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6"/>
  </p:notesMasterIdLst>
  <p:sldIdLst>
    <p:sldId id="256" r:id="rId2"/>
    <p:sldId id="257" r:id="rId3"/>
    <p:sldId id="258" r:id="rId4"/>
    <p:sldId id="259" r:id="rId5"/>
    <p:sldId id="260" r:id="rId6"/>
    <p:sldId id="261" r:id="rId7"/>
    <p:sldId id="262" r:id="rId8"/>
    <p:sldId id="263" r:id="rId9"/>
    <p:sldId id="268" r:id="rId10"/>
    <p:sldId id="270" r:id="rId11"/>
    <p:sldId id="264" r:id="rId12"/>
    <p:sldId id="265" r:id="rId13"/>
    <p:sldId id="266" r:id="rId14"/>
    <p:sldId id="267" r:id="rId15"/>
    <p:sldId id="269" r:id="rId16"/>
    <p:sldId id="271" r:id="rId17"/>
    <p:sldId id="272" r:id="rId18"/>
    <p:sldId id="273" r:id="rId19"/>
    <p:sldId id="274" r:id="rId20"/>
    <p:sldId id="275" r:id="rId21"/>
    <p:sldId id="276" r:id="rId22"/>
    <p:sldId id="277"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88" d="100"/>
          <a:sy n="88" d="100"/>
        </p:scale>
        <p:origin x="47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E6482-BDBF-4DB9-88FB-9FC766EF62C5}"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30956-F16E-488C-8D79-5687F0F6FD0F}" type="slidenum">
              <a:rPr lang="en-US" smtClean="0"/>
              <a:t>‹#›</a:t>
            </a:fld>
            <a:endParaRPr lang="en-US"/>
          </a:p>
        </p:txBody>
      </p:sp>
    </p:spTree>
    <p:extLst>
      <p:ext uri="{BB962C8B-B14F-4D97-AF65-F5344CB8AC3E}">
        <p14:creationId xmlns:p14="http://schemas.microsoft.com/office/powerpoint/2010/main" val="92621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10C0D-8B0E-4CC1-975B-0545E54A470F}" type="slidenum">
              <a:rPr lang="en-US" smtClean="0"/>
              <a:pPr/>
              <a:t>24</a:t>
            </a:fld>
            <a:endParaRPr lang="en-US"/>
          </a:p>
        </p:txBody>
      </p:sp>
    </p:spTree>
    <p:extLst>
      <p:ext uri="{BB962C8B-B14F-4D97-AF65-F5344CB8AC3E}">
        <p14:creationId xmlns:p14="http://schemas.microsoft.com/office/powerpoint/2010/main" val="175911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5E1BFED-199E-42F3-B722-91C5C3843F9E}"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C0B57-95BC-47FD-B0D7-9A3B20997B9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4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1BFED-199E-42F3-B722-91C5C3843F9E}"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C0B57-95BC-47FD-B0D7-9A3B20997B9E}" type="slidenum">
              <a:rPr lang="en-US" smtClean="0"/>
              <a:t>‹#›</a:t>
            </a:fld>
            <a:endParaRPr lang="en-US"/>
          </a:p>
        </p:txBody>
      </p:sp>
    </p:spTree>
    <p:extLst>
      <p:ext uri="{BB962C8B-B14F-4D97-AF65-F5344CB8AC3E}">
        <p14:creationId xmlns:p14="http://schemas.microsoft.com/office/powerpoint/2010/main" val="110174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1BFED-199E-42F3-B722-91C5C3843F9E}"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C0B57-95BC-47FD-B0D7-9A3B20997B9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07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1BFED-199E-42F3-B722-91C5C3843F9E}"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C0B57-95BC-47FD-B0D7-9A3B20997B9E}" type="slidenum">
              <a:rPr lang="en-US" smtClean="0"/>
              <a:t>‹#›</a:t>
            </a:fld>
            <a:endParaRPr lang="en-US"/>
          </a:p>
        </p:txBody>
      </p:sp>
    </p:spTree>
    <p:extLst>
      <p:ext uri="{BB962C8B-B14F-4D97-AF65-F5344CB8AC3E}">
        <p14:creationId xmlns:p14="http://schemas.microsoft.com/office/powerpoint/2010/main" val="55254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E1BFED-199E-42F3-B722-91C5C3843F9E}"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C0B57-95BC-47FD-B0D7-9A3B20997B9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84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E1BFED-199E-42F3-B722-91C5C3843F9E}"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C0B57-95BC-47FD-B0D7-9A3B20997B9E}" type="slidenum">
              <a:rPr lang="en-US" smtClean="0"/>
              <a:t>‹#›</a:t>
            </a:fld>
            <a:endParaRPr lang="en-US"/>
          </a:p>
        </p:txBody>
      </p:sp>
    </p:spTree>
    <p:extLst>
      <p:ext uri="{BB962C8B-B14F-4D97-AF65-F5344CB8AC3E}">
        <p14:creationId xmlns:p14="http://schemas.microsoft.com/office/powerpoint/2010/main" val="413217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E1BFED-199E-42F3-B722-91C5C3843F9E}"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C0B57-95BC-47FD-B0D7-9A3B20997B9E}" type="slidenum">
              <a:rPr lang="en-US" smtClean="0"/>
              <a:t>‹#›</a:t>
            </a:fld>
            <a:endParaRPr lang="en-US"/>
          </a:p>
        </p:txBody>
      </p:sp>
    </p:spTree>
    <p:extLst>
      <p:ext uri="{BB962C8B-B14F-4D97-AF65-F5344CB8AC3E}">
        <p14:creationId xmlns:p14="http://schemas.microsoft.com/office/powerpoint/2010/main" val="260944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E1BFED-199E-42F3-B722-91C5C3843F9E}"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C0B57-95BC-47FD-B0D7-9A3B20997B9E}" type="slidenum">
              <a:rPr lang="en-US" smtClean="0"/>
              <a:t>‹#›</a:t>
            </a:fld>
            <a:endParaRPr lang="en-US"/>
          </a:p>
        </p:txBody>
      </p:sp>
    </p:spTree>
    <p:extLst>
      <p:ext uri="{BB962C8B-B14F-4D97-AF65-F5344CB8AC3E}">
        <p14:creationId xmlns:p14="http://schemas.microsoft.com/office/powerpoint/2010/main" val="55008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1BFED-199E-42F3-B722-91C5C3843F9E}"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C0B57-95BC-47FD-B0D7-9A3B20997B9E}" type="slidenum">
              <a:rPr lang="en-US" smtClean="0"/>
              <a:t>‹#›</a:t>
            </a:fld>
            <a:endParaRPr lang="en-US"/>
          </a:p>
        </p:txBody>
      </p:sp>
    </p:spTree>
    <p:extLst>
      <p:ext uri="{BB962C8B-B14F-4D97-AF65-F5344CB8AC3E}">
        <p14:creationId xmlns:p14="http://schemas.microsoft.com/office/powerpoint/2010/main" val="350804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5E1BFED-199E-42F3-B722-91C5C3843F9E}"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C0B57-95BC-47FD-B0D7-9A3B20997B9E}" type="slidenum">
              <a:rPr lang="en-US" smtClean="0"/>
              <a:t>‹#›</a:t>
            </a:fld>
            <a:endParaRPr lang="en-US"/>
          </a:p>
        </p:txBody>
      </p:sp>
    </p:spTree>
    <p:extLst>
      <p:ext uri="{BB962C8B-B14F-4D97-AF65-F5344CB8AC3E}">
        <p14:creationId xmlns:p14="http://schemas.microsoft.com/office/powerpoint/2010/main" val="259216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E1BFED-199E-42F3-B722-91C5C3843F9E}"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C0B57-95BC-47FD-B0D7-9A3B20997B9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95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5E1BFED-199E-42F3-B722-91C5C3843F9E}" type="datetimeFigureOut">
              <a:rPr lang="en-US" smtClean="0"/>
              <a:t>9/20/2019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DC0B57-95BC-47FD-B0D7-9A3B20997B9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4083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5m2gMM1rt70&amp;t=17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PUOu86jGx8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2ahUKEwi52sbU6IPcAhUBFnwKHdodAMYQjRx6BAgBEAU&amp;url=https://smallbiztrends.com/2017/06/business-dinner-etiquette.html&amp;psig=AOvVaw0wwlZEBcHZSgNhRkIVumR5&amp;ust=1530737748183411"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2ahUKEwj-gZD_6IPcAhWJ458KHRfoBoQQjRx6BAgBEAU&amp;url=https://www.shutterstock.com/search/people%2Bconference%2Bdinner&amp;psig=AOvVaw2gDa976EvPbgC5f23URYUV&amp;ust=153073783838657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Dining Etiquette </a:t>
            </a:r>
            <a:endParaRPr lang="en-US" dirty="0"/>
          </a:p>
        </p:txBody>
      </p:sp>
      <p:sp>
        <p:nvSpPr>
          <p:cNvPr id="3" name="Subtitle 2"/>
          <p:cNvSpPr>
            <a:spLocks noGrp="1"/>
          </p:cNvSpPr>
          <p:nvPr>
            <p:ph type="subTitle" idx="1"/>
          </p:nvPr>
        </p:nvSpPr>
        <p:spPr/>
        <p:txBody>
          <a:bodyPr/>
          <a:lstStyle/>
          <a:p>
            <a:r>
              <a:rPr lang="en-US" dirty="0" smtClean="0"/>
              <a:t>UCR Career Center</a:t>
            </a:r>
            <a:endParaRPr lang="en-US" dirty="0"/>
          </a:p>
        </p:txBody>
      </p:sp>
    </p:spTree>
    <p:extLst>
      <p:ext uri="{BB962C8B-B14F-4D97-AF65-F5344CB8AC3E}">
        <p14:creationId xmlns:p14="http://schemas.microsoft.com/office/powerpoint/2010/main" val="2566636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50" y="-224287"/>
            <a:ext cx="10353761" cy="1326321"/>
          </a:xfrm>
        </p:spPr>
        <p:txBody>
          <a:bodyPr/>
          <a:lstStyle/>
          <a:p>
            <a:r>
              <a:rPr lang="en-US" dirty="0" smtClean="0"/>
              <a:t>Meal time basics</a:t>
            </a:r>
            <a:endParaRPr lang="en-US" dirty="0"/>
          </a:p>
        </p:txBody>
      </p:sp>
      <p:sp>
        <p:nvSpPr>
          <p:cNvPr id="3" name="Content Placeholder 2"/>
          <p:cNvSpPr>
            <a:spLocks noGrp="1"/>
          </p:cNvSpPr>
          <p:nvPr>
            <p:ph idx="1"/>
          </p:nvPr>
        </p:nvSpPr>
        <p:spPr>
          <a:xfrm>
            <a:off x="724011" y="974786"/>
            <a:ext cx="11016539" cy="5089584"/>
          </a:xfrm>
        </p:spPr>
        <p:txBody>
          <a:bodyPr>
            <a:normAutofit fontScale="25000" lnSpcReduction="20000"/>
          </a:bodyPr>
          <a:lstStyle/>
          <a:p>
            <a:pPr>
              <a:buFont typeface="Arial" panose="020B0604020202020204" pitchFamily="34" charset="0"/>
              <a:buChar char="•"/>
            </a:pPr>
            <a:endParaRPr lang="en-US" sz="10400" dirty="0" smtClean="0"/>
          </a:p>
          <a:p>
            <a:pPr>
              <a:buFont typeface="Arial" panose="020B0604020202020204" pitchFamily="34" charset="0"/>
              <a:buChar char="•"/>
            </a:pPr>
            <a:endParaRPr lang="en-US" sz="10400" dirty="0"/>
          </a:p>
          <a:p>
            <a:pPr>
              <a:buFont typeface="Arial" panose="020B0604020202020204" pitchFamily="34" charset="0"/>
              <a:buChar char="•"/>
            </a:pPr>
            <a:r>
              <a:rPr lang="en-US" sz="10400" dirty="0" smtClean="0"/>
              <a:t>Diners </a:t>
            </a:r>
            <a:r>
              <a:rPr lang="en-US" sz="10400" dirty="0"/>
              <a:t>should </a:t>
            </a:r>
            <a:r>
              <a:rPr lang="en-US" sz="10400" dirty="0">
                <a:solidFill>
                  <a:schemeClr val="accent1"/>
                </a:solidFill>
              </a:rPr>
              <a:t>wait to be seated </a:t>
            </a:r>
            <a:r>
              <a:rPr lang="en-US" sz="10400" dirty="0"/>
              <a:t>until directed to do so by their host or by their waiter if in a restaurant</a:t>
            </a:r>
            <a:r>
              <a:rPr lang="en-US" sz="10400" dirty="0" smtClean="0"/>
              <a:t>.</a:t>
            </a:r>
            <a:endParaRPr lang="en-US" sz="10400" dirty="0"/>
          </a:p>
          <a:p>
            <a:pPr>
              <a:buFont typeface="Arial" panose="020B0604020202020204" pitchFamily="34" charset="0"/>
              <a:buChar char="•"/>
            </a:pPr>
            <a:r>
              <a:rPr lang="en-US" sz="10400" dirty="0"/>
              <a:t>Shake hands and </a:t>
            </a:r>
            <a:r>
              <a:rPr lang="en-US" sz="10400" dirty="0">
                <a:solidFill>
                  <a:schemeClr val="accent1"/>
                </a:solidFill>
              </a:rPr>
              <a:t>say, “hello” to diners </a:t>
            </a:r>
            <a:r>
              <a:rPr lang="en-US" sz="10400" dirty="0"/>
              <a:t>at the table and introduce yourself</a:t>
            </a:r>
            <a:r>
              <a:rPr lang="en-US" sz="10400" dirty="0" smtClean="0"/>
              <a:t>.</a:t>
            </a:r>
            <a:endParaRPr lang="en-US" sz="10400" dirty="0"/>
          </a:p>
          <a:p>
            <a:pPr>
              <a:buFont typeface="Arial" panose="020B0604020202020204" pitchFamily="34" charset="0"/>
              <a:buChar char="•"/>
            </a:pPr>
            <a:r>
              <a:rPr lang="en-US" sz="10400" dirty="0">
                <a:solidFill>
                  <a:schemeClr val="accent1"/>
                </a:solidFill>
              </a:rPr>
              <a:t>Be polite </a:t>
            </a:r>
            <a:r>
              <a:rPr lang="en-US" sz="10400" dirty="0"/>
              <a:t>and thank your server</a:t>
            </a:r>
            <a:r>
              <a:rPr lang="en-US" sz="10400" dirty="0" smtClean="0"/>
              <a:t>.</a:t>
            </a:r>
            <a:endParaRPr lang="en-US" sz="10400" dirty="0"/>
          </a:p>
          <a:p>
            <a:pPr>
              <a:buFont typeface="Arial" panose="020B0604020202020204" pitchFamily="34" charset="0"/>
              <a:buChar char="•"/>
            </a:pPr>
            <a:r>
              <a:rPr lang="en-US" sz="10400" dirty="0"/>
              <a:t>Keep all items </a:t>
            </a:r>
            <a:r>
              <a:rPr lang="en-US" sz="10400" dirty="0">
                <a:solidFill>
                  <a:schemeClr val="accent1"/>
                </a:solidFill>
              </a:rPr>
              <a:t>off of the table </a:t>
            </a:r>
            <a:r>
              <a:rPr lang="en-US" sz="10400" dirty="0"/>
              <a:t>including </a:t>
            </a:r>
            <a:r>
              <a:rPr lang="en-US" sz="10400" dirty="0">
                <a:solidFill>
                  <a:schemeClr val="accent1"/>
                </a:solidFill>
              </a:rPr>
              <a:t>keys</a:t>
            </a:r>
            <a:r>
              <a:rPr lang="en-US" sz="10400" dirty="0"/>
              <a:t>, </a:t>
            </a:r>
            <a:r>
              <a:rPr lang="en-US" sz="10400" dirty="0">
                <a:solidFill>
                  <a:schemeClr val="accent1"/>
                </a:solidFill>
              </a:rPr>
              <a:t>eyeglasses</a:t>
            </a:r>
            <a:r>
              <a:rPr lang="en-US" sz="10400" dirty="0"/>
              <a:t>, </a:t>
            </a:r>
            <a:r>
              <a:rPr lang="en-US" sz="10400" dirty="0">
                <a:solidFill>
                  <a:schemeClr val="accent1"/>
                </a:solidFill>
              </a:rPr>
              <a:t>pens</a:t>
            </a:r>
            <a:r>
              <a:rPr lang="en-US" sz="10400" dirty="0"/>
              <a:t>, basically </a:t>
            </a:r>
            <a:r>
              <a:rPr lang="en-US" sz="10400" dirty="0">
                <a:solidFill>
                  <a:schemeClr val="accent1"/>
                </a:solidFill>
              </a:rPr>
              <a:t>anything that is not part of the meal</a:t>
            </a:r>
            <a:r>
              <a:rPr lang="en-US" sz="10400" dirty="0" smtClean="0"/>
              <a:t>.</a:t>
            </a:r>
            <a:endParaRPr lang="en-US" sz="10400" dirty="0"/>
          </a:p>
          <a:p>
            <a:pPr>
              <a:buFont typeface="Arial" panose="020B0604020202020204" pitchFamily="34" charset="0"/>
              <a:buChar char="•"/>
            </a:pPr>
            <a:r>
              <a:rPr lang="en-US" sz="10400" dirty="0">
                <a:solidFill>
                  <a:schemeClr val="accent1"/>
                </a:solidFill>
              </a:rPr>
              <a:t>Put your hands on your lap </a:t>
            </a:r>
            <a:r>
              <a:rPr lang="en-US" sz="10400" dirty="0"/>
              <a:t>when not using your utensils to cut or eat food</a:t>
            </a:r>
            <a:r>
              <a:rPr lang="en-US" sz="10400" dirty="0" smtClean="0"/>
              <a:t>.</a:t>
            </a:r>
            <a:endParaRPr lang="en-US" sz="10400" dirty="0"/>
          </a:p>
          <a:p>
            <a:pPr>
              <a:buFont typeface="Arial" panose="020B0604020202020204" pitchFamily="34" charset="0"/>
              <a:buChar char="•"/>
            </a:pPr>
            <a:r>
              <a:rPr lang="en-US" sz="10400" dirty="0"/>
              <a:t>Even if you feel you must add your words at the perfect moment, </a:t>
            </a:r>
            <a:r>
              <a:rPr lang="en-US" sz="10400" dirty="0">
                <a:solidFill>
                  <a:schemeClr val="accent1"/>
                </a:solidFill>
              </a:rPr>
              <a:t>wait until you have swallowed</a:t>
            </a:r>
            <a:r>
              <a:rPr lang="en-US" sz="10400" dirty="0" smtClean="0">
                <a:solidFill>
                  <a:schemeClr val="accent1"/>
                </a:solidFill>
              </a:rPr>
              <a:t>.</a:t>
            </a:r>
          </a:p>
          <a:p>
            <a:pPr>
              <a:buFont typeface="Arial" panose="020B0604020202020204" pitchFamily="34" charset="0"/>
              <a:buChar char="•"/>
            </a:pPr>
            <a:r>
              <a:rPr lang="en-US" sz="10400" dirty="0" smtClean="0"/>
              <a:t>Do not put your purse, keys or cellphone on the table</a:t>
            </a:r>
            <a:r>
              <a:rPr lang="en-US" sz="11200" dirty="0" smtClean="0"/>
              <a:t>.</a:t>
            </a:r>
          </a:p>
          <a:p>
            <a:pPr marL="0" indent="0">
              <a:buNone/>
            </a:pPr>
            <a:endParaRPr lang="en-US" sz="6200" dirty="0"/>
          </a:p>
          <a:p>
            <a:endParaRPr lang="en-US" dirty="0"/>
          </a:p>
        </p:txBody>
      </p:sp>
    </p:spTree>
    <p:extLst>
      <p:ext uri="{BB962C8B-B14F-4D97-AF65-F5344CB8AC3E}">
        <p14:creationId xmlns:p14="http://schemas.microsoft.com/office/powerpoint/2010/main" val="1937413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52400"/>
            <a:ext cx="10353761" cy="1326321"/>
          </a:xfrm>
        </p:spPr>
        <p:txBody>
          <a:bodyPr/>
          <a:lstStyle/>
          <a:p>
            <a:r>
              <a:rPr lang="en-US" dirty="0" smtClean="0"/>
              <a:t>Eating Soup </a:t>
            </a:r>
            <a:endParaRPr lang="en-US" dirty="0"/>
          </a:p>
        </p:txBody>
      </p:sp>
      <p:pic>
        <p:nvPicPr>
          <p:cNvPr id="4" name="Picture 3">
            <a:hlinkClick r:id="rId2"/>
          </p:cNvPr>
          <p:cNvPicPr>
            <a:picLocks noChangeAspect="1"/>
          </p:cNvPicPr>
          <p:nvPr/>
        </p:nvPicPr>
        <p:blipFill>
          <a:blip r:embed="rId3"/>
          <a:stretch>
            <a:fillRect/>
          </a:stretch>
        </p:blipFill>
        <p:spPr>
          <a:xfrm>
            <a:off x="1863305" y="1608827"/>
            <a:ext cx="8243019" cy="4636698"/>
          </a:xfrm>
          <a:prstGeom prst="rect">
            <a:avLst/>
          </a:prstGeom>
        </p:spPr>
      </p:pic>
    </p:spTree>
    <p:extLst>
      <p:ext uri="{BB962C8B-B14F-4D97-AF65-F5344CB8AC3E}">
        <p14:creationId xmlns:p14="http://schemas.microsoft.com/office/powerpoint/2010/main" val="334196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3" y="0"/>
            <a:ext cx="10353761" cy="1326321"/>
          </a:xfrm>
        </p:spPr>
        <p:txBody>
          <a:bodyPr/>
          <a:lstStyle/>
          <a:p>
            <a:r>
              <a:rPr lang="en-US" dirty="0" smtClean="0"/>
              <a:t>Eating Salad</a:t>
            </a:r>
            <a:endParaRPr lang="en-US" dirty="0"/>
          </a:p>
        </p:txBody>
      </p:sp>
      <p:pic>
        <p:nvPicPr>
          <p:cNvPr id="4" name="Picture 2" descr="Image result for Dining etiquette eating a salad">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84960" y="1338184"/>
            <a:ext cx="7680960" cy="433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78" y="126521"/>
            <a:ext cx="10353761" cy="1326321"/>
          </a:xfrm>
        </p:spPr>
        <p:txBody>
          <a:bodyPr/>
          <a:lstStyle/>
          <a:p>
            <a:r>
              <a:rPr lang="en-US" dirty="0" smtClean="0"/>
              <a:t>Eating Pasta</a:t>
            </a:r>
            <a:endParaRPr lang="en-US" dirty="0"/>
          </a:p>
        </p:txBody>
      </p:sp>
      <p:sp>
        <p:nvSpPr>
          <p:cNvPr id="8" name="Content Placeholder 7"/>
          <p:cNvSpPr>
            <a:spLocks noGrp="1"/>
          </p:cNvSpPr>
          <p:nvPr>
            <p:ph idx="1"/>
          </p:nvPr>
        </p:nvSpPr>
        <p:spPr>
          <a:xfrm>
            <a:off x="810278" y="1820174"/>
            <a:ext cx="4520847" cy="3927894"/>
          </a:xfrm>
        </p:spPr>
        <p:txBody>
          <a:bodyPr>
            <a:normAutofit/>
          </a:bodyPr>
          <a:lstStyle/>
          <a:p>
            <a:pPr>
              <a:buFont typeface="Arial" panose="020B0604020202020204" pitchFamily="34" charset="0"/>
              <a:buChar char="•"/>
            </a:pPr>
            <a:r>
              <a:rPr lang="en-US" dirty="0" smtClean="0"/>
              <a:t>Get </a:t>
            </a:r>
            <a:r>
              <a:rPr lang="en-US" dirty="0" smtClean="0">
                <a:solidFill>
                  <a:schemeClr val="accent1"/>
                </a:solidFill>
              </a:rPr>
              <a:t>strands of pasta </a:t>
            </a:r>
            <a:r>
              <a:rPr lang="en-US" dirty="0" smtClean="0"/>
              <a:t>and </a:t>
            </a:r>
            <a:r>
              <a:rPr lang="en-US" dirty="0" smtClean="0">
                <a:solidFill>
                  <a:schemeClr val="accent1"/>
                </a:solidFill>
              </a:rPr>
              <a:t>twirl it on plate. </a:t>
            </a:r>
          </a:p>
          <a:p>
            <a:pPr>
              <a:buFont typeface="Arial" panose="020B0604020202020204" pitchFamily="34" charset="0"/>
              <a:buChar char="•"/>
            </a:pPr>
            <a:r>
              <a:rPr lang="en-US" dirty="0" smtClean="0"/>
              <a:t>Don’t cut the pasta in small pieces.</a:t>
            </a:r>
          </a:p>
          <a:p>
            <a:pPr>
              <a:buFont typeface="Arial" panose="020B0604020202020204" pitchFamily="34" charset="0"/>
              <a:buChar char="•"/>
            </a:pPr>
            <a:r>
              <a:rPr lang="en-US" dirty="0" smtClean="0"/>
              <a:t>There is no need for a spoon. However, if it’s provided use it to help you twirl the pasta.</a:t>
            </a:r>
          </a:p>
          <a:p>
            <a:pPr>
              <a:buFont typeface="Arial" panose="020B0604020202020204" pitchFamily="34" charset="0"/>
              <a:buChar char="•"/>
            </a:pPr>
            <a:r>
              <a:rPr lang="en-US" dirty="0" smtClean="0"/>
              <a:t>Don’t plunge the fork into the pasta.</a:t>
            </a:r>
          </a:p>
          <a:p>
            <a:endParaRPr lang="en-US" dirty="0"/>
          </a:p>
        </p:txBody>
      </p:sp>
      <p:pic>
        <p:nvPicPr>
          <p:cNvPr id="9" name="Picture 8"/>
          <p:cNvPicPr>
            <a:picLocks noChangeAspect="1"/>
          </p:cNvPicPr>
          <p:nvPr/>
        </p:nvPicPr>
        <p:blipFill>
          <a:blip r:embed="rId2"/>
          <a:stretch>
            <a:fillRect/>
          </a:stretch>
        </p:blipFill>
        <p:spPr>
          <a:xfrm>
            <a:off x="8013939" y="1647411"/>
            <a:ext cx="3880125" cy="2134069"/>
          </a:xfrm>
          <a:prstGeom prst="rect">
            <a:avLst/>
          </a:prstGeom>
        </p:spPr>
      </p:pic>
      <p:pic>
        <p:nvPicPr>
          <p:cNvPr id="10" name="Picture 9"/>
          <p:cNvPicPr>
            <a:picLocks noChangeAspect="1"/>
          </p:cNvPicPr>
          <p:nvPr/>
        </p:nvPicPr>
        <p:blipFill>
          <a:blip r:embed="rId3"/>
          <a:stretch>
            <a:fillRect/>
          </a:stretch>
        </p:blipFill>
        <p:spPr>
          <a:xfrm>
            <a:off x="5331125" y="3446749"/>
            <a:ext cx="4356699" cy="3188312"/>
          </a:xfrm>
          <a:prstGeom prst="rect">
            <a:avLst/>
          </a:prstGeom>
        </p:spPr>
      </p:pic>
    </p:spTree>
    <p:extLst>
      <p:ext uri="{BB962C8B-B14F-4D97-AF65-F5344CB8AC3E}">
        <p14:creationId xmlns:p14="http://schemas.microsoft.com/office/powerpoint/2010/main" val="274560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230038"/>
            <a:ext cx="10353761" cy="1326321"/>
          </a:xfrm>
        </p:spPr>
        <p:txBody>
          <a:bodyPr/>
          <a:lstStyle/>
          <a:p>
            <a:r>
              <a:rPr lang="en-US" dirty="0" smtClean="0"/>
              <a:t>DRINKING BEVERAGES</a:t>
            </a:r>
            <a:endParaRPr lang="en-US" dirty="0"/>
          </a:p>
        </p:txBody>
      </p:sp>
      <p:sp>
        <p:nvSpPr>
          <p:cNvPr id="3" name="TextBox 2"/>
          <p:cNvSpPr txBox="1"/>
          <p:nvPr/>
        </p:nvSpPr>
        <p:spPr>
          <a:xfrm>
            <a:off x="974754" y="1811383"/>
            <a:ext cx="9902252"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1"/>
                </a:solidFill>
              </a:rPr>
              <a:t>Tuck empty sugar packs </a:t>
            </a:r>
            <a:r>
              <a:rPr lang="en-US" sz="2400" dirty="0" smtClean="0"/>
              <a:t>under the rim of your plate or under the edge of the saucer or butter dish.</a:t>
            </a:r>
          </a:p>
          <a:p>
            <a:pPr marL="285750" indent="-285750">
              <a:buFont typeface="Arial" panose="020B0604020202020204" pitchFamily="34" charset="0"/>
              <a:buChar char="•"/>
            </a:pPr>
            <a:r>
              <a:rPr lang="en-US" sz="2400" dirty="0" smtClean="0">
                <a:solidFill>
                  <a:schemeClr val="accent1"/>
                </a:solidFill>
              </a:rPr>
              <a:t>Never</a:t>
            </a:r>
            <a:r>
              <a:rPr lang="en-US" sz="2400" dirty="0" smtClean="0"/>
              <a:t> turn a </a:t>
            </a:r>
            <a:r>
              <a:rPr lang="en-US" sz="2400" dirty="0" smtClean="0">
                <a:solidFill>
                  <a:schemeClr val="accent1"/>
                </a:solidFill>
              </a:rPr>
              <a:t>wine glass upside down </a:t>
            </a:r>
            <a:r>
              <a:rPr lang="en-US" sz="2400" dirty="0" smtClean="0"/>
              <a:t>to decline wine.</a:t>
            </a:r>
          </a:p>
          <a:p>
            <a:pPr marL="285750" indent="-285750">
              <a:buFont typeface="Arial" panose="020B0604020202020204" pitchFamily="34" charset="0"/>
              <a:buChar char="•"/>
            </a:pPr>
            <a:r>
              <a:rPr lang="en-US" sz="2400" dirty="0" smtClean="0">
                <a:solidFill>
                  <a:schemeClr val="accent1"/>
                </a:solidFill>
              </a:rPr>
              <a:t>Don’t stir drinks </a:t>
            </a:r>
            <a:r>
              <a:rPr lang="en-US" sz="2400" dirty="0" smtClean="0"/>
              <a:t>(iced tea) loudly , making a noise with the spoon against the glass.</a:t>
            </a:r>
          </a:p>
          <a:p>
            <a:pPr marL="285750" indent="-285750">
              <a:buFont typeface="Arial" panose="020B0604020202020204" pitchFamily="34" charset="0"/>
              <a:buChar char="•"/>
            </a:pPr>
            <a:r>
              <a:rPr lang="en-US" sz="2400" dirty="0" smtClean="0">
                <a:solidFill>
                  <a:schemeClr val="accent1"/>
                </a:solidFill>
              </a:rPr>
              <a:t>Do not </a:t>
            </a:r>
            <a:r>
              <a:rPr lang="en-US" sz="2400" dirty="0" smtClean="0"/>
              <a:t>take </a:t>
            </a:r>
            <a:r>
              <a:rPr lang="en-US" sz="2400" dirty="0" smtClean="0">
                <a:solidFill>
                  <a:schemeClr val="accent1"/>
                </a:solidFill>
              </a:rPr>
              <a:t>more than two sugar packets</a:t>
            </a:r>
            <a:r>
              <a:rPr lang="en-US" sz="2400" dirty="0" smtClean="0"/>
              <a:t>. </a:t>
            </a:r>
            <a:r>
              <a:rPr lang="en-US" sz="2400" dirty="0" smtClean="0">
                <a:solidFill>
                  <a:schemeClr val="accent1"/>
                </a:solidFill>
              </a:rPr>
              <a:t>Tear </a:t>
            </a:r>
            <a:r>
              <a:rPr lang="en-US" sz="2400" dirty="0" smtClean="0"/>
              <a:t>them only </a:t>
            </a:r>
            <a:r>
              <a:rPr lang="en-US" sz="2400" dirty="0" smtClean="0">
                <a:solidFill>
                  <a:schemeClr val="accent1"/>
                </a:solidFill>
              </a:rPr>
              <a:t>¾ of the way </a:t>
            </a:r>
            <a:r>
              <a:rPr lang="en-US" sz="2400" dirty="0" smtClean="0"/>
              <a:t>(to minimize trash) and leave the empty packet on your coffee saucer or under your plate.</a:t>
            </a:r>
          </a:p>
          <a:p>
            <a:pPr marL="285750" indent="-285750">
              <a:buFont typeface="Arial" panose="020B0604020202020204" pitchFamily="34" charset="0"/>
              <a:buChar char="•"/>
            </a:pPr>
            <a:r>
              <a:rPr lang="en-US" sz="2400" dirty="0" smtClean="0">
                <a:solidFill>
                  <a:schemeClr val="accent1"/>
                </a:solidFill>
              </a:rPr>
              <a:t>Stay away from alcoholic drinks.</a:t>
            </a:r>
            <a:r>
              <a:rPr lang="en-US" sz="2400" dirty="0" smtClean="0"/>
              <a:t> If your host insists simply say no thank you or if you must, HAVE ONLY ONE! (This message if for 21 and older)</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920658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and Pepper</a:t>
            </a:r>
            <a:endParaRPr lang="en-US" dirty="0"/>
          </a:p>
        </p:txBody>
      </p:sp>
      <p:sp>
        <p:nvSpPr>
          <p:cNvPr id="3" name="Content Placeholder 2"/>
          <p:cNvSpPr>
            <a:spLocks noGrp="1"/>
          </p:cNvSpPr>
          <p:nvPr>
            <p:ph idx="1"/>
          </p:nvPr>
        </p:nvSpPr>
        <p:spPr>
          <a:xfrm>
            <a:off x="913795" y="2096064"/>
            <a:ext cx="5417994" cy="4261604"/>
          </a:xfrm>
        </p:spPr>
        <p:txBody>
          <a:bodyPr>
            <a:normAutofit/>
          </a:bodyPr>
          <a:lstStyle/>
          <a:p>
            <a:pPr>
              <a:buFont typeface="Arial" panose="020B0604020202020204" pitchFamily="34" charset="0"/>
              <a:buChar char="•"/>
            </a:pPr>
            <a:r>
              <a:rPr lang="en-US" sz="2400" dirty="0">
                <a:solidFill>
                  <a:schemeClr val="accent1"/>
                </a:solidFill>
              </a:rPr>
              <a:t>Taste</a:t>
            </a:r>
            <a:r>
              <a:rPr lang="en-US" sz="2400" dirty="0"/>
              <a:t> your food </a:t>
            </a:r>
            <a:r>
              <a:rPr lang="en-US" sz="2400" dirty="0">
                <a:solidFill>
                  <a:schemeClr val="accent1"/>
                </a:solidFill>
              </a:rPr>
              <a:t>before adding salt </a:t>
            </a:r>
            <a:r>
              <a:rPr lang="en-US" sz="2400" dirty="0"/>
              <a:t>&amp; </a:t>
            </a:r>
            <a:r>
              <a:rPr lang="en-US" sz="2400" dirty="0">
                <a:solidFill>
                  <a:schemeClr val="accent1"/>
                </a:solidFill>
              </a:rPr>
              <a:t>pepper</a:t>
            </a:r>
            <a:r>
              <a:rPr lang="en-US" sz="2400" dirty="0" smtClean="0"/>
              <a:t>.</a:t>
            </a:r>
            <a:endParaRPr lang="en-US" sz="2400" dirty="0"/>
          </a:p>
          <a:p>
            <a:pPr>
              <a:buFont typeface="Arial" panose="020B0604020202020204" pitchFamily="34" charset="0"/>
              <a:buChar char="•"/>
            </a:pPr>
            <a:r>
              <a:rPr lang="en-US" sz="2400" dirty="0"/>
              <a:t>If someone asks for the salt, </a:t>
            </a:r>
            <a:r>
              <a:rPr lang="en-US" sz="2400" dirty="0">
                <a:solidFill>
                  <a:schemeClr val="accent1"/>
                </a:solidFill>
              </a:rPr>
              <a:t>pass the salt and </a:t>
            </a:r>
            <a:r>
              <a:rPr lang="en-US" sz="2400" dirty="0" smtClean="0">
                <a:solidFill>
                  <a:schemeClr val="accent1"/>
                </a:solidFill>
              </a:rPr>
              <a:t>pepper together.</a:t>
            </a:r>
            <a:endParaRPr lang="en-US" sz="2400" dirty="0">
              <a:solidFill>
                <a:schemeClr val="accent1"/>
              </a:solidFill>
            </a:endParaRPr>
          </a:p>
          <a:p>
            <a:pPr>
              <a:buFont typeface="Arial" panose="020B0604020202020204" pitchFamily="34" charset="0"/>
              <a:buChar char="•"/>
            </a:pPr>
            <a:r>
              <a:rPr lang="en-US" sz="2400" dirty="0"/>
              <a:t>Place the </a:t>
            </a:r>
            <a:r>
              <a:rPr lang="en-US" sz="2400" dirty="0">
                <a:solidFill>
                  <a:schemeClr val="accent1"/>
                </a:solidFill>
              </a:rPr>
              <a:t>salt &amp; pepper down on the table </a:t>
            </a:r>
            <a:r>
              <a:rPr lang="en-US" sz="2400" dirty="0"/>
              <a:t>next to the person next to you</a:t>
            </a:r>
            <a:r>
              <a:rPr lang="en-US" sz="2400" dirty="0" smtClean="0"/>
              <a:t>.</a:t>
            </a:r>
            <a:endParaRPr lang="en-US" sz="2400" dirty="0"/>
          </a:p>
          <a:p>
            <a:pPr>
              <a:buFont typeface="Arial" panose="020B0604020202020204" pitchFamily="34" charset="0"/>
              <a:buChar char="•"/>
            </a:pPr>
            <a:r>
              <a:rPr lang="en-US" sz="2400" dirty="0">
                <a:solidFill>
                  <a:schemeClr val="accent1"/>
                </a:solidFill>
              </a:rPr>
              <a:t>Do not </a:t>
            </a:r>
            <a:r>
              <a:rPr lang="en-US" sz="2400" dirty="0"/>
              <a:t>pass </a:t>
            </a:r>
            <a:r>
              <a:rPr lang="en-US" sz="2400" dirty="0">
                <a:solidFill>
                  <a:schemeClr val="accent1"/>
                </a:solidFill>
              </a:rPr>
              <a:t>hand to hand</a:t>
            </a:r>
            <a:r>
              <a:rPr lang="en-US" sz="2400" dirty="0"/>
              <a:t>.</a:t>
            </a:r>
          </a:p>
          <a:p>
            <a:endParaRPr lang="en-US" dirty="0"/>
          </a:p>
        </p:txBody>
      </p:sp>
      <p:pic>
        <p:nvPicPr>
          <p:cNvPr id="6146" name="Picture 2" descr="Image result for salt and pe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454" y="2009800"/>
            <a:ext cx="4252822" cy="425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8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00641"/>
            <a:ext cx="10353761" cy="1326321"/>
          </a:xfrm>
        </p:spPr>
        <p:txBody>
          <a:bodyPr/>
          <a:lstStyle/>
          <a:p>
            <a:r>
              <a:rPr lang="en-US" dirty="0" smtClean="0"/>
              <a:t>The basics: attire</a:t>
            </a:r>
            <a:endParaRPr lang="en-US" dirty="0"/>
          </a:p>
        </p:txBody>
      </p:sp>
      <p:sp>
        <p:nvSpPr>
          <p:cNvPr id="3" name="Content Placeholder 2"/>
          <p:cNvSpPr>
            <a:spLocks noGrp="1"/>
          </p:cNvSpPr>
          <p:nvPr>
            <p:ph idx="1"/>
          </p:nvPr>
        </p:nvSpPr>
        <p:spPr>
          <a:xfrm>
            <a:off x="780813" y="1582238"/>
            <a:ext cx="10619722" cy="4408253"/>
          </a:xfrm>
        </p:spPr>
        <p:txBody>
          <a:bodyPr>
            <a:normAutofit/>
          </a:bodyPr>
          <a:lstStyle/>
          <a:p>
            <a:pPr algn="ctr"/>
            <a:r>
              <a:rPr lang="en-US" sz="2400" dirty="0"/>
              <a:t>It is very important to ask yourself three questions before dressing for the event....</a:t>
            </a:r>
          </a:p>
          <a:p>
            <a:pPr algn="ctr"/>
            <a:endParaRPr lang="en-US" sz="2400" dirty="0">
              <a:solidFill>
                <a:schemeClr val="bg1"/>
              </a:solidFill>
              <a:latin typeface="Amasis"/>
            </a:endParaRPr>
          </a:p>
          <a:p>
            <a:pPr algn="ctr"/>
            <a:r>
              <a:rPr lang="en-US" sz="2400" dirty="0"/>
              <a:t>Who is the host of the dinner?</a:t>
            </a:r>
          </a:p>
          <a:p>
            <a:pPr algn="ctr"/>
            <a:r>
              <a:rPr lang="en-US" sz="2400" dirty="0"/>
              <a:t>What is the purpose of the dinner?</a:t>
            </a:r>
          </a:p>
          <a:p>
            <a:pPr algn="ctr"/>
            <a:r>
              <a:rPr lang="en-US" sz="2400" dirty="0"/>
              <a:t>Where is the location of the dinner?</a:t>
            </a:r>
          </a:p>
          <a:p>
            <a:pPr algn="ctr"/>
            <a:endParaRPr lang="en-US" sz="2400" dirty="0"/>
          </a:p>
          <a:p>
            <a:pPr algn="ctr"/>
            <a:r>
              <a:rPr lang="en-US" sz="2400" dirty="0"/>
              <a:t>If the dinner is a business function at a nice restaurant, business attire is appropriate. If the dinner is a picnic or BBQ, conservative casual wear would be correct.</a:t>
            </a:r>
          </a:p>
          <a:p>
            <a:endParaRPr lang="en-US" dirty="0"/>
          </a:p>
        </p:txBody>
      </p:sp>
    </p:spTree>
    <p:extLst>
      <p:ext uri="{BB962C8B-B14F-4D97-AF65-F5344CB8AC3E}">
        <p14:creationId xmlns:p14="http://schemas.microsoft.com/office/powerpoint/2010/main" val="68719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1326321"/>
          </a:xfrm>
        </p:spPr>
        <p:txBody>
          <a:bodyPr/>
          <a:lstStyle/>
          <a:p>
            <a:r>
              <a:rPr lang="en-US" dirty="0" smtClean="0"/>
              <a:t>Appropriate attire</a:t>
            </a:r>
            <a:endParaRPr lang="en-US" dirty="0"/>
          </a:p>
        </p:txBody>
      </p:sp>
      <p:pic>
        <p:nvPicPr>
          <p:cNvPr id="7170" name="Picture 2" descr="Image result for professional attire"/>
          <p:cNvPicPr>
            <a:picLocks noChangeAspect="1" noChangeArrowheads="1"/>
          </p:cNvPicPr>
          <p:nvPr/>
        </p:nvPicPr>
        <p:blipFill rotWithShape="1">
          <a:blip r:embed="rId2">
            <a:extLst>
              <a:ext uri="{28A0092B-C50C-407E-A947-70E740481C1C}">
                <a14:useLocalDpi xmlns:a14="http://schemas.microsoft.com/office/drawing/2010/main" val="0"/>
              </a:ext>
            </a:extLst>
          </a:blip>
          <a:srcRect t="19121" b="2270"/>
          <a:stretch/>
        </p:blipFill>
        <p:spPr bwMode="auto">
          <a:xfrm>
            <a:off x="6714428" y="3346893"/>
            <a:ext cx="4887897" cy="2924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9225"/>
          <a:stretch/>
        </p:blipFill>
        <p:spPr>
          <a:xfrm>
            <a:off x="483079" y="3346893"/>
            <a:ext cx="5424019" cy="2924513"/>
          </a:xfrm>
          <a:prstGeom prst="rect">
            <a:avLst/>
          </a:prstGeom>
        </p:spPr>
      </p:pic>
      <p:sp>
        <p:nvSpPr>
          <p:cNvPr id="4" name="TextBox 3"/>
          <p:cNvSpPr txBox="1"/>
          <p:nvPr/>
        </p:nvSpPr>
        <p:spPr>
          <a:xfrm>
            <a:off x="1282961" y="1326319"/>
            <a:ext cx="3571336" cy="1323439"/>
          </a:xfrm>
          <a:prstGeom prst="rect">
            <a:avLst/>
          </a:prstGeom>
          <a:noFill/>
        </p:spPr>
        <p:txBody>
          <a:bodyPr wrap="square" rtlCol="0">
            <a:spAutoFit/>
          </a:bodyPr>
          <a:lstStyle/>
          <a:p>
            <a:r>
              <a:rPr lang="en-US" sz="4000" dirty="0" smtClean="0"/>
              <a:t>Business Casual</a:t>
            </a:r>
            <a:endParaRPr lang="en-US" sz="4000" dirty="0"/>
          </a:p>
        </p:txBody>
      </p:sp>
      <p:sp>
        <p:nvSpPr>
          <p:cNvPr id="7" name="TextBox 6"/>
          <p:cNvSpPr txBox="1"/>
          <p:nvPr/>
        </p:nvSpPr>
        <p:spPr>
          <a:xfrm>
            <a:off x="7696221" y="1326320"/>
            <a:ext cx="3571336" cy="1323439"/>
          </a:xfrm>
          <a:prstGeom prst="rect">
            <a:avLst/>
          </a:prstGeom>
          <a:noFill/>
        </p:spPr>
        <p:txBody>
          <a:bodyPr wrap="square" rtlCol="0">
            <a:spAutoFit/>
          </a:bodyPr>
          <a:lstStyle/>
          <a:p>
            <a:r>
              <a:rPr lang="en-US" sz="4000" dirty="0" smtClean="0"/>
              <a:t>Business Professional</a:t>
            </a:r>
            <a:endParaRPr lang="en-US" sz="4000" dirty="0"/>
          </a:p>
        </p:txBody>
      </p:sp>
      <p:sp>
        <p:nvSpPr>
          <p:cNvPr id="6" name="TextBox 5"/>
          <p:cNvSpPr txBox="1"/>
          <p:nvPr/>
        </p:nvSpPr>
        <p:spPr>
          <a:xfrm>
            <a:off x="5907098" y="1782609"/>
            <a:ext cx="736322"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2481727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21" y="0"/>
            <a:ext cx="10353761" cy="1326321"/>
          </a:xfrm>
        </p:spPr>
        <p:txBody>
          <a:bodyPr/>
          <a:lstStyle/>
          <a:p>
            <a:r>
              <a:rPr lang="en-US" dirty="0" smtClean="0">
                <a:effectLst/>
              </a:rPr>
              <a:t>First impressions Matter!!!</a:t>
            </a:r>
            <a:endParaRPr lang="en-US" dirty="0">
              <a:effectLst/>
            </a:endParaRPr>
          </a:p>
        </p:txBody>
      </p:sp>
      <p:sp>
        <p:nvSpPr>
          <p:cNvPr id="4" name="Body"/>
          <p:cNvSpPr txBox="1"/>
          <p:nvPr/>
        </p:nvSpPr>
        <p:spPr>
          <a:xfrm>
            <a:off x="1335658" y="1672804"/>
            <a:ext cx="9732034" cy="715581"/>
          </a:xfrm>
          <a:prstGeom prst="rect">
            <a:avLst/>
          </a:prstGeom>
          <a:effectLst>
            <a:outerShdw blurRad="50800" dist="38100" dir="2700000" algn="tl" rotWithShape="0">
              <a:srgbClr val="000000">
                <a:alpha val="69803"/>
              </a:srgbClr>
            </a:outerShdw>
          </a:effectLst>
        </p:spPr>
        <p:txBody>
          <a:bodyPr wrap="square" rtlCol="0" anchor="t">
            <a:spAutoFit/>
          </a:bodyPr>
          <a:lstStyle/>
          <a:p>
            <a:pPr marL="342900" indent="-342900">
              <a:buFont typeface="Arial" pitchFamily="34" charset="0"/>
              <a:buChar char="•"/>
            </a:pPr>
            <a:endParaRPr lang="en-US" sz="2025" dirty="0" smtClean="0">
              <a:solidFill>
                <a:prstClr val="white"/>
              </a:solidFill>
              <a:latin typeface="Cosmetica"/>
            </a:endParaRPr>
          </a:p>
          <a:p>
            <a:endParaRPr lang="en-US" sz="2025" dirty="0" smtClean="0">
              <a:solidFill>
                <a:srgbClr val="000000"/>
              </a:solidFill>
              <a:latin typeface="Cosmetica"/>
            </a:endParaRPr>
          </a:p>
        </p:txBody>
      </p:sp>
      <p:sp>
        <p:nvSpPr>
          <p:cNvPr id="3" name="Rectangle 2"/>
          <p:cNvSpPr/>
          <p:nvPr/>
        </p:nvSpPr>
        <p:spPr>
          <a:xfrm>
            <a:off x="922421" y="1672804"/>
            <a:ext cx="9840686" cy="4355038"/>
          </a:xfrm>
          <a:prstGeom prst="rect">
            <a:avLst/>
          </a:prstGeom>
        </p:spPr>
        <p:txBody>
          <a:bodyPr wrap="square">
            <a:spAutoFit/>
          </a:bodyPr>
          <a:lstStyle/>
          <a:p>
            <a:pPr algn="ct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Most people, find that first impressions are the most lasting. No matter what the occasion, it is always important to present yourself in the best possible manner</a:t>
            </a:r>
            <a:r>
              <a:rPr lang="en-US" sz="3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algn="ctr"/>
            <a:endPar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105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ea typeface="Times New Roman" panose="02020603050405020304" pitchFamily="18" charset="0"/>
            </a:endParaRPr>
          </a:p>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Dining with professionals can occur in a variety of ways....</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Interviewing for a position, academic program/opportunity</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Networking events</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Conferences</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Assisting in entertaining a professional visitor</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Meeting with a co-worker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574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Interview/table conversation</a:t>
            </a:r>
            <a:endParaRPr lang="en-US" dirty="0">
              <a:effectLst/>
            </a:endParaRPr>
          </a:p>
        </p:txBody>
      </p:sp>
      <p:sp>
        <p:nvSpPr>
          <p:cNvPr id="3" name="Content Placeholder 2"/>
          <p:cNvSpPr>
            <a:spLocks noGrp="1"/>
          </p:cNvSpPr>
          <p:nvPr>
            <p:ph idx="1"/>
          </p:nvPr>
        </p:nvSpPr>
        <p:spPr/>
        <p:txBody>
          <a:bodyPr/>
          <a:lstStyle/>
          <a:p>
            <a:pPr marL="342900" indent="-342900"/>
            <a:r>
              <a:rPr lang="en-US" sz="2400" dirty="0">
                <a:effectLst/>
              </a:rPr>
              <a:t>Research the opportunity you are interviewing for.</a:t>
            </a:r>
          </a:p>
          <a:p>
            <a:pPr marL="800100" lvl="1" indent="-342900"/>
            <a:r>
              <a:rPr lang="en-US" sz="2400" dirty="0">
                <a:effectLst/>
              </a:rPr>
              <a:t>Review the academic scholarship programs, mission &amp; values. </a:t>
            </a:r>
          </a:p>
          <a:p>
            <a:pPr marL="342900" indent="-342900"/>
            <a:r>
              <a:rPr lang="en-US" sz="2400" dirty="0">
                <a:effectLst/>
              </a:rPr>
              <a:t>Know the mission statement and how it fits your goals.</a:t>
            </a:r>
          </a:p>
          <a:p>
            <a:pPr marL="342900" indent="-342900"/>
            <a:r>
              <a:rPr lang="en-US" sz="2400" dirty="0">
                <a:effectLst/>
              </a:rPr>
              <a:t>Know current affairs.</a:t>
            </a:r>
          </a:p>
          <a:p>
            <a:pPr marL="342900" indent="-342900"/>
            <a:r>
              <a:rPr lang="en-US" sz="2400" dirty="0">
                <a:effectLst/>
              </a:rPr>
              <a:t>Know your experience, know how it applies, give examples. </a:t>
            </a:r>
          </a:p>
          <a:p>
            <a:pPr marL="342900" indent="-342900"/>
            <a:r>
              <a:rPr lang="en-US" sz="2400" dirty="0">
                <a:effectLst/>
              </a:rPr>
              <a:t>Stay away from controversial topics such as religion or </a:t>
            </a:r>
            <a:r>
              <a:rPr lang="en-US" sz="2400" dirty="0" smtClean="0">
                <a:effectLst/>
              </a:rPr>
              <a:t>politics.</a:t>
            </a:r>
            <a:endParaRPr lang="en-US" dirty="0">
              <a:effectLst/>
            </a:endParaRPr>
          </a:p>
        </p:txBody>
      </p:sp>
    </p:spTree>
    <p:extLst>
      <p:ext uri="{BB962C8B-B14F-4D97-AF65-F5344CB8AC3E}">
        <p14:creationId xmlns:p14="http://schemas.microsoft.com/office/powerpoint/2010/main" val="92256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674" y="359742"/>
            <a:ext cx="10353761" cy="1326321"/>
          </a:xfrm>
        </p:spPr>
        <p:txBody>
          <a:bodyPr>
            <a:normAutofit/>
          </a:bodyPr>
          <a:lstStyle/>
          <a:p>
            <a:r>
              <a:rPr lang="en-US" dirty="0" smtClean="0"/>
              <a:t>What does </a:t>
            </a:r>
            <a:br>
              <a:rPr lang="en-US" dirty="0" smtClean="0"/>
            </a:br>
            <a:r>
              <a:rPr lang="en-US" dirty="0" smtClean="0"/>
              <a:t>Dining Etiquette Mean to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7891" y="1935921"/>
            <a:ext cx="2934614" cy="19564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532" y="4039888"/>
            <a:ext cx="3010044" cy="22493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0372" y="1935921"/>
            <a:ext cx="4283040" cy="19441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054" y="4039888"/>
            <a:ext cx="3486451" cy="224932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674" y="1935921"/>
            <a:ext cx="2956220" cy="197081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674" y="4045790"/>
            <a:ext cx="3356281" cy="2237521"/>
          </a:xfrm>
          <a:prstGeom prst="rect">
            <a:avLst/>
          </a:prstGeom>
        </p:spPr>
      </p:pic>
    </p:spTree>
    <p:extLst>
      <p:ext uri="{BB962C8B-B14F-4D97-AF65-F5344CB8AC3E}">
        <p14:creationId xmlns:p14="http://schemas.microsoft.com/office/powerpoint/2010/main" val="42422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25" y="50413"/>
            <a:ext cx="10353761" cy="1326321"/>
          </a:xfrm>
        </p:spPr>
        <p:txBody>
          <a:bodyPr/>
          <a:lstStyle/>
          <a:p>
            <a:r>
              <a:rPr lang="en-US" dirty="0" smtClean="0"/>
              <a:t>The name tag and introductions</a:t>
            </a:r>
            <a:endParaRPr lang="en-US" dirty="0"/>
          </a:p>
        </p:txBody>
      </p:sp>
      <p:sp>
        <p:nvSpPr>
          <p:cNvPr id="3" name="Content Placeholder 2"/>
          <p:cNvSpPr>
            <a:spLocks noGrp="1"/>
          </p:cNvSpPr>
          <p:nvPr>
            <p:ph idx="1"/>
          </p:nvPr>
        </p:nvSpPr>
        <p:spPr>
          <a:xfrm>
            <a:off x="551485" y="1792766"/>
            <a:ext cx="6003461" cy="2442804"/>
          </a:xfrm>
        </p:spPr>
        <p:txBody>
          <a:bodyPr>
            <a:normAutofit/>
          </a:bodyPr>
          <a:lstStyle/>
          <a:p>
            <a:pPr marL="0" indent="0">
              <a:buNone/>
            </a:pPr>
            <a:r>
              <a:rPr lang="en-US" sz="1800" dirty="0"/>
              <a:t>Name Tag should be placed on the </a:t>
            </a:r>
            <a:r>
              <a:rPr lang="en-US" sz="1800" u="sng" dirty="0"/>
              <a:t>right hand side</a:t>
            </a:r>
            <a:r>
              <a:rPr lang="en-US" sz="1800" dirty="0"/>
              <a:t> of your front shoulder area</a:t>
            </a:r>
            <a:r>
              <a:rPr lang="en-US" sz="1800" dirty="0" smtClean="0"/>
              <a:t>.</a:t>
            </a:r>
          </a:p>
          <a:p>
            <a:pPr marL="0" indent="0">
              <a:buNone/>
            </a:pPr>
            <a:endParaRPr lang="en-US" sz="1800" dirty="0"/>
          </a:p>
          <a:p>
            <a:pPr marL="0" indent="0">
              <a:buNone/>
            </a:pPr>
            <a:r>
              <a:rPr lang="en-US" sz="1800" dirty="0">
                <a:solidFill>
                  <a:schemeClr val="accent1"/>
                </a:solidFill>
              </a:rPr>
              <a:t>The logic: </a:t>
            </a:r>
            <a:r>
              <a:rPr lang="en-US" sz="1800" dirty="0"/>
              <a:t>When shaking hands it allows for a natural progression for the eyes to the name tag.</a:t>
            </a:r>
          </a:p>
          <a:p>
            <a:endParaRPr lang="en-US" sz="2400" dirty="0">
              <a:solidFill>
                <a:schemeClr val="bg1"/>
              </a:solidFill>
            </a:endParaRPr>
          </a:p>
          <a:p>
            <a:pPr marL="0" indent="0">
              <a:buNone/>
            </a:pPr>
            <a:endParaRPr lang="en-US" dirty="0"/>
          </a:p>
        </p:txBody>
      </p:sp>
      <p:sp>
        <p:nvSpPr>
          <p:cNvPr id="5" name="Rectangle 4"/>
          <p:cNvSpPr/>
          <p:nvPr/>
        </p:nvSpPr>
        <p:spPr>
          <a:xfrm>
            <a:off x="632603" y="4651602"/>
            <a:ext cx="11109406" cy="1754326"/>
          </a:xfrm>
          <a:prstGeom prst="rect">
            <a:avLst/>
          </a:prstGeom>
        </p:spPr>
        <p:txBody>
          <a:bodyPr wrap="square">
            <a:spAutoFit/>
          </a:bodyPr>
          <a:lstStyle/>
          <a:p>
            <a:pPr algn="ctr"/>
            <a:r>
              <a:rPr lang="en-US" b="1" u="sng" dirty="0">
                <a:solidFill>
                  <a:schemeClr val="accent1"/>
                </a:solidFill>
              </a:rPr>
              <a:t>Activity</a:t>
            </a:r>
            <a:endParaRPr lang="en-US" u="sng" dirty="0">
              <a:solidFill>
                <a:schemeClr val="accent1"/>
              </a:solidFill>
            </a:endParaRPr>
          </a:p>
          <a:p>
            <a:r>
              <a:rPr lang="en-US" dirty="0">
                <a:solidFill>
                  <a:schemeClr val="accent1"/>
                </a:solidFill>
              </a:rPr>
              <a:t>Turn to the person on your right and introduce yourself and ask each other the following two questions:</a:t>
            </a:r>
          </a:p>
          <a:p>
            <a:endParaRPr lang="en-US" dirty="0"/>
          </a:p>
          <a:p>
            <a:r>
              <a:rPr lang="en-US" dirty="0"/>
              <a:t>1. What activities are you involved in?</a:t>
            </a:r>
          </a:p>
          <a:p>
            <a:endParaRPr lang="en-US" dirty="0"/>
          </a:p>
          <a:p>
            <a:r>
              <a:rPr lang="en-US" dirty="0"/>
              <a:t>2. What is your major and what do you like or dislike about it?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683" y="1427248"/>
            <a:ext cx="4530326" cy="301488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14702">
            <a:off x="8958717" y="3332485"/>
            <a:ext cx="379521" cy="252277"/>
          </a:xfrm>
          <a:prstGeom prst="rect">
            <a:avLst/>
          </a:prstGeom>
        </p:spPr>
      </p:pic>
    </p:spTree>
    <p:extLst>
      <p:ext uri="{BB962C8B-B14F-4D97-AF65-F5344CB8AC3E}">
        <p14:creationId xmlns:p14="http://schemas.microsoft.com/office/powerpoint/2010/main" val="1508929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31" y="0"/>
            <a:ext cx="10353761" cy="1326321"/>
          </a:xfrm>
        </p:spPr>
        <p:txBody>
          <a:bodyPr/>
          <a:lstStyle/>
          <a:p>
            <a:r>
              <a:rPr lang="en-US" dirty="0" smtClean="0"/>
              <a:t>Frequently Asked questions</a:t>
            </a:r>
            <a:endParaRPr lang="en-US" dirty="0"/>
          </a:p>
        </p:txBody>
      </p:sp>
      <p:sp>
        <p:nvSpPr>
          <p:cNvPr id="8" name="Content Placeholder 7"/>
          <p:cNvSpPr>
            <a:spLocks noGrp="1"/>
          </p:cNvSpPr>
          <p:nvPr>
            <p:ph idx="1"/>
          </p:nvPr>
        </p:nvSpPr>
        <p:spPr>
          <a:xfrm>
            <a:off x="742298" y="1315548"/>
            <a:ext cx="10852029" cy="4145750"/>
          </a:xfrm>
          <a:prstGeom prst="rect">
            <a:avLst/>
          </a:prstGeom>
        </p:spPr>
        <p:txBody>
          <a:bodyPr wrap="square">
            <a:spAutoFit/>
          </a:bodyPr>
          <a:lstStyle/>
          <a:p>
            <a:r>
              <a:rPr lang="en-US" sz="1600" b="1" dirty="0">
                <a:ln w="0">
                  <a:noFill/>
                </a:ln>
              </a:rPr>
              <a:t>Q: What Should I do if I need to leave the table during dinner?</a:t>
            </a:r>
          </a:p>
          <a:p>
            <a:r>
              <a:rPr lang="en-US" sz="1600" dirty="0">
                <a:ln w="0">
                  <a:noFill/>
                </a:ln>
              </a:rPr>
              <a:t>A: Wait until there is a break between courses. Say "excuse me", lay your napkin on the chair (arm or seat), and leave</a:t>
            </a:r>
            <a:r>
              <a:rPr lang="en-US" sz="1600" dirty="0" smtClean="0">
                <a:ln w="0">
                  <a:noFill/>
                </a:ln>
              </a:rPr>
              <a:t>.</a:t>
            </a:r>
            <a:endParaRPr lang="en-US" sz="1600" b="1" dirty="0">
              <a:ln w="0">
                <a:noFill/>
              </a:ln>
            </a:endParaRPr>
          </a:p>
          <a:p>
            <a:r>
              <a:rPr lang="en-US" sz="1600" b="1" dirty="0">
                <a:ln w="0">
                  <a:noFill/>
                </a:ln>
              </a:rPr>
              <a:t>Q: What should I do if some food falls from my plate?</a:t>
            </a:r>
          </a:p>
          <a:p>
            <a:r>
              <a:rPr lang="en-US" sz="1600" dirty="0">
                <a:ln w="0">
                  <a:noFill/>
                </a:ln>
              </a:rPr>
              <a:t>A: Just leave it there. The waiter or waitress will take care of it. </a:t>
            </a:r>
          </a:p>
          <a:p>
            <a:r>
              <a:rPr lang="en-US" sz="1600" b="1" dirty="0">
                <a:ln w="0">
                  <a:noFill/>
                </a:ln>
              </a:rPr>
              <a:t>Q: What should I do if I bite into something awful?</a:t>
            </a:r>
          </a:p>
          <a:p>
            <a:r>
              <a:rPr lang="en-US" sz="1600" dirty="0">
                <a:ln w="0">
                  <a:noFill/>
                </a:ln>
              </a:rPr>
              <a:t>A: Simply bring the food to the front of your mouth and put it back on the utensil used to take that bite. Place it on your plate discreetly, preferably under garnish</a:t>
            </a:r>
            <a:r>
              <a:rPr lang="en-US" sz="1600" dirty="0" smtClean="0">
                <a:ln w="0">
                  <a:noFill/>
                </a:ln>
              </a:rPr>
              <a:t>.</a:t>
            </a:r>
            <a:endParaRPr lang="en-US" sz="1600" b="1" dirty="0">
              <a:ln w="0">
                <a:noFill/>
              </a:ln>
            </a:endParaRPr>
          </a:p>
          <a:p>
            <a:r>
              <a:rPr lang="en-US" sz="1600" b="1" dirty="0">
                <a:ln w="0">
                  <a:noFill/>
                </a:ln>
              </a:rPr>
              <a:t>Q: Can I take my leftover food home with me?</a:t>
            </a:r>
          </a:p>
          <a:p>
            <a:r>
              <a:rPr lang="en-US" sz="1600" dirty="0">
                <a:ln w="0">
                  <a:noFill/>
                </a:ln>
              </a:rPr>
              <a:t>A: It is usually not appropriate to ask for a doggy bag. However, if the host does and in turn asks you, you may follow their lead</a:t>
            </a:r>
            <a:r>
              <a:rPr lang="en-US" sz="1600" dirty="0" smtClean="0">
                <a:ln w="0">
                  <a:noFill/>
                </a:ln>
              </a:rPr>
              <a:t>.</a:t>
            </a:r>
            <a:endParaRPr lang="en-US" sz="1600" dirty="0">
              <a:ln w="0">
                <a:noFill/>
              </a:ln>
            </a:endParaRPr>
          </a:p>
          <a:p>
            <a:r>
              <a:rPr lang="en-US" sz="1600" b="1" dirty="0">
                <a:ln w="0">
                  <a:noFill/>
                </a:ln>
              </a:rPr>
              <a:t>Q: What should I do with my knife when I am not using it?</a:t>
            </a:r>
          </a:p>
          <a:p>
            <a:r>
              <a:rPr lang="en-US" sz="1600" dirty="0">
                <a:ln w="0">
                  <a:noFill/>
                </a:ln>
              </a:rPr>
              <a:t>A: Place your knife across the top of your plate with the blade facing you when you are not using it. </a:t>
            </a:r>
          </a:p>
        </p:txBody>
      </p:sp>
    </p:spTree>
    <p:extLst>
      <p:ext uri="{BB962C8B-B14F-4D97-AF65-F5344CB8AC3E}">
        <p14:creationId xmlns:p14="http://schemas.microsoft.com/office/powerpoint/2010/main" val="411054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238665"/>
            <a:ext cx="10353761" cy="1326321"/>
          </a:xfrm>
        </p:spPr>
        <p:txBody>
          <a:bodyPr/>
          <a:lstStyle/>
          <a:p>
            <a:r>
              <a:rPr lang="en-US" dirty="0" smtClean="0"/>
              <a:t>Last REMINDERS</a:t>
            </a:r>
            <a:endParaRPr lang="en-US" dirty="0"/>
          </a:p>
        </p:txBody>
      </p:sp>
      <p:sp>
        <p:nvSpPr>
          <p:cNvPr id="3" name="Content Placeholder 2"/>
          <p:cNvSpPr>
            <a:spLocks noGrp="1"/>
          </p:cNvSpPr>
          <p:nvPr>
            <p:ph idx="1"/>
          </p:nvPr>
        </p:nvSpPr>
        <p:spPr>
          <a:xfrm>
            <a:off x="680881" y="901825"/>
            <a:ext cx="11163187" cy="5287992"/>
          </a:xfrm>
        </p:spPr>
        <p:txBody>
          <a:bodyPr>
            <a:noAutofit/>
          </a:bodyPr>
          <a:lstStyle/>
          <a:p>
            <a:endParaRPr lang="en-US" sz="2800" dirty="0"/>
          </a:p>
          <a:p>
            <a:r>
              <a:rPr lang="en-US" sz="2800" dirty="0"/>
              <a:t>•Turn off phone before any meal or interview</a:t>
            </a:r>
            <a:r>
              <a:rPr lang="en-US" sz="2800" dirty="0" smtClean="0"/>
              <a:t>. </a:t>
            </a:r>
            <a:endParaRPr lang="en-US" sz="2800" dirty="0"/>
          </a:p>
          <a:p>
            <a:r>
              <a:rPr lang="en-US" sz="2800" dirty="0"/>
              <a:t>•Do not look at your phone/watch every few minutes</a:t>
            </a:r>
            <a:r>
              <a:rPr lang="en-US" sz="2800" dirty="0" smtClean="0"/>
              <a:t>.</a:t>
            </a:r>
            <a:endParaRPr lang="en-US" sz="2800" dirty="0"/>
          </a:p>
          <a:p>
            <a:r>
              <a:rPr lang="en-US" sz="2800" dirty="0"/>
              <a:t>•Do not text people. </a:t>
            </a:r>
          </a:p>
          <a:p>
            <a:r>
              <a:rPr lang="en-US" sz="2800" dirty="0"/>
              <a:t>•Men should never wear a hat at the table. </a:t>
            </a:r>
            <a:endParaRPr lang="en-US" sz="2800" dirty="0" smtClean="0"/>
          </a:p>
          <a:p>
            <a:r>
              <a:rPr lang="en-US" sz="2800" dirty="0" smtClean="0"/>
              <a:t>•</a:t>
            </a:r>
            <a:r>
              <a:rPr lang="en-US" sz="2800" dirty="0"/>
              <a:t>Do not smoke before or at an interview meal</a:t>
            </a:r>
            <a:r>
              <a:rPr lang="en-US" sz="2800" dirty="0" smtClean="0"/>
              <a:t>.</a:t>
            </a:r>
            <a:endParaRPr lang="en-US" sz="2800" dirty="0"/>
          </a:p>
          <a:p>
            <a:r>
              <a:rPr lang="en-US" sz="2800" dirty="0" smtClean="0"/>
              <a:t>•Excuse </a:t>
            </a:r>
            <a:r>
              <a:rPr lang="en-US" sz="2800" dirty="0"/>
              <a:t>yourself to go to the restroom by saying, “Excuse me for a minute.” Do not say, “I need to go to the bathroom.” </a:t>
            </a:r>
          </a:p>
          <a:p>
            <a:r>
              <a:rPr lang="en-US" sz="2800" dirty="0"/>
              <a:t>•If you drop a utensil do not pick it up, ask for a new one</a:t>
            </a:r>
          </a:p>
        </p:txBody>
      </p:sp>
    </p:spTree>
    <p:extLst>
      <p:ext uri="{BB962C8B-B14F-4D97-AF65-F5344CB8AC3E}">
        <p14:creationId xmlns:p14="http://schemas.microsoft.com/office/powerpoint/2010/main" val="4286645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a:stretch>
            <a:fillRect/>
          </a:stretch>
        </p:blipFill>
        <p:spPr>
          <a:xfrm>
            <a:off x="0" y="0"/>
            <a:ext cx="12192000" cy="6857274"/>
          </a:xfrm>
          <a:prstGeom prst="rect">
            <a:avLst/>
          </a:prstGeom>
        </p:spPr>
      </p:pic>
    </p:spTree>
    <p:extLst>
      <p:ext uri="{BB962C8B-B14F-4D97-AF65-F5344CB8AC3E}">
        <p14:creationId xmlns:p14="http://schemas.microsoft.com/office/powerpoint/2010/main" val="2476472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3832" y="-594"/>
            <a:ext cx="12192000" cy="6858594"/>
          </a:xfrm>
          <a:prstGeom prst="rect">
            <a:avLst/>
          </a:prstGeom>
        </p:spPr>
      </p:pic>
      <p:sp>
        <p:nvSpPr>
          <p:cNvPr id="9" name="Title 8"/>
          <p:cNvSpPr>
            <a:spLocks noGrp="1"/>
          </p:cNvSpPr>
          <p:nvPr>
            <p:ph type="title"/>
          </p:nvPr>
        </p:nvSpPr>
        <p:spPr>
          <a:xfrm>
            <a:off x="3575180" y="401490"/>
            <a:ext cx="6778625" cy="758825"/>
          </a:xfrm>
        </p:spPr>
        <p:txBody>
          <a:bodyPr>
            <a:normAutofit/>
          </a:bodyPr>
          <a:lstStyle/>
          <a:p>
            <a:r>
              <a:rPr lang="en-US" b="1" dirty="0" smtClean="0">
                <a:solidFill>
                  <a:srgbClr val="FFC000"/>
                </a:solidFill>
              </a:rPr>
              <a:t>Come See Us</a:t>
            </a:r>
            <a:endParaRPr lang="en-US" b="1" dirty="0">
              <a:solidFill>
                <a:srgbClr val="FFC000"/>
              </a:solidFill>
            </a:endParaRPr>
          </a:p>
        </p:txBody>
      </p:sp>
      <p:sp>
        <p:nvSpPr>
          <p:cNvPr id="3" name="Content Placeholder 2"/>
          <p:cNvSpPr>
            <a:spLocks noGrp="1"/>
          </p:cNvSpPr>
          <p:nvPr>
            <p:ph idx="4294967295"/>
          </p:nvPr>
        </p:nvSpPr>
        <p:spPr>
          <a:xfrm>
            <a:off x="0" y="2206625"/>
            <a:ext cx="2519363" cy="1527175"/>
          </a:xfrm>
        </p:spPr>
        <p:txBody>
          <a:bodyPr>
            <a:normAutofit/>
          </a:bodyPr>
          <a:lstStyle/>
          <a:p>
            <a:pPr marL="0" indent="0">
              <a:buNone/>
            </a:pPr>
            <a:endParaRPr lang="en-US" dirty="0" smtClean="0"/>
          </a:p>
          <a:p>
            <a:pPr>
              <a:lnSpc>
                <a:spcPct val="110000"/>
              </a:lnSpc>
              <a:spcBef>
                <a:spcPts val="0"/>
              </a:spcBef>
              <a:buNone/>
            </a:pPr>
            <a:r>
              <a:rPr lang="en-US" sz="1600" b="1" dirty="0"/>
              <a:t>Hours:</a:t>
            </a:r>
            <a:r>
              <a:rPr lang="en-US" sz="1600" dirty="0"/>
              <a:t> </a:t>
            </a:r>
          </a:p>
          <a:p>
            <a:pPr>
              <a:lnSpc>
                <a:spcPct val="110000"/>
              </a:lnSpc>
              <a:spcBef>
                <a:spcPts val="0"/>
              </a:spcBef>
              <a:buNone/>
            </a:pPr>
            <a:r>
              <a:rPr lang="en-US" sz="1600" dirty="0">
                <a:solidFill>
                  <a:schemeClr val="bg1"/>
                </a:solidFill>
              </a:rPr>
              <a:t>Mon. - Fri. 8 am to 5 pm</a:t>
            </a:r>
          </a:p>
          <a:p>
            <a:pPr>
              <a:lnSpc>
                <a:spcPct val="110000"/>
              </a:lnSpc>
              <a:spcBef>
                <a:spcPts val="0"/>
              </a:spcBef>
              <a:buNone/>
            </a:pPr>
            <a:r>
              <a:rPr lang="en-US" sz="1600" dirty="0">
                <a:solidFill>
                  <a:schemeClr val="bg1"/>
                </a:solidFill>
              </a:rPr>
              <a:t>except Wed. 9 am to 5 pm</a:t>
            </a:r>
          </a:p>
          <a:p>
            <a:pPr>
              <a:spcBef>
                <a:spcPts val="0"/>
              </a:spcBef>
              <a:buNone/>
            </a:pPr>
            <a:endParaRPr lang="en-US" sz="1500" dirty="0">
              <a:solidFill>
                <a:schemeClr val="bg1"/>
              </a:solidFill>
            </a:endParaRPr>
          </a:p>
        </p:txBody>
      </p:sp>
      <p:pic>
        <p:nvPicPr>
          <p:cNvPr id="4" name="Picture 3"/>
          <p:cNvPicPr>
            <a:picLocks noChangeAspect="1"/>
          </p:cNvPicPr>
          <p:nvPr/>
        </p:nvPicPr>
        <p:blipFill>
          <a:blip r:embed="rId4"/>
          <a:stretch>
            <a:fillRect/>
          </a:stretch>
        </p:blipFill>
        <p:spPr>
          <a:xfrm>
            <a:off x="4569902" y="1562100"/>
            <a:ext cx="2964533" cy="3733800"/>
          </a:xfrm>
          <a:prstGeom prst="rect">
            <a:avLst/>
          </a:prstGeom>
        </p:spPr>
      </p:pic>
      <p:pic>
        <p:nvPicPr>
          <p:cNvPr id="10" name="Picture 9"/>
          <p:cNvPicPr>
            <a:picLocks noChangeAspect="1"/>
          </p:cNvPicPr>
          <p:nvPr/>
        </p:nvPicPr>
        <p:blipFill>
          <a:blip r:embed="rId5"/>
          <a:stretch>
            <a:fillRect/>
          </a:stretch>
        </p:blipFill>
        <p:spPr>
          <a:xfrm>
            <a:off x="7846555" y="1562100"/>
            <a:ext cx="3806824" cy="3733800"/>
          </a:xfrm>
          <a:prstGeom prst="rect">
            <a:avLst/>
          </a:prstGeom>
        </p:spPr>
      </p:pic>
      <p:sp>
        <p:nvSpPr>
          <p:cNvPr id="11" name="TextBox 10"/>
          <p:cNvSpPr txBox="1"/>
          <p:nvPr/>
        </p:nvSpPr>
        <p:spPr>
          <a:xfrm>
            <a:off x="745951" y="3969857"/>
            <a:ext cx="2517775" cy="978729"/>
          </a:xfrm>
          <a:prstGeom prst="rect">
            <a:avLst/>
          </a:prstGeom>
          <a:noFill/>
        </p:spPr>
        <p:txBody>
          <a:bodyPr wrap="square" rtlCol="0">
            <a:spAutoFit/>
          </a:bodyPr>
          <a:lstStyle/>
          <a:p>
            <a:pPr>
              <a:lnSpc>
                <a:spcPct val="120000"/>
              </a:lnSpc>
            </a:pPr>
            <a:r>
              <a:rPr lang="en-US" sz="1600" b="1" dirty="0"/>
              <a:t>Drop-In Hours: </a:t>
            </a:r>
          </a:p>
          <a:p>
            <a:pPr>
              <a:lnSpc>
                <a:spcPct val="120000"/>
              </a:lnSpc>
            </a:pPr>
            <a:r>
              <a:rPr lang="en-US" sz="1600" dirty="0">
                <a:solidFill>
                  <a:schemeClr val="bg1"/>
                </a:solidFill>
              </a:rPr>
              <a:t>Mon. - Thurs. 10 am-3pm</a:t>
            </a:r>
          </a:p>
          <a:p>
            <a:pPr>
              <a:lnSpc>
                <a:spcPct val="120000"/>
              </a:lnSpc>
            </a:pPr>
            <a:r>
              <a:rPr lang="en-US" sz="1600" dirty="0">
                <a:solidFill>
                  <a:schemeClr val="bg1"/>
                </a:solidFill>
              </a:rPr>
              <a:t>Fri. 10 am-12 pm</a:t>
            </a:r>
          </a:p>
        </p:txBody>
      </p:sp>
    </p:spTree>
    <p:extLst>
      <p:ext uri="{BB962C8B-B14F-4D97-AF65-F5344CB8AC3E}">
        <p14:creationId xmlns:p14="http://schemas.microsoft.com/office/powerpoint/2010/main" val="245320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learn proper dining etiquette</a:t>
            </a:r>
            <a:endParaRPr lang="en-US" dirty="0"/>
          </a:p>
        </p:txBody>
      </p:sp>
      <p:sp>
        <p:nvSpPr>
          <p:cNvPr id="3" name="Content Placeholder 2"/>
          <p:cNvSpPr>
            <a:spLocks noGrp="1"/>
          </p:cNvSpPr>
          <p:nvPr>
            <p:ph idx="1"/>
          </p:nvPr>
        </p:nvSpPr>
        <p:spPr>
          <a:xfrm>
            <a:off x="913795" y="2027051"/>
            <a:ext cx="4779639" cy="4192593"/>
          </a:xfrm>
        </p:spPr>
        <p:txBody>
          <a:bodyPr>
            <a:normAutofit/>
          </a:bodyPr>
          <a:lstStyle/>
          <a:p>
            <a:pPr>
              <a:buFont typeface="Arial" panose="020B0604020202020204" pitchFamily="34" charset="0"/>
              <a:buChar char="•"/>
            </a:pPr>
            <a:r>
              <a:rPr lang="en-US" dirty="0"/>
              <a:t>A set of rules that govern the expectations of social and dining behavior in a workplace, group or society. </a:t>
            </a:r>
          </a:p>
          <a:p>
            <a:pPr>
              <a:buFont typeface="Arial" panose="020B0604020202020204" pitchFamily="34" charset="0"/>
              <a:buChar char="•"/>
            </a:pPr>
            <a:r>
              <a:rPr lang="en-US" dirty="0"/>
              <a:t>Table manners are visible signs that you are a polished, sophisticated, knowledgeable and professional. </a:t>
            </a:r>
          </a:p>
          <a:p>
            <a:pPr>
              <a:buFont typeface="Arial" panose="020B0604020202020204" pitchFamily="34" charset="0"/>
              <a:buChar char="•"/>
            </a:pPr>
            <a:r>
              <a:rPr lang="en-US" dirty="0"/>
              <a:t>Best place to make </a:t>
            </a:r>
            <a:r>
              <a:rPr lang="en-US" dirty="0" smtClean="0"/>
              <a:t>a good or </a:t>
            </a:r>
            <a:r>
              <a:rPr lang="en-US" dirty="0"/>
              <a:t>bad impression. </a:t>
            </a:r>
          </a:p>
          <a:p>
            <a:endParaRPr lang="en-US" dirty="0"/>
          </a:p>
        </p:txBody>
      </p:sp>
      <p:pic>
        <p:nvPicPr>
          <p:cNvPr id="1026" name="Picture 2" descr="Image result for dining etiquette   interview pictur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557" y="1717781"/>
            <a:ext cx="4295654" cy="2405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ference dining eating suit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227" b="7752"/>
          <a:stretch/>
        </p:blipFill>
        <p:spPr bwMode="auto">
          <a:xfrm>
            <a:off x="5949681" y="3497212"/>
            <a:ext cx="3714750" cy="246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9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6739"/>
            <a:ext cx="10353761" cy="1326321"/>
          </a:xfrm>
        </p:spPr>
        <p:txBody>
          <a:bodyPr/>
          <a:lstStyle/>
          <a:p>
            <a:r>
              <a:rPr lang="en-US" dirty="0" smtClean="0"/>
              <a:t>Ordering your meal</a:t>
            </a:r>
            <a:endParaRPr lang="en-US" dirty="0"/>
          </a:p>
        </p:txBody>
      </p:sp>
      <p:sp>
        <p:nvSpPr>
          <p:cNvPr id="3" name="Content Placeholder 2"/>
          <p:cNvSpPr>
            <a:spLocks noGrp="1"/>
          </p:cNvSpPr>
          <p:nvPr>
            <p:ph idx="1"/>
          </p:nvPr>
        </p:nvSpPr>
        <p:spPr>
          <a:xfrm>
            <a:off x="543977" y="1681317"/>
            <a:ext cx="4512220" cy="4269770"/>
          </a:xfrm>
        </p:spPr>
        <p:txBody>
          <a:bodyPr>
            <a:normAutofit fontScale="92500"/>
          </a:bodyPr>
          <a:lstStyle/>
          <a:p>
            <a:pPr>
              <a:buFont typeface="Arial" panose="020B0604020202020204" pitchFamily="34" charset="0"/>
              <a:buChar char="•"/>
            </a:pPr>
            <a:r>
              <a:rPr lang="en-US" dirty="0"/>
              <a:t>Never order an expensive entrée unless you are encouraged to do so by your host. </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t>Likewise, ordering the cheapest item on the menu is not recommended either. </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t>Consider any dining difficulties a particular food might present</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Always consider dietary restrictions.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3232" y="3903640"/>
            <a:ext cx="2324197" cy="17431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560" y="3887304"/>
            <a:ext cx="1767340" cy="17594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1521" y="1627855"/>
            <a:ext cx="3880379" cy="218465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7606" y="3903640"/>
            <a:ext cx="2578496" cy="174314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7606" y="1616988"/>
            <a:ext cx="2941851" cy="2206389"/>
          </a:xfrm>
          <a:prstGeom prst="rect">
            <a:avLst/>
          </a:prstGeom>
        </p:spPr>
      </p:pic>
      <p:sp>
        <p:nvSpPr>
          <p:cNvPr id="10" name="5-Point Star 9"/>
          <p:cNvSpPr/>
          <p:nvPr/>
        </p:nvSpPr>
        <p:spPr>
          <a:xfrm>
            <a:off x="4222502" y="5913407"/>
            <a:ext cx="711807" cy="7116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17606" y="6078241"/>
            <a:ext cx="3278038" cy="369332"/>
          </a:xfrm>
          <a:prstGeom prst="rect">
            <a:avLst/>
          </a:prstGeom>
          <a:noFill/>
        </p:spPr>
        <p:txBody>
          <a:bodyPr wrap="square" rtlCol="0">
            <a:spAutoFit/>
          </a:bodyPr>
          <a:lstStyle/>
          <a:p>
            <a:r>
              <a:rPr lang="en-US" dirty="0" smtClean="0"/>
              <a:t>Always follow the event host</a:t>
            </a:r>
            <a:endParaRPr lang="en-US" dirty="0"/>
          </a:p>
        </p:txBody>
      </p:sp>
    </p:spTree>
    <p:extLst>
      <p:ext uri="{BB962C8B-B14F-4D97-AF65-F5344CB8AC3E}">
        <p14:creationId xmlns:p14="http://schemas.microsoft.com/office/powerpoint/2010/main" val="124012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2967"/>
            <a:ext cx="10353761" cy="1326321"/>
          </a:xfrm>
        </p:spPr>
        <p:txBody>
          <a:bodyPr/>
          <a:lstStyle/>
          <a:p>
            <a:r>
              <a:rPr lang="en-US" dirty="0" smtClean="0"/>
              <a:t>The formal dining table setting</a:t>
            </a:r>
            <a:endParaRPr lang="en-US" dirty="0"/>
          </a:p>
        </p:txBody>
      </p:sp>
      <p:pic>
        <p:nvPicPr>
          <p:cNvPr id="4" name="Content Placeholder 3"/>
          <p:cNvPicPr>
            <a:picLocks noGrp="1" noChangeAspect="1"/>
          </p:cNvPicPr>
          <p:nvPr>
            <p:ph idx="1"/>
          </p:nvPr>
        </p:nvPicPr>
        <p:blipFill>
          <a:blip r:embed="rId2"/>
          <a:stretch>
            <a:fillRect/>
          </a:stretch>
        </p:blipFill>
        <p:spPr>
          <a:xfrm>
            <a:off x="2783984" y="2428776"/>
            <a:ext cx="6200169" cy="3737172"/>
          </a:xfrm>
          <a:prstGeom prst="rect">
            <a:avLst/>
          </a:prstGeom>
        </p:spPr>
      </p:pic>
    </p:spTree>
    <p:extLst>
      <p:ext uri="{BB962C8B-B14F-4D97-AF65-F5344CB8AC3E}">
        <p14:creationId xmlns:p14="http://schemas.microsoft.com/office/powerpoint/2010/main" val="1158748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48" y="74762"/>
            <a:ext cx="10353761" cy="1326321"/>
          </a:xfrm>
        </p:spPr>
        <p:txBody>
          <a:bodyPr/>
          <a:lstStyle/>
          <a:p>
            <a:r>
              <a:rPr lang="en-US" dirty="0" smtClean="0"/>
              <a:t>THE FORMAL LUNCH TABLE SETTING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502" y="1168168"/>
            <a:ext cx="8246851" cy="5509853"/>
          </a:xfrm>
          <a:prstGeom prst="rect">
            <a:avLst/>
          </a:prstGeom>
        </p:spPr>
      </p:pic>
    </p:spTree>
    <p:extLst>
      <p:ext uri="{BB962C8B-B14F-4D97-AF65-F5344CB8AC3E}">
        <p14:creationId xmlns:p14="http://schemas.microsoft.com/office/powerpoint/2010/main" val="225443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0423"/>
            <a:ext cx="10353761" cy="1326321"/>
          </a:xfrm>
        </p:spPr>
        <p:txBody>
          <a:bodyPr/>
          <a:lstStyle/>
          <a:p>
            <a:r>
              <a:rPr lang="en-US" dirty="0" smtClean="0"/>
              <a:t>Table setting</a:t>
            </a:r>
            <a:endParaRPr lang="en-US" dirty="0"/>
          </a:p>
        </p:txBody>
      </p:sp>
      <p:sp>
        <p:nvSpPr>
          <p:cNvPr id="3" name="Content Placeholder 2"/>
          <p:cNvSpPr>
            <a:spLocks noGrp="1"/>
          </p:cNvSpPr>
          <p:nvPr>
            <p:ph idx="1"/>
          </p:nvPr>
        </p:nvSpPr>
        <p:spPr>
          <a:xfrm>
            <a:off x="595223" y="1607963"/>
            <a:ext cx="5986732" cy="4818716"/>
          </a:xfrm>
        </p:spPr>
        <p:txBody>
          <a:bodyPr>
            <a:normAutofit/>
          </a:bodyPr>
          <a:lstStyle/>
          <a:p>
            <a:pPr>
              <a:buFont typeface="Arial" panose="020B0604020202020204" pitchFamily="34" charset="0"/>
              <a:buChar char="•"/>
            </a:pPr>
            <a:r>
              <a:rPr lang="en-US" sz="2900" dirty="0">
                <a:solidFill>
                  <a:schemeClr val="accent1"/>
                </a:solidFill>
              </a:rPr>
              <a:t>Solids</a:t>
            </a:r>
            <a:r>
              <a:rPr lang="en-US" sz="2900" dirty="0">
                <a:solidFill>
                  <a:srgbClr val="FFFF00"/>
                </a:solidFill>
              </a:rPr>
              <a:t> </a:t>
            </a:r>
            <a:r>
              <a:rPr lang="en-US" sz="2900" dirty="0"/>
              <a:t>to the </a:t>
            </a:r>
            <a:r>
              <a:rPr lang="en-US" sz="2900" dirty="0">
                <a:solidFill>
                  <a:schemeClr val="accent1"/>
                </a:solidFill>
              </a:rPr>
              <a:t>left</a:t>
            </a:r>
            <a:r>
              <a:rPr lang="en-US" sz="2900" dirty="0"/>
              <a:t> – </a:t>
            </a:r>
            <a:r>
              <a:rPr lang="en-US" sz="2900" dirty="0">
                <a:solidFill>
                  <a:schemeClr val="accent1"/>
                </a:solidFill>
              </a:rPr>
              <a:t>Liquids</a:t>
            </a:r>
            <a:r>
              <a:rPr lang="en-US" sz="2900" dirty="0"/>
              <a:t> to the </a:t>
            </a:r>
            <a:r>
              <a:rPr lang="en-US" sz="2900" dirty="0">
                <a:solidFill>
                  <a:schemeClr val="accent1"/>
                </a:solidFill>
              </a:rPr>
              <a:t>right</a:t>
            </a:r>
            <a:r>
              <a:rPr lang="en-US" sz="2900" dirty="0"/>
              <a:t>. </a:t>
            </a:r>
          </a:p>
          <a:p>
            <a:pPr>
              <a:buFont typeface="Arial" panose="020B0604020202020204" pitchFamily="34" charset="0"/>
              <a:buChar char="•"/>
            </a:pPr>
            <a:r>
              <a:rPr lang="en-US" sz="2900" dirty="0" smtClean="0"/>
              <a:t>Hand </a:t>
            </a:r>
            <a:r>
              <a:rPr lang="en-US" sz="2900" dirty="0"/>
              <a:t>Trick - “</a:t>
            </a:r>
            <a:r>
              <a:rPr lang="en-US" sz="2900" dirty="0" err="1">
                <a:solidFill>
                  <a:schemeClr val="accent1"/>
                </a:solidFill>
              </a:rPr>
              <a:t>b”read</a:t>
            </a:r>
            <a:r>
              <a:rPr lang="en-US" sz="2900" dirty="0">
                <a:solidFill>
                  <a:schemeClr val="accent1"/>
                </a:solidFill>
              </a:rPr>
              <a:t> and “</a:t>
            </a:r>
            <a:r>
              <a:rPr lang="en-US" sz="2900" dirty="0" err="1">
                <a:solidFill>
                  <a:schemeClr val="accent1"/>
                </a:solidFill>
              </a:rPr>
              <a:t>d”rink</a:t>
            </a:r>
            <a:r>
              <a:rPr lang="en-US" sz="2900" dirty="0"/>
              <a:t>. </a:t>
            </a:r>
          </a:p>
          <a:p>
            <a:pPr>
              <a:buFont typeface="Arial" panose="020B0604020202020204" pitchFamily="34" charset="0"/>
              <a:buChar char="•"/>
            </a:pPr>
            <a:r>
              <a:rPr lang="en-US" sz="2900" dirty="0" smtClean="0"/>
              <a:t>Pick </a:t>
            </a:r>
            <a:r>
              <a:rPr lang="en-US" sz="2900" dirty="0"/>
              <a:t>up silverware from the outside in – toward your plate.</a:t>
            </a:r>
          </a:p>
          <a:p>
            <a:pPr>
              <a:buFont typeface="Arial" panose="020B0604020202020204" pitchFamily="34" charset="0"/>
              <a:buChar char="•"/>
            </a:pPr>
            <a:r>
              <a:rPr lang="en-US" sz="2900" dirty="0" smtClean="0">
                <a:solidFill>
                  <a:schemeClr val="accent1"/>
                </a:solidFill>
              </a:rPr>
              <a:t>Put </a:t>
            </a:r>
            <a:r>
              <a:rPr lang="en-US" sz="2900" dirty="0">
                <a:solidFill>
                  <a:schemeClr val="accent1"/>
                </a:solidFill>
              </a:rPr>
              <a:t>napkin on lap </a:t>
            </a:r>
            <a:r>
              <a:rPr lang="en-US" sz="2900" dirty="0"/>
              <a:t>as soon as host does, or if in a large group, place napkin on lap when seated.</a:t>
            </a:r>
          </a:p>
          <a:p>
            <a:pPr>
              <a:buFont typeface="Arial" panose="020B0604020202020204" pitchFamily="34" charset="0"/>
              <a:buChar char="•"/>
            </a:pPr>
            <a:r>
              <a:rPr lang="en-US" sz="2900" dirty="0" smtClean="0"/>
              <a:t>Napkins </a:t>
            </a:r>
            <a:r>
              <a:rPr lang="en-US" sz="2900" dirty="0">
                <a:solidFill>
                  <a:schemeClr val="accent1"/>
                </a:solidFill>
              </a:rPr>
              <a:t>remain on your lap </a:t>
            </a:r>
            <a:r>
              <a:rPr lang="en-US" sz="2900" dirty="0"/>
              <a:t>until completion of meal.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69" t="4268" r="2911" b="2512"/>
          <a:stretch/>
        </p:blipFill>
        <p:spPr>
          <a:xfrm>
            <a:off x="6771736" y="2096064"/>
            <a:ext cx="4975832" cy="3760018"/>
          </a:xfrm>
          <a:prstGeom prst="rect">
            <a:avLst/>
          </a:prstGeom>
        </p:spPr>
      </p:pic>
    </p:spTree>
    <p:extLst>
      <p:ext uri="{BB962C8B-B14F-4D97-AF65-F5344CB8AC3E}">
        <p14:creationId xmlns:p14="http://schemas.microsoft.com/office/powerpoint/2010/main" val="23567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180" y="161026"/>
            <a:ext cx="10353761" cy="1326321"/>
          </a:xfrm>
        </p:spPr>
        <p:txBody>
          <a:bodyPr/>
          <a:lstStyle/>
          <a:p>
            <a:r>
              <a:rPr lang="en-US" dirty="0" smtClean="0"/>
              <a:t>The napkin</a:t>
            </a:r>
            <a:endParaRPr lang="en-US" dirty="0"/>
          </a:p>
        </p:txBody>
      </p:sp>
      <p:sp>
        <p:nvSpPr>
          <p:cNvPr id="3" name="Content Placeholder 2"/>
          <p:cNvSpPr>
            <a:spLocks noGrp="1"/>
          </p:cNvSpPr>
          <p:nvPr>
            <p:ph idx="1"/>
          </p:nvPr>
        </p:nvSpPr>
        <p:spPr>
          <a:xfrm>
            <a:off x="706760" y="1807708"/>
            <a:ext cx="4374197" cy="4584465"/>
          </a:xfrm>
        </p:spPr>
        <p:txBody>
          <a:bodyPr>
            <a:normAutofit/>
          </a:bodyPr>
          <a:lstStyle/>
          <a:p>
            <a:pPr>
              <a:buFont typeface="Arial" panose="020B0604020202020204" pitchFamily="34" charset="0"/>
              <a:buChar char="•"/>
            </a:pPr>
            <a:r>
              <a:rPr lang="en-US" sz="2800" dirty="0"/>
              <a:t>Place the </a:t>
            </a:r>
            <a:r>
              <a:rPr lang="en-US" sz="2800" dirty="0">
                <a:solidFill>
                  <a:schemeClr val="accent1"/>
                </a:solidFill>
              </a:rPr>
              <a:t>napkin on your chair</a:t>
            </a:r>
            <a:r>
              <a:rPr lang="en-US" sz="2800" dirty="0">
                <a:solidFill>
                  <a:srgbClr val="FFFF00"/>
                </a:solidFill>
              </a:rPr>
              <a:t> </a:t>
            </a:r>
            <a:r>
              <a:rPr lang="en-US" sz="2800" dirty="0"/>
              <a:t>if you </a:t>
            </a:r>
            <a:r>
              <a:rPr lang="en-US" sz="2800" dirty="0">
                <a:solidFill>
                  <a:schemeClr val="accent1"/>
                </a:solidFill>
              </a:rPr>
              <a:t>need to get up</a:t>
            </a:r>
            <a:r>
              <a:rPr lang="en-US" sz="2800" dirty="0" smtClean="0"/>
              <a:t>.</a:t>
            </a:r>
            <a:endParaRPr lang="en-US" sz="2800" dirty="0"/>
          </a:p>
          <a:p>
            <a:pPr>
              <a:buFont typeface="Arial" panose="020B0604020202020204" pitchFamily="34" charset="0"/>
              <a:buChar char="•"/>
            </a:pPr>
            <a:r>
              <a:rPr lang="en-US" sz="2800" dirty="0" smtClean="0"/>
              <a:t>Blot </a:t>
            </a:r>
            <a:r>
              <a:rPr lang="en-US" sz="2800" dirty="0"/>
              <a:t>only</a:t>
            </a:r>
            <a:r>
              <a:rPr lang="en-US" sz="2800" dirty="0" smtClean="0"/>
              <a:t>.</a:t>
            </a:r>
            <a:endParaRPr lang="en-US" sz="2800" dirty="0"/>
          </a:p>
          <a:p>
            <a:pPr>
              <a:buFont typeface="Arial" panose="020B0604020202020204" pitchFamily="34" charset="0"/>
              <a:buChar char="•"/>
            </a:pPr>
            <a:r>
              <a:rPr lang="en-US" sz="2800" dirty="0">
                <a:solidFill>
                  <a:schemeClr val="accent1"/>
                </a:solidFill>
              </a:rPr>
              <a:t>Place napkin on </a:t>
            </a:r>
            <a:r>
              <a:rPr lang="en-US" sz="2800" dirty="0" smtClean="0">
                <a:solidFill>
                  <a:schemeClr val="accent1"/>
                </a:solidFill>
              </a:rPr>
              <a:t> the left </a:t>
            </a:r>
            <a:r>
              <a:rPr lang="en-US" sz="2800" dirty="0" smtClean="0"/>
              <a:t>side of the plate setting when </a:t>
            </a:r>
            <a:r>
              <a:rPr lang="en-US" sz="2800" dirty="0">
                <a:solidFill>
                  <a:schemeClr val="accent1"/>
                </a:solidFill>
              </a:rPr>
              <a:t>finished eating</a:t>
            </a:r>
            <a:r>
              <a:rPr lang="en-US" sz="2800" dirty="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066" y="1807709"/>
            <a:ext cx="2957815" cy="1973850"/>
          </a:xfrm>
          <a:prstGeom prst="rect">
            <a:avLst/>
          </a:prstGeom>
        </p:spPr>
      </p:pic>
      <p:pic>
        <p:nvPicPr>
          <p:cNvPr id="5" name="Picture 4"/>
          <p:cNvPicPr>
            <a:picLocks noChangeAspect="1"/>
          </p:cNvPicPr>
          <p:nvPr/>
        </p:nvPicPr>
        <p:blipFill>
          <a:blip r:embed="rId3"/>
          <a:stretch>
            <a:fillRect/>
          </a:stretch>
        </p:blipFill>
        <p:spPr>
          <a:xfrm>
            <a:off x="5406716" y="1807709"/>
            <a:ext cx="3509065" cy="1973850"/>
          </a:xfrm>
          <a:prstGeom prst="rect">
            <a:avLst/>
          </a:prstGeom>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170" y="3943632"/>
            <a:ext cx="6231315" cy="274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meal: serving food</a:t>
            </a:r>
            <a:endParaRPr lang="en-US" dirty="0"/>
          </a:p>
        </p:txBody>
      </p:sp>
      <p:sp>
        <p:nvSpPr>
          <p:cNvPr id="3" name="Content Placeholder 2"/>
          <p:cNvSpPr>
            <a:spLocks noGrp="1"/>
          </p:cNvSpPr>
          <p:nvPr>
            <p:ph idx="1"/>
          </p:nvPr>
        </p:nvSpPr>
        <p:spPr>
          <a:xfrm>
            <a:off x="793025" y="2001172"/>
            <a:ext cx="5547390" cy="4365121"/>
          </a:xfrm>
        </p:spPr>
        <p:txBody>
          <a:bodyPr>
            <a:normAutofit/>
          </a:bodyPr>
          <a:lstStyle/>
          <a:p>
            <a:pPr>
              <a:buFont typeface="Arial" panose="020B0604020202020204" pitchFamily="34" charset="0"/>
              <a:buChar char="•"/>
            </a:pPr>
            <a:r>
              <a:rPr lang="en-US" sz="2300" dirty="0">
                <a:solidFill>
                  <a:schemeClr val="accent1"/>
                </a:solidFill>
              </a:rPr>
              <a:t>Pass </a:t>
            </a:r>
            <a:r>
              <a:rPr lang="en-US" sz="2300" dirty="0"/>
              <a:t>food to your </a:t>
            </a:r>
            <a:r>
              <a:rPr lang="en-US" sz="2300" dirty="0">
                <a:solidFill>
                  <a:schemeClr val="accent1"/>
                </a:solidFill>
              </a:rPr>
              <a:t>right</a:t>
            </a:r>
            <a:r>
              <a:rPr lang="en-US" sz="2300" dirty="0" smtClean="0">
                <a:solidFill>
                  <a:schemeClr val="accent1"/>
                </a:solidFill>
              </a:rPr>
              <a:t>.</a:t>
            </a:r>
            <a:endParaRPr lang="en-US" sz="2300" dirty="0">
              <a:solidFill>
                <a:schemeClr val="accent1"/>
              </a:solidFill>
            </a:endParaRPr>
          </a:p>
          <a:p>
            <a:pPr>
              <a:buFont typeface="Arial" panose="020B0604020202020204" pitchFamily="34" charset="0"/>
              <a:buChar char="•"/>
            </a:pPr>
            <a:r>
              <a:rPr lang="en-US" sz="2300" dirty="0">
                <a:solidFill>
                  <a:schemeClr val="accent1"/>
                </a:solidFill>
              </a:rPr>
              <a:t>Transfer dip </a:t>
            </a:r>
            <a:r>
              <a:rPr lang="en-US" sz="2300" dirty="0"/>
              <a:t>to your plate</a:t>
            </a:r>
            <a:r>
              <a:rPr lang="en-US" sz="2300" dirty="0" smtClean="0"/>
              <a:t>.</a:t>
            </a:r>
            <a:endParaRPr lang="en-US" sz="2300" dirty="0"/>
          </a:p>
          <a:p>
            <a:pPr>
              <a:buFont typeface="Arial" panose="020B0604020202020204" pitchFamily="34" charset="0"/>
              <a:buChar char="•"/>
            </a:pPr>
            <a:r>
              <a:rPr lang="en-US" sz="2300" dirty="0">
                <a:solidFill>
                  <a:schemeClr val="accent1"/>
                </a:solidFill>
              </a:rPr>
              <a:t>Offer</a:t>
            </a:r>
            <a:r>
              <a:rPr lang="en-US" sz="2300" dirty="0"/>
              <a:t> bread </a:t>
            </a:r>
            <a:r>
              <a:rPr lang="en-US" sz="2300" dirty="0">
                <a:solidFill>
                  <a:schemeClr val="accent1"/>
                </a:solidFill>
              </a:rPr>
              <a:t>to others </a:t>
            </a:r>
            <a:r>
              <a:rPr lang="en-US" sz="2300" dirty="0"/>
              <a:t>before taking some for yourself</a:t>
            </a:r>
            <a:r>
              <a:rPr lang="en-US" sz="2300" dirty="0" smtClean="0"/>
              <a:t>.</a:t>
            </a:r>
            <a:endParaRPr lang="en-US" sz="2300" dirty="0"/>
          </a:p>
          <a:p>
            <a:pPr>
              <a:buFont typeface="Arial" panose="020B0604020202020204" pitchFamily="34" charset="0"/>
              <a:buChar char="•"/>
            </a:pPr>
            <a:r>
              <a:rPr lang="en-US" sz="2300" dirty="0">
                <a:solidFill>
                  <a:schemeClr val="accent1"/>
                </a:solidFill>
              </a:rPr>
              <a:t>Break a small piece </a:t>
            </a:r>
            <a:r>
              <a:rPr lang="en-US" sz="2300" dirty="0"/>
              <a:t>of bread and  spread butter on each piece.</a:t>
            </a:r>
          </a:p>
          <a:p>
            <a:pPr>
              <a:buFont typeface="Arial" panose="020B0604020202020204" pitchFamily="34" charset="0"/>
              <a:buChar char="•"/>
            </a:pPr>
            <a:r>
              <a:rPr lang="en-US" sz="2300" dirty="0"/>
              <a:t>If </a:t>
            </a:r>
            <a:r>
              <a:rPr lang="en-US" sz="2300" dirty="0">
                <a:solidFill>
                  <a:schemeClr val="accent1"/>
                </a:solidFill>
              </a:rPr>
              <a:t>water</a:t>
            </a:r>
            <a:r>
              <a:rPr lang="en-US" sz="2300" dirty="0"/>
              <a:t> is placed in the middle of the table </a:t>
            </a:r>
            <a:r>
              <a:rPr lang="en-US" sz="2300" dirty="0">
                <a:solidFill>
                  <a:schemeClr val="accent1"/>
                </a:solidFill>
              </a:rPr>
              <a:t>offer to others first</a:t>
            </a:r>
            <a:r>
              <a:rPr lang="en-US" sz="2300" dirty="0" smtClean="0">
                <a:solidFill>
                  <a:schemeClr val="accent1"/>
                </a:solidFill>
              </a:rPr>
              <a:t>.</a:t>
            </a:r>
            <a:endParaRPr lang="en-US" sz="2300" dirty="0">
              <a:solidFill>
                <a:schemeClr val="accent1"/>
              </a:solidFill>
            </a:endParaRPr>
          </a:p>
          <a:p>
            <a:pPr>
              <a:buFont typeface="Arial" panose="020B0604020202020204" pitchFamily="34" charset="0"/>
              <a:buChar char="•"/>
            </a:pPr>
            <a:r>
              <a:rPr lang="en-US" sz="2300" dirty="0">
                <a:solidFill>
                  <a:schemeClr val="accent1"/>
                </a:solidFill>
              </a:rPr>
              <a:t>Plates</a:t>
            </a:r>
            <a:r>
              <a:rPr lang="en-US" sz="2300" dirty="0"/>
              <a:t> are </a:t>
            </a:r>
            <a:r>
              <a:rPr lang="en-US" sz="2300" dirty="0">
                <a:solidFill>
                  <a:schemeClr val="accent1"/>
                </a:solidFill>
              </a:rPr>
              <a:t>served on the left </a:t>
            </a:r>
            <a:r>
              <a:rPr lang="en-US" sz="2300" dirty="0"/>
              <a:t>and </a:t>
            </a:r>
            <a:r>
              <a:rPr lang="en-US" sz="2300" dirty="0">
                <a:solidFill>
                  <a:schemeClr val="accent1"/>
                </a:solidFill>
              </a:rPr>
              <a:t>removed </a:t>
            </a:r>
            <a:r>
              <a:rPr lang="en-US" sz="2300" dirty="0"/>
              <a:t>on your </a:t>
            </a:r>
            <a:r>
              <a:rPr lang="en-US" sz="2300" dirty="0">
                <a:solidFill>
                  <a:schemeClr val="accent1"/>
                </a:solidFill>
              </a:rPr>
              <a:t>right. </a:t>
            </a:r>
          </a:p>
          <a:p>
            <a:endParaRPr lang="en-US" dirty="0"/>
          </a:p>
        </p:txBody>
      </p:sp>
      <p:pic>
        <p:nvPicPr>
          <p:cNvPr id="5122" name="Picture 2" descr="Image result for server serving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836" y="2260121"/>
            <a:ext cx="4965152" cy="330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1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537</TotalTime>
  <Words>1282</Words>
  <Application>Microsoft Office PowerPoint</Application>
  <PresentationFormat>Widescreen</PresentationFormat>
  <Paragraphs>133</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Amasis</vt:lpstr>
      <vt:lpstr>Arial</vt:lpstr>
      <vt:lpstr>Calibri</vt:lpstr>
      <vt:lpstr>Cosmetica</vt:lpstr>
      <vt:lpstr>Times New Roman</vt:lpstr>
      <vt:lpstr>Tw Cen MT</vt:lpstr>
      <vt:lpstr>Tw Cen MT Condensed</vt:lpstr>
      <vt:lpstr>Wingdings 3</vt:lpstr>
      <vt:lpstr>Integral</vt:lpstr>
      <vt:lpstr>Dining Etiquette </vt:lpstr>
      <vt:lpstr>What does  Dining Etiquette Mean to you?</vt:lpstr>
      <vt:lpstr>Why learn proper dining etiquette</vt:lpstr>
      <vt:lpstr>Ordering your meal</vt:lpstr>
      <vt:lpstr>The formal dining table setting</vt:lpstr>
      <vt:lpstr>THE FORMAL LUNCH TABLE SETTING</vt:lpstr>
      <vt:lpstr>Table setting</vt:lpstr>
      <vt:lpstr>The napkin</vt:lpstr>
      <vt:lpstr>The meal: serving food</vt:lpstr>
      <vt:lpstr>Meal time basics</vt:lpstr>
      <vt:lpstr>Eating Soup </vt:lpstr>
      <vt:lpstr>Eating Salad</vt:lpstr>
      <vt:lpstr>Eating Pasta</vt:lpstr>
      <vt:lpstr>DRINKING BEVERAGES</vt:lpstr>
      <vt:lpstr>Salt and Pepper</vt:lpstr>
      <vt:lpstr>The basics: attire</vt:lpstr>
      <vt:lpstr>Appropriate attire</vt:lpstr>
      <vt:lpstr>First impressions Matter!!!</vt:lpstr>
      <vt:lpstr>Interview/table conversation</vt:lpstr>
      <vt:lpstr>The name tag and introductions</vt:lpstr>
      <vt:lpstr>Frequently Asked questions</vt:lpstr>
      <vt:lpstr>Last REMINDERS</vt:lpstr>
      <vt:lpstr>PowerPoint Presentation</vt:lpstr>
      <vt:lpstr>Come See Us</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Dining Etiquette</dc:title>
  <dc:creator>Jeannette Lalama</dc:creator>
  <cp:lastModifiedBy>Jeannette Lalama</cp:lastModifiedBy>
  <cp:revision>29</cp:revision>
  <dcterms:created xsi:type="dcterms:W3CDTF">2018-07-03T20:40:43Z</dcterms:created>
  <dcterms:modified xsi:type="dcterms:W3CDTF">2019-09-20T23:20:23Z</dcterms:modified>
</cp:coreProperties>
</file>