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0" r:id="rId5"/>
    <p:sldMasterId id="2147483672" r:id="rId6"/>
  </p:sldMasterIdLst>
  <p:notesMasterIdLst>
    <p:notesMasterId r:id="rId28"/>
  </p:notesMasterIdLst>
  <p:handoutMasterIdLst>
    <p:handoutMasterId r:id="rId29"/>
  </p:handoutMasterIdLst>
  <p:sldIdLst>
    <p:sldId id="284" r:id="rId7"/>
    <p:sldId id="272" r:id="rId8"/>
    <p:sldId id="273" r:id="rId9"/>
    <p:sldId id="256" r:id="rId10"/>
    <p:sldId id="264" r:id="rId11"/>
    <p:sldId id="274" r:id="rId12"/>
    <p:sldId id="266" r:id="rId13"/>
    <p:sldId id="276" r:id="rId14"/>
    <p:sldId id="277" r:id="rId15"/>
    <p:sldId id="278" r:id="rId16"/>
    <p:sldId id="279" r:id="rId17"/>
    <p:sldId id="275" r:id="rId18"/>
    <p:sldId id="280" r:id="rId19"/>
    <p:sldId id="281" r:id="rId20"/>
    <p:sldId id="282" r:id="rId21"/>
    <p:sldId id="283" r:id="rId22"/>
    <p:sldId id="285" r:id="rId23"/>
    <p:sldId id="286" r:id="rId24"/>
    <p:sldId id="287" r:id="rId25"/>
    <p:sldId id="288" r:id="rId26"/>
    <p:sldId id="29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67463" autoAdjust="0"/>
  </p:normalViewPr>
  <p:slideViewPr>
    <p:cSldViewPr snapToGrid="0">
      <p:cViewPr varScale="1">
        <p:scale>
          <a:sx n="69" d="100"/>
          <a:sy n="69" d="100"/>
        </p:scale>
        <p:origin x="524" y="44"/>
      </p:cViewPr>
      <p:guideLst/>
    </p:cSldViewPr>
  </p:slideViewPr>
  <p:notesTextViewPr>
    <p:cViewPr>
      <p:scale>
        <a:sx n="1" d="1"/>
        <a:sy n="1" d="1"/>
      </p:scale>
      <p:origin x="0" y="0"/>
    </p:cViewPr>
  </p:notesTextViewPr>
  <p:notesViewPr>
    <p:cSldViewPr snapToGrid="0">
      <p:cViewPr varScale="1">
        <p:scale>
          <a:sx n="60" d="100"/>
          <a:sy n="60" d="100"/>
        </p:scale>
        <p:origin x="167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547D-1406-4A6F-8F93-E441204CE6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6667F8A-B889-49B3-AC77-5DDF11A08A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B2889B-A0AC-4482-8592-5C96F2309420}" type="datetimeFigureOut">
              <a:rPr lang="en-US" smtClean="0"/>
              <a:t>9/11/2019</a:t>
            </a:fld>
            <a:endParaRPr lang="en-US"/>
          </a:p>
        </p:txBody>
      </p:sp>
      <p:sp>
        <p:nvSpPr>
          <p:cNvPr id="4" name="Footer Placeholder 3">
            <a:extLst>
              <a:ext uri="{FF2B5EF4-FFF2-40B4-BE49-F238E27FC236}">
                <a16:creationId xmlns:a16="http://schemas.microsoft.com/office/drawing/2014/main" id="{567AFD4F-C0E7-421C-AF77-6F9CC963C9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74AB9F-6726-4FB1-8769-82E23336CE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529299-61FF-4B93-ADA6-2FD5975D62F6}" type="slidenum">
              <a:rPr lang="en-US" smtClean="0"/>
              <a:t>‹#›</a:t>
            </a:fld>
            <a:endParaRPr lang="en-US"/>
          </a:p>
        </p:txBody>
      </p:sp>
    </p:spTree>
    <p:extLst>
      <p:ext uri="{BB962C8B-B14F-4D97-AF65-F5344CB8AC3E}">
        <p14:creationId xmlns:p14="http://schemas.microsoft.com/office/powerpoint/2010/main" val="141627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EB223-FFC0-462A-A3B8-EAA7CE0F8CBD}" type="datetimeFigureOut">
              <a:rPr lang="en-US" smtClean="0"/>
              <a:t>9/11/2019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49E9A-41F7-4779-A581-48A7C374A227}" type="slidenum">
              <a:rPr lang="en-US" smtClean="0"/>
              <a:t>‹#›</a:t>
            </a:fld>
            <a:endParaRPr lang="en-US" dirty="0"/>
          </a:p>
        </p:txBody>
      </p:sp>
    </p:spTree>
    <p:extLst>
      <p:ext uri="{BB962C8B-B14F-4D97-AF65-F5344CB8AC3E}">
        <p14:creationId xmlns:p14="http://schemas.microsoft.com/office/powerpoint/2010/main" val="115551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You can use this slide as your opening or closing slide.  Should you choose to use it as a closing, make sure you review the main points of your presentation.  One creative way to do that is by adding animations to the various graphics on a slide.  This slide has 4 different graphics, and, when you view the slideshow, you will see that you can click to reveal the next graphic.  Similarly, as you review the main topics in your presentation, you may want each point to show up when you are addressing that topic. </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Add animation to images and graphics: </a:t>
            </a:r>
          </a:p>
          <a:p>
            <a:pPr marL="228600" indent="-228600">
              <a:buAutoNum type="arabicPeriod"/>
            </a:pPr>
            <a:r>
              <a:rPr lang="en-US" dirty="0">
                <a:latin typeface="Segoe UI" panose="020B0502040204020203" pitchFamily="34" charset="0"/>
                <a:cs typeface="Segoe UI" panose="020B0502040204020203" pitchFamily="34" charset="0"/>
              </a:rPr>
              <a:t>Select your image or graphic.</a:t>
            </a:r>
          </a:p>
          <a:p>
            <a:pPr marL="228600" indent="-228600">
              <a:buAutoNum type="arabicPeriod"/>
            </a:pPr>
            <a:r>
              <a:rPr lang="en-US" dirty="0">
                <a:latin typeface="Segoe UI" panose="020B0502040204020203" pitchFamily="34" charset="0"/>
                <a:cs typeface="Segoe UI" panose="020B0502040204020203" pitchFamily="34" charset="0"/>
              </a:rPr>
              <a:t>Click on the Animations tab.</a:t>
            </a:r>
          </a:p>
          <a:p>
            <a:pPr marL="228600" indent="-228600">
              <a:buAutoNum type="arabicPeriod"/>
            </a:pPr>
            <a:r>
              <a:rPr lang="en-US" dirty="0">
                <a:latin typeface="Segoe UI" panose="020B0502040204020203" pitchFamily="34" charset="0"/>
                <a:cs typeface="Segoe UI" panose="020B0502040204020203" pitchFamily="34" charset="0"/>
              </a:rPr>
              <a:t>Choose from the options.  The animation for this slide is “Split”.  The drop-down menu in the Animation section gives even more animations you can use.</a:t>
            </a:r>
          </a:p>
          <a:p>
            <a:pPr marL="228600" indent="-228600">
              <a:buAutoNum type="arabicPeriod"/>
            </a:pPr>
            <a:r>
              <a:rPr lang="en-US" dirty="0">
                <a:latin typeface="Segoe UI" panose="020B0502040204020203" pitchFamily="34" charset="0"/>
                <a:cs typeface="Segoe UI" panose="020B0502040204020203" pitchFamily="34" charset="0"/>
              </a:rPr>
              <a:t>If you have multiple graphics or images, you will see a number appear next to it that notes the order of the animations.</a:t>
            </a:r>
          </a:p>
          <a:p>
            <a:pPr marL="228600" indent="-228600">
              <a:buAutoNum type="arabicPeriod"/>
            </a:pPr>
            <a:endParaRPr lang="en-US" b="1" dirty="0">
              <a:latin typeface="Segoe UI" panose="020B0502040204020203" pitchFamily="34" charset="0"/>
              <a:cs typeface="Segoe UI" panose="020B0502040204020203" pitchFamily="34" charset="0"/>
            </a:endParaRPr>
          </a:p>
          <a:p>
            <a:pPr marL="0" indent="0">
              <a:buNone/>
            </a:pPr>
            <a:r>
              <a:rPr lang="en-US" b="1" dirty="0">
                <a:latin typeface="Segoe UI" panose="020B0502040204020203" pitchFamily="34" charset="0"/>
                <a:cs typeface="Segoe UI" panose="020B0502040204020203" pitchFamily="34" charset="0"/>
              </a:rPr>
              <a:t>Note: You will want to choose the animations carefully.  You do not want to make your audience dizzy from your presentation.</a:t>
            </a:r>
          </a:p>
        </p:txBody>
      </p:sp>
      <p:sp>
        <p:nvSpPr>
          <p:cNvPr id="4" name="Slide Number Placeholder 3"/>
          <p:cNvSpPr>
            <a:spLocks noGrp="1"/>
          </p:cNvSpPr>
          <p:nvPr>
            <p:ph type="sldNum" sz="quarter" idx="10"/>
          </p:nvPr>
        </p:nvSpPr>
        <p:spPr/>
        <p:txBody>
          <a:bodyPr/>
          <a:lstStyle/>
          <a:p>
            <a:fld id="{BC849E9A-41F7-4779-A581-48A7C374A227}" type="slidenum">
              <a:rPr lang="en-US" smtClean="0"/>
              <a:t>5</a:t>
            </a:fld>
            <a:endParaRPr lang="en-US" dirty="0"/>
          </a:p>
        </p:txBody>
      </p:sp>
    </p:spTree>
    <p:extLst>
      <p:ext uri="{BB962C8B-B14F-4D97-AF65-F5344CB8AC3E}">
        <p14:creationId xmlns:p14="http://schemas.microsoft.com/office/powerpoint/2010/main" val="64420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When conducting research, it is easy to go to one source: Wikipedia.  However, you need to include a variety of sources in your research. Consider the following sources: </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Who can I interview to get more information on the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Is the topic current and will it be relevant to my audience?</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What articles, blogs, and magazines may have something related to my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Is there a YouTube video on the topic? If so, what is it about?</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What images can I find related to the topic?</a:t>
            </a:r>
          </a:p>
        </p:txBody>
      </p:sp>
      <p:sp>
        <p:nvSpPr>
          <p:cNvPr id="4" name="Slide Number Placeholder 3"/>
          <p:cNvSpPr>
            <a:spLocks noGrp="1"/>
          </p:cNvSpPr>
          <p:nvPr>
            <p:ph type="sldNum" sz="quarter" idx="10"/>
          </p:nvPr>
        </p:nvSpPr>
        <p:spPr/>
        <p:txBody>
          <a:bodyPr/>
          <a:lstStyle/>
          <a:p>
            <a:fld id="{BC849E9A-41F7-4779-A581-48A7C374A227}" type="slidenum">
              <a:rPr lang="en-US" smtClean="0"/>
              <a:t>7</a:t>
            </a:fld>
            <a:endParaRPr lang="en-US" dirty="0"/>
          </a:p>
        </p:txBody>
      </p:sp>
    </p:spTree>
    <p:extLst>
      <p:ext uri="{BB962C8B-B14F-4D97-AF65-F5344CB8AC3E}">
        <p14:creationId xmlns:p14="http://schemas.microsoft.com/office/powerpoint/2010/main" val="2295961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43CB9D-0263-4215-999A-97F0CB116312}"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13392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an emphasis in International Relations. He later went on to Law School</a:t>
            </a:r>
            <a:r>
              <a:rPr lang="en-US" baseline="0" dirty="0" smtClean="0"/>
              <a:t> at Harvard University. President Obama’s degrees are directly related to his career choice in politics.</a:t>
            </a:r>
            <a:endParaRPr lang="en-US" dirty="0"/>
          </a:p>
        </p:txBody>
      </p:sp>
      <p:sp>
        <p:nvSpPr>
          <p:cNvPr id="4" name="Slide Number Placeholder 3"/>
          <p:cNvSpPr>
            <a:spLocks noGrp="1"/>
          </p:cNvSpPr>
          <p:nvPr>
            <p:ph type="sldNum" sz="quarter" idx="10"/>
          </p:nvPr>
        </p:nvSpPr>
        <p:spPr/>
        <p:txBody>
          <a:bodyPr/>
          <a:lstStyle/>
          <a:p>
            <a:fld id="{AF43CB9D-0263-4215-999A-97F0CB116312}"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72110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French is not directly related</a:t>
            </a:r>
            <a:r>
              <a:rPr lang="en-US" baseline="0" dirty="0" smtClean="0"/>
              <a:t> to J.K. Rowling’s career as a successful author. </a:t>
            </a:r>
            <a:endParaRPr lang="en-US" dirty="0"/>
          </a:p>
        </p:txBody>
      </p:sp>
      <p:sp>
        <p:nvSpPr>
          <p:cNvPr id="4" name="Slide Number Placeholder 3"/>
          <p:cNvSpPr>
            <a:spLocks noGrp="1"/>
          </p:cNvSpPr>
          <p:nvPr>
            <p:ph type="sldNum" sz="quarter" idx="10"/>
          </p:nvPr>
        </p:nvSpPr>
        <p:spPr/>
        <p:txBody>
          <a:bodyPr/>
          <a:lstStyle/>
          <a:p>
            <a:fld id="{AF43CB9D-0263-4215-999A-97F0CB116312}" type="slidenum">
              <a:rPr lang="en-US" smtClean="0">
                <a:solidFill>
                  <a:srgbClr val="000000"/>
                </a:solidFill>
              </a:rPr>
              <a:pPr/>
              <a:t>10</a:t>
            </a:fld>
            <a:endParaRPr lang="en-US" dirty="0">
              <a:solidFill>
                <a:srgbClr val="000000"/>
              </a:solidFill>
            </a:endParaRPr>
          </a:p>
        </p:txBody>
      </p:sp>
    </p:spTree>
    <p:extLst>
      <p:ext uri="{BB962C8B-B14F-4D97-AF65-F5344CB8AC3E}">
        <p14:creationId xmlns:p14="http://schemas.microsoft.com/office/powerpoint/2010/main" val="2964437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43CB9D-0263-4215-999A-97F0CB116312}" type="slidenum">
              <a:rPr lang="en-US" smtClean="0">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372203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When conducting research, it is easy to go to one source: Wikipedia.  However, you need to include a variety of sources in your research. Consider the following sources: </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Who can I interview to get more information on the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Is the topic current and will it be relevant to my audience?</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What articles, blogs, and magazines may have something related to my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Is there a YouTube video on the topic? If so, what is it about?</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What images can I find related to the topic?</a:t>
            </a:r>
          </a:p>
        </p:txBody>
      </p:sp>
      <p:sp>
        <p:nvSpPr>
          <p:cNvPr id="4" name="Slide Number Placeholder 3"/>
          <p:cNvSpPr>
            <a:spLocks noGrp="1"/>
          </p:cNvSpPr>
          <p:nvPr>
            <p:ph type="sldNum" sz="quarter" idx="10"/>
          </p:nvPr>
        </p:nvSpPr>
        <p:spPr/>
        <p:txBody>
          <a:bodyPr/>
          <a:lstStyle/>
          <a:p>
            <a:fld id="{BC849E9A-41F7-4779-A581-48A7C374A227}" type="slidenum">
              <a:rPr lang="en-US" smtClean="0"/>
              <a:t>12</a:t>
            </a:fld>
            <a:endParaRPr lang="en-US" dirty="0"/>
          </a:p>
        </p:txBody>
      </p:sp>
    </p:spTree>
    <p:extLst>
      <p:ext uri="{BB962C8B-B14F-4D97-AF65-F5344CB8AC3E}">
        <p14:creationId xmlns:p14="http://schemas.microsoft.com/office/powerpoint/2010/main" val="3407195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When conducting research, it is easy to go to one source: Wikipedia.  However, you need to include a variety of sources in your research. Consider the following sources: </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Who can I interview to get more information on the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Is the topic current and will it be relevant to my audience?</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What articles, blogs, and magazines may have something related to my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Is there a YouTube video on the topic? If so, what is it about?</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What images can I find related to the topic?</a:t>
            </a:r>
          </a:p>
        </p:txBody>
      </p:sp>
      <p:sp>
        <p:nvSpPr>
          <p:cNvPr id="4" name="Slide Number Placeholder 3"/>
          <p:cNvSpPr>
            <a:spLocks noGrp="1"/>
          </p:cNvSpPr>
          <p:nvPr>
            <p:ph type="sldNum" sz="quarter" idx="10"/>
          </p:nvPr>
        </p:nvSpPr>
        <p:spPr/>
        <p:txBody>
          <a:bodyPr/>
          <a:lstStyle/>
          <a:p>
            <a:fld id="{BC849E9A-41F7-4779-A581-48A7C374A227}" type="slidenum">
              <a:rPr lang="en-US" smtClean="0"/>
              <a:t>13</a:t>
            </a:fld>
            <a:endParaRPr lang="en-US" dirty="0"/>
          </a:p>
        </p:txBody>
      </p:sp>
    </p:spTree>
    <p:extLst>
      <p:ext uri="{BB962C8B-B14F-4D97-AF65-F5344CB8AC3E}">
        <p14:creationId xmlns:p14="http://schemas.microsoft.com/office/powerpoint/2010/main" val="34948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18B7-7F68-4CC9-8291-332587FA31D3}"/>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id="{A181D6BB-0446-49E8-8677-EADF274E9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id="{535AEE24-534A-40F1-99E4-00B7D5FD9124}"/>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5" name="Footer Placeholder 4">
            <a:extLst>
              <a:ext uri="{FF2B5EF4-FFF2-40B4-BE49-F238E27FC236}">
                <a16:creationId xmlns:a16="http://schemas.microsoft.com/office/drawing/2014/main" id="{CD594011-48FF-493D-8286-F62D345525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80EFCD-7E72-4882-86DC-2F371D7D9516}"/>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15281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7D73-EDDA-49A6-BA12-1CA980DA9BC0}"/>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2189B82E-4CA1-47A5-B133-FBD4D8A83983}"/>
              </a:ext>
            </a:extLst>
          </p:cNvPr>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938A267F-D142-4D04-9F03-6CB099E6FA32}"/>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5" name="Footer Placeholder 4">
            <a:extLst>
              <a:ext uri="{FF2B5EF4-FFF2-40B4-BE49-F238E27FC236}">
                <a16:creationId xmlns:a16="http://schemas.microsoft.com/office/drawing/2014/main" id="{705127CA-154D-4E90-B776-A2EE71F78D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5F0BA5-F4EE-4282-B111-76B869BE267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3067408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6E92A-52E0-4710-BDEF-0A1534685403}"/>
              </a:ext>
            </a:extLst>
          </p:cNvPr>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B7A240E1-5EB0-47FD-AA37-BF945D136CC3}"/>
              </a:ext>
            </a:extLst>
          </p:cNvPr>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A1A14243-F1E4-487A-ABEC-30516A01DF2B}"/>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5" name="Footer Placeholder 4">
            <a:extLst>
              <a:ext uri="{FF2B5EF4-FFF2-40B4-BE49-F238E27FC236}">
                <a16:creationId xmlns:a16="http://schemas.microsoft.com/office/drawing/2014/main" id="{AC358244-98FD-472D-AB8C-075F71C10B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998D5A-820D-4519-967F-33320971CBAB}"/>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4024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4193395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254263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559466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2119870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724111-AF3F-154F-B263-B8BE4340B3C4}"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533447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724111-AF3F-154F-B263-B8BE4340B3C4}"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2910695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24111-AF3F-154F-B263-B8BE4340B3C4}"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555814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2678479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34F3-0709-471B-A734-C4B404F55B8E}"/>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AF795016-AF78-4708-9C5F-21110C197B03}"/>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2AAEA2D1-B124-4454-AFDC-EA60A14BA121}"/>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5" name="Footer Placeholder 4">
            <a:extLst>
              <a:ext uri="{FF2B5EF4-FFF2-40B4-BE49-F238E27FC236}">
                <a16:creationId xmlns:a16="http://schemas.microsoft.com/office/drawing/2014/main" id="{B4F58000-F9D7-4A53-A6C5-E5E8154226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D22AAD-0D08-4F47-8D5A-EFE29017E8D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4213046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225158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754343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036637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229DCD3-048D-433E-858F-3343DED6B4B1}" type="slidenum">
              <a:rPr lang="en-US" smtClean="0"/>
              <a:t>‹#›</a:t>
            </a:fld>
            <a:endParaRPr lang="en-US"/>
          </a:p>
        </p:txBody>
      </p:sp>
    </p:spTree>
    <p:extLst>
      <p:ext uri="{BB962C8B-B14F-4D97-AF65-F5344CB8AC3E}">
        <p14:creationId xmlns:p14="http://schemas.microsoft.com/office/powerpoint/2010/main" val="2712894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665136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229DCD3-048D-433E-858F-3343DED6B4B1}" type="slidenum">
              <a:rPr lang="en-US" smtClean="0"/>
              <a:t>‹#›</a:t>
            </a:fld>
            <a:endParaRPr lang="en-US"/>
          </a:p>
        </p:txBody>
      </p:sp>
    </p:spTree>
    <p:extLst>
      <p:ext uri="{BB962C8B-B14F-4D97-AF65-F5344CB8AC3E}">
        <p14:creationId xmlns:p14="http://schemas.microsoft.com/office/powerpoint/2010/main" val="2575683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AD810B-109B-456A-A3F0-60D0F21BE93D}"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2256232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AD810B-109B-456A-A3F0-60D0F21BE93D}"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2701703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2AD810B-109B-456A-A3F0-60D0F21BE93D}"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29DCD3-048D-433E-858F-3343DED6B4B1}"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661801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D810B-109B-456A-A3F0-60D0F21BE93D}"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295663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6159-1280-4EE9-96D3-A56BD5826612}"/>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3BA27A78-1874-488A-B215-7D763D338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a:extLst>
              <a:ext uri="{FF2B5EF4-FFF2-40B4-BE49-F238E27FC236}">
                <a16:creationId xmlns:a16="http://schemas.microsoft.com/office/drawing/2014/main" id="{084BB3D1-3138-4B69-BF5D-4B1A213451CA}"/>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5" name="Footer Placeholder 4">
            <a:extLst>
              <a:ext uri="{FF2B5EF4-FFF2-40B4-BE49-F238E27FC236}">
                <a16:creationId xmlns:a16="http://schemas.microsoft.com/office/drawing/2014/main" id="{0EFF90C5-31F4-4A22-AC00-3FB5ED291B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1F787E-B946-4091-ABC6-F9DB06BBEE34}"/>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089272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2AD810B-109B-456A-A3F0-60D0F21BE93D}" type="datetimeFigureOut">
              <a:rPr lang="en-US" smtClean="0"/>
              <a:t>9/11/2019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229DCD3-048D-433E-858F-3343DED6B4B1}" type="slidenum">
              <a:rPr lang="en-US" smtClean="0"/>
              <a:t>‹#›</a:t>
            </a:fld>
            <a:endParaRPr lang="en-US"/>
          </a:p>
        </p:txBody>
      </p:sp>
    </p:spTree>
    <p:extLst>
      <p:ext uri="{BB962C8B-B14F-4D97-AF65-F5344CB8AC3E}">
        <p14:creationId xmlns:p14="http://schemas.microsoft.com/office/powerpoint/2010/main" val="658143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AD810B-109B-456A-A3F0-60D0F21BE93D}"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1654210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1662771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229DCD3-048D-433E-858F-3343DED6B4B1}" type="slidenum">
              <a:rPr lang="en-US" smtClean="0"/>
              <a:t>‹#›</a:t>
            </a:fld>
            <a:endParaRPr lang="en-US"/>
          </a:p>
        </p:txBody>
      </p:sp>
    </p:spTree>
    <p:extLst>
      <p:ext uri="{BB962C8B-B14F-4D97-AF65-F5344CB8AC3E}">
        <p14:creationId xmlns:p14="http://schemas.microsoft.com/office/powerpoint/2010/main" val="1093688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3850D23-0AB3-46D1-9854-DAC0CB7DD284}" type="slidenum">
              <a:rPr lang="en-US" altLang="en-US"/>
              <a:pPr>
                <a:defRPr/>
              </a:pPr>
              <a:t>‹#›</a:t>
            </a:fld>
            <a:endParaRPr lang="en-US" altLang="en-US"/>
          </a:p>
        </p:txBody>
      </p:sp>
    </p:spTree>
    <p:extLst>
      <p:ext uri="{BB962C8B-B14F-4D97-AF65-F5344CB8AC3E}">
        <p14:creationId xmlns:p14="http://schemas.microsoft.com/office/powerpoint/2010/main" val="2395603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BF10AEE-024B-4257-9828-57F57F5CA654}" type="slidenum">
              <a:rPr lang="en-US" altLang="en-US"/>
              <a:pPr>
                <a:defRPr/>
              </a:pPr>
              <a:t>‹#›</a:t>
            </a:fld>
            <a:endParaRPr lang="en-US" altLang="en-US"/>
          </a:p>
        </p:txBody>
      </p:sp>
    </p:spTree>
    <p:extLst>
      <p:ext uri="{BB962C8B-B14F-4D97-AF65-F5344CB8AC3E}">
        <p14:creationId xmlns:p14="http://schemas.microsoft.com/office/powerpoint/2010/main" val="3825338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otion Path Picture Change">
    <p:spTree>
      <p:nvGrpSpPr>
        <p:cNvPr id="1" name=""/>
        <p:cNvGrpSpPr/>
        <p:nvPr/>
      </p:nvGrpSpPr>
      <p:grpSpPr>
        <a:xfrm>
          <a:off x="0" y="0"/>
          <a:ext cx="0" cy="0"/>
          <a:chOff x="0" y="0"/>
          <a:chExt cx="0" cy="0"/>
        </a:xfrm>
      </p:grpSpPr>
      <p:sp>
        <p:nvSpPr>
          <p:cNvPr id="6" name="Rectangle 5"/>
          <p:cNvSpPr/>
          <p:nvPr userDrawn="1"/>
        </p:nvSpPr>
        <p:spPr>
          <a:xfrm>
            <a:off x="0" y="1371600"/>
            <a:ext cx="12192000" cy="3124200"/>
          </a:xfrm>
          <a:prstGeom prst="rect">
            <a:avLst/>
          </a:prstGeom>
          <a:gradFill>
            <a:gsLst>
              <a:gs pos="1000">
                <a:srgbClr val="5B9BD5">
                  <a:alpha val="40000"/>
                </a:srgbClr>
              </a:gs>
              <a:gs pos="100000">
                <a:srgbClr val="5B9BD5">
                  <a:alpha val="1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prstClr val="white"/>
              </a:solidFill>
            </a:endParaRPr>
          </a:p>
        </p:txBody>
      </p:sp>
      <p:sp>
        <p:nvSpPr>
          <p:cNvPr id="11" name="Instructions"/>
          <p:cNvSpPr/>
          <p:nvPr userDrawn="1"/>
        </p:nvSpPr>
        <p:spPr>
          <a:xfrm>
            <a:off x="12564533" y="11114"/>
            <a:ext cx="1854200" cy="6846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600"/>
              </a:spcBef>
              <a:spcAft>
                <a:spcPts val="0"/>
              </a:spcAft>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eaLnBrk="1" fontAlgn="auto" hangingPunct="1">
              <a:spcBef>
                <a:spcPts val="600"/>
              </a:spcBef>
              <a:spcAft>
                <a:spcPts val="0"/>
              </a:spcAft>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eaLnBrk="1" hangingPunct="1">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eaLnBrk="1" fontAlgn="auto" hangingPunct="1">
              <a:spcBef>
                <a:spcPts val="600"/>
              </a:spcBef>
              <a:spcAft>
                <a:spcPts val="0"/>
              </a:spcAft>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
        <p:nvSpPr>
          <p:cNvPr id="7" name="Picture Placeholder 1"/>
          <p:cNvSpPr>
            <a:spLocks noGrp="1"/>
          </p:cNvSpPr>
          <p:nvPr>
            <p:ph type="pic" sz="quarter" idx="13"/>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smtClean="0"/>
              <a:t>Click icon to add picture</a:t>
            </a:r>
            <a:endParaRPr lang="en-US" noProof="0" dirty="0"/>
          </a:p>
        </p:txBody>
      </p:sp>
      <p:sp>
        <p:nvSpPr>
          <p:cNvPr id="8" name="Picture Placeholder 2"/>
          <p:cNvSpPr>
            <a:spLocks noGrp="1"/>
          </p:cNvSpPr>
          <p:nvPr>
            <p:ph type="pic" sz="quarter" idx="14"/>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smtClean="0"/>
              <a:t>Click icon to add picture</a:t>
            </a:r>
            <a:endParaRPr lang="en-US" noProof="0" dirty="0"/>
          </a:p>
        </p:txBody>
      </p:sp>
      <p:sp>
        <p:nvSpPr>
          <p:cNvPr id="9" name="Picture Placeholder 3"/>
          <p:cNvSpPr>
            <a:spLocks noGrp="1"/>
          </p:cNvSpPr>
          <p:nvPr>
            <p:ph type="pic" sz="quarter" idx="15"/>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smtClean="0"/>
              <a:t>Click icon to add picture</a:t>
            </a:r>
            <a:endParaRPr lang="en-US" noProof="0" dirty="0"/>
          </a:p>
        </p:txBody>
      </p:sp>
      <p:sp>
        <p:nvSpPr>
          <p:cNvPr id="10" name="Picture Placeholder 4"/>
          <p:cNvSpPr>
            <a:spLocks noGrp="1"/>
          </p:cNvSpPr>
          <p:nvPr>
            <p:ph type="pic" sz="quarter" idx="16"/>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smtClean="0"/>
              <a:t>Click icon to add picture</a:t>
            </a:r>
            <a:endParaRPr lang="en-US" noProof="0" dirty="0"/>
          </a:p>
        </p:txBody>
      </p:sp>
      <p:sp>
        <p:nvSpPr>
          <p:cNvPr id="12" name="Date Placeholder 1"/>
          <p:cNvSpPr>
            <a:spLocks noGrp="1"/>
          </p:cNvSpPr>
          <p:nvPr>
            <p:ph type="dt" sz="half" idx="17"/>
          </p:nvPr>
        </p:nvSpPr>
        <p:spPr/>
        <p:txBody>
          <a:bodyPr/>
          <a:lstStyle>
            <a:lvl1pPr>
              <a:defRPr/>
            </a:lvl1pPr>
          </a:lstStyle>
          <a:p>
            <a:pPr>
              <a:defRPr/>
            </a:pPr>
            <a:fld id="{EC5B1A95-B099-40C3-A798-55AB870027FD}" type="datetimeFigureOut">
              <a:rPr lang="en-US"/>
              <a:pPr>
                <a:defRPr/>
              </a:pPr>
              <a:t>9/11/2019</a:t>
            </a:fld>
            <a:endParaRPr lang="en-US" dirty="0"/>
          </a:p>
        </p:txBody>
      </p:sp>
      <p:sp>
        <p:nvSpPr>
          <p:cNvPr id="13" name="Footer Placeholder 2"/>
          <p:cNvSpPr>
            <a:spLocks noGrp="1"/>
          </p:cNvSpPr>
          <p:nvPr>
            <p:ph type="ftr" sz="quarter" idx="18"/>
          </p:nvPr>
        </p:nvSpPr>
        <p:spPr/>
        <p:txBody>
          <a:bodyPr/>
          <a:lstStyle>
            <a:lvl1pPr>
              <a:defRPr/>
            </a:lvl1pPr>
          </a:lstStyle>
          <a:p>
            <a:pPr>
              <a:defRPr/>
            </a:pPr>
            <a:endParaRPr lang="en-US"/>
          </a:p>
        </p:txBody>
      </p:sp>
      <p:sp>
        <p:nvSpPr>
          <p:cNvPr id="14" name="Slide Number Placeholder 3"/>
          <p:cNvSpPr>
            <a:spLocks noGrp="1"/>
          </p:cNvSpPr>
          <p:nvPr>
            <p:ph type="sldNum" sz="quarter" idx="19"/>
          </p:nvPr>
        </p:nvSpPr>
        <p:spPr/>
        <p:txBody>
          <a:bodyPr/>
          <a:lstStyle>
            <a:lvl1pPr>
              <a:defRPr/>
            </a:lvl1pPr>
          </a:lstStyle>
          <a:p>
            <a:pPr>
              <a:defRPr/>
            </a:pPr>
            <a:fld id="{BED54807-67DD-4094-B8D8-354C599D3926}" type="slidenum">
              <a:rPr lang="en-US" altLang="en-US"/>
              <a:pPr>
                <a:defRPr/>
              </a:pPr>
              <a:t>‹#›</a:t>
            </a:fld>
            <a:endParaRPr lang="en-US" altLang="en-US"/>
          </a:p>
        </p:txBody>
      </p:sp>
    </p:spTree>
    <p:extLst>
      <p:ext uri="{BB962C8B-B14F-4D97-AF65-F5344CB8AC3E}">
        <p14:creationId xmlns:p14="http://schemas.microsoft.com/office/powerpoint/2010/main" val="205190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AA11-CC97-44E5-AE4D-808FD741A066}"/>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683AB6CB-9460-4BCA-86C5-5F26357AB80F}"/>
              </a:ext>
            </a:extLst>
          </p:cNvPr>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id="{69FAB0F6-401D-4BAF-A300-65AD684DF961}"/>
              </a:ext>
            </a:extLst>
          </p:cNvPr>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id="{C4561BBA-B185-4B45-B152-3D320E15F550}"/>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6" name="Footer Placeholder 5">
            <a:extLst>
              <a:ext uri="{FF2B5EF4-FFF2-40B4-BE49-F238E27FC236}">
                <a16:creationId xmlns:a16="http://schemas.microsoft.com/office/drawing/2014/main" id="{D61CD760-96AC-4821-A56B-0B805F2FAD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750665-D5B5-4D0B-B2F0-CB6B027CDEC7}"/>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313806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47C3-C498-415A-A057-E19BCEB5F28D}"/>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7BF6677F-2712-4810-A3AA-56FA7538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F871B54A-6775-4978-8E19-32694C9B5E38}"/>
              </a:ext>
            </a:extLst>
          </p:cNvPr>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DDBA1303-B245-476D-BD02-A4E4A359F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BE8E898F-5B79-46F1-89C1-F827997CC485}"/>
              </a:ext>
            </a:extLst>
          </p:cNvPr>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id="{6B417A4D-2EC9-4294-BFF4-EAE22EE1099A}"/>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8" name="Footer Placeholder 7">
            <a:extLst>
              <a:ext uri="{FF2B5EF4-FFF2-40B4-BE49-F238E27FC236}">
                <a16:creationId xmlns:a16="http://schemas.microsoft.com/office/drawing/2014/main" id="{6150E317-3602-42A1-BB7F-0184072E8D5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CE2C97-E26C-4A8B-93A0-B01E2C7F4522}"/>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22586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68FC-5755-447A-8D7F-9ADED3E994A3}"/>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id="{8AB50287-81AA-46CA-8CB3-53A7F8313741}"/>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4" name="Footer Placeholder 3">
            <a:extLst>
              <a:ext uri="{FF2B5EF4-FFF2-40B4-BE49-F238E27FC236}">
                <a16:creationId xmlns:a16="http://schemas.microsoft.com/office/drawing/2014/main" id="{2F1BA4AA-02C9-459E-9362-3DA60E3B597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406839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ACAA5-F8E7-46E9-8BA7-A510948B62CC}"/>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3" name="Footer Placeholder 2">
            <a:extLst>
              <a:ext uri="{FF2B5EF4-FFF2-40B4-BE49-F238E27FC236}">
                <a16:creationId xmlns:a16="http://schemas.microsoft.com/office/drawing/2014/main" id="{D1F2DEE8-5654-4DCA-A8D0-D883E52B6F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62179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DA80-336B-4DBB-91A1-6E3E4B3C20AA}"/>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3840D456-F0A3-4789-A310-A23F01B2E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id="{CB8A8B05-7071-44D4-80F7-3E8191C9A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E5D8562E-E6F1-449B-909C-98426BA86B36}"/>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6" name="Footer Placeholder 5">
            <a:extLst>
              <a:ext uri="{FF2B5EF4-FFF2-40B4-BE49-F238E27FC236}">
                <a16:creationId xmlns:a16="http://schemas.microsoft.com/office/drawing/2014/main" id="{7EB47A9A-FB08-407B-A73A-0AC513F0FD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FF841F-796A-4FE6-B5E0-C8A4986793EE}"/>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0898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474D-6779-4C23-BD3C-82F5DC3E3E2F}"/>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id="{0A21096C-E430-49C7-A801-21C0BD95D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id="{0024828F-334F-4A50-850D-10684F245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533293F4-2B70-4BB5-A982-219E4133E251}"/>
              </a:ext>
            </a:extLst>
          </p:cNvPr>
          <p:cNvSpPr>
            <a:spLocks noGrp="1"/>
          </p:cNvSpPr>
          <p:nvPr>
            <p:ph type="dt" sz="half" idx="10"/>
          </p:nvPr>
        </p:nvSpPr>
        <p:spPr/>
        <p:txBody>
          <a:bodyPr/>
          <a:lstStyle/>
          <a:p>
            <a:fld id="{DECF21A4-E71B-4D3A-AF45-E989C23A7BB1}" type="datetimeFigureOut">
              <a:rPr lang="en-US" smtClean="0"/>
              <a:t>9/11/2019</a:t>
            </a:fld>
            <a:endParaRPr lang="en-US" dirty="0"/>
          </a:p>
        </p:txBody>
      </p:sp>
      <p:sp>
        <p:nvSpPr>
          <p:cNvPr id="6" name="Footer Placeholder 5">
            <a:extLst>
              <a:ext uri="{FF2B5EF4-FFF2-40B4-BE49-F238E27FC236}">
                <a16:creationId xmlns:a16="http://schemas.microsoft.com/office/drawing/2014/main" id="{C4F9A86F-B378-4759-B50E-2E0BFAE6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A95BDC-FC58-4638-AA59-A3DA9931FD3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7908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0BC3B-525F-4038-9330-0729879F91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99629186-93D7-46FA-AE02-36D9426043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F1CEB-0530-4996-BAEF-2E6A04DAD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F21A4-E71B-4D3A-AF45-E989C23A7BB1}" type="datetimeFigureOut">
              <a:rPr lang="en-US" smtClean="0"/>
              <a:t>9/11/2019</a:t>
            </a:fld>
            <a:endParaRPr lang="en-US" dirty="0"/>
          </a:p>
        </p:txBody>
      </p:sp>
      <p:sp>
        <p:nvSpPr>
          <p:cNvPr id="5" name="Footer Placeholder 4">
            <a:extLst>
              <a:ext uri="{FF2B5EF4-FFF2-40B4-BE49-F238E27FC236}">
                <a16:creationId xmlns:a16="http://schemas.microsoft.com/office/drawing/2014/main" id="{C8DCFF3D-7353-4B4D-9E75-FA835E06E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82C8D6-8B0B-4982-9EE4-AA823C69C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F1B4E-90EC-4A51-B6E5-B702C054ECB0}" type="slidenum">
              <a:rPr lang="en-US" smtClean="0"/>
              <a:t>‹#›</a:t>
            </a:fld>
            <a:endParaRPr lang="en-US" dirty="0"/>
          </a:p>
        </p:txBody>
      </p:sp>
    </p:spTree>
    <p:extLst>
      <p:ext uri="{BB962C8B-B14F-4D97-AF65-F5344CB8AC3E}">
        <p14:creationId xmlns:p14="http://schemas.microsoft.com/office/powerpoint/2010/main" val="401060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4724111-AF3F-154F-B263-B8BE4340B3C4}" type="datetimeFigureOut">
              <a:rPr lang="en-US" smtClean="0"/>
              <a:t>9/11/2019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A66D095-1563-C242-889C-9782E93685FC}" type="slidenum">
              <a:rPr lang="en-US" smtClean="0"/>
              <a:t>‹#›</a:t>
            </a:fld>
            <a:endParaRPr lang="en-US"/>
          </a:p>
        </p:txBody>
      </p:sp>
    </p:spTree>
    <p:extLst>
      <p:ext uri="{BB962C8B-B14F-4D97-AF65-F5344CB8AC3E}">
        <p14:creationId xmlns:p14="http://schemas.microsoft.com/office/powerpoint/2010/main" val="2414443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2E72D86C-F8C1-6049-BB4E-D00EE3C32781}" type="datetimeFigureOut">
              <a:rPr lang="en-US" smtClean="0">
                <a:solidFill>
                  <a:prstClr val="black">
                    <a:tint val="75000"/>
                  </a:prstClr>
                </a:solidFill>
              </a:rPr>
              <a:pPr defTabSz="457200"/>
              <a:t>9/11/2019</a:t>
            </a:fld>
            <a:endParaRPr lang="en-US">
              <a:solidFill>
                <a:prstClr val="black">
                  <a:tint val="75000"/>
                </a:prstClr>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8560108E-1077-F149-B1A7-7AC82FDEC944}" type="slidenum">
              <a:rPr lang="en-US" smtClean="0">
                <a:solidFill>
                  <a:prstClr val="black">
                    <a:tint val="75000"/>
                  </a:prstClr>
                </a:solidFill>
              </a:rPr>
              <a:pPr defTabSz="457200"/>
              <a:t>‹#›</a:t>
            </a:fld>
            <a:endParaRPr lang="en-US">
              <a:solidFill>
                <a:prstClr val="black">
                  <a:tint val="75000"/>
                </a:prstClr>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26308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careers.ucr.ed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png"/><Relationship Id="rId3" Type="http://schemas.openxmlformats.org/officeDocument/2006/relationships/hyperlink" Target="https://highlanderlink.ucr.edu/" TargetMode="Externa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careers.ucr.edu/careerplanningcounseling/guidance-programs.html" TargetMode="External"/><Relationship Id="rId11" Type="http://schemas.openxmlformats.org/officeDocument/2006/relationships/image" Target="../media/image35.png"/><Relationship Id="rId5" Type="http://schemas.openxmlformats.org/officeDocument/2006/relationships/hyperlink" Target="careers.ucr.edu" TargetMode="External"/><Relationship Id="rId10" Type="http://schemas.openxmlformats.org/officeDocument/2006/relationships/image" Target="../media/image34.png"/><Relationship Id="rId4" Type="http://schemas.openxmlformats.org/officeDocument/2006/relationships/hyperlink" Target="https://studentlife.ucr.edu/community-services-programs" TargetMode="Externa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0092" y="379979"/>
            <a:ext cx="8426897" cy="6001643"/>
          </a:xfrm>
          <a:prstGeom prst="rect">
            <a:avLst/>
          </a:prstGeom>
          <a:noFill/>
        </p:spPr>
        <p:txBody>
          <a:bodyPr wrap="square" rtlCol="0">
            <a:spAutoFit/>
          </a:bodyPr>
          <a:lstStyle/>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defTabSz="609585"/>
            <a:endParaRPr lang="en-US" sz="2400" dirty="0">
              <a:solidFill>
                <a:prstClr val="black"/>
              </a:solidFill>
              <a:latin typeface="Calibri"/>
            </a:endParaRPr>
          </a:p>
          <a:p>
            <a:pPr algn="ctr" defTabSz="609585"/>
            <a:endParaRPr lang="en-US" sz="3200" dirty="0">
              <a:solidFill>
                <a:prstClr val="white"/>
              </a:solidFill>
              <a:latin typeface="Arial"/>
              <a:cs typeface="Arial"/>
            </a:endParaRPr>
          </a:p>
          <a:p>
            <a:pPr algn="ctr" defTabSz="609585"/>
            <a:r>
              <a:rPr lang="en-US" sz="3200" dirty="0" smtClean="0">
                <a:solidFill>
                  <a:prstClr val="white"/>
                </a:solidFill>
                <a:latin typeface="Arial"/>
                <a:cs typeface="Arial"/>
              </a:rPr>
              <a:t>You can see a Career Counselor or Peer Advisor for a 10-minute Drop-in meeting. No appointments needed!</a:t>
            </a:r>
          </a:p>
          <a:p>
            <a:pPr algn="ctr" defTabSz="609585"/>
            <a:r>
              <a:rPr lang="en-US" sz="3200" dirty="0" smtClean="0">
                <a:solidFill>
                  <a:prstClr val="white"/>
                </a:solidFill>
                <a:latin typeface="Arial"/>
                <a:cs typeface="Arial"/>
              </a:rPr>
              <a:t>M – </a:t>
            </a:r>
            <a:r>
              <a:rPr lang="en-US" sz="3200" dirty="0" err="1" smtClean="0">
                <a:solidFill>
                  <a:prstClr val="white"/>
                </a:solidFill>
                <a:latin typeface="Arial"/>
                <a:cs typeface="Arial"/>
              </a:rPr>
              <a:t>Th</a:t>
            </a:r>
            <a:r>
              <a:rPr lang="en-US" sz="3200" dirty="0" smtClean="0">
                <a:solidFill>
                  <a:prstClr val="white"/>
                </a:solidFill>
                <a:latin typeface="Arial"/>
                <a:cs typeface="Arial"/>
              </a:rPr>
              <a:t>: 10am to 3pm</a:t>
            </a:r>
          </a:p>
          <a:p>
            <a:pPr algn="ctr" defTabSz="609585"/>
            <a:r>
              <a:rPr lang="en-US" sz="3200" dirty="0" smtClean="0">
                <a:solidFill>
                  <a:prstClr val="white"/>
                </a:solidFill>
                <a:latin typeface="Arial"/>
                <a:cs typeface="Arial"/>
              </a:rPr>
              <a:t>F: 10am to 12pm</a:t>
            </a:r>
            <a:endParaRPr lang="en-US" sz="3200" dirty="0">
              <a:solidFill>
                <a:prstClr val="white"/>
              </a:solidFill>
              <a:latin typeface="Arial"/>
              <a:cs typeface="Arial"/>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a:p>
            <a:pPr algn="ctr" defTabSz="609585"/>
            <a:endParaRPr lang="en-US" sz="2400" dirty="0">
              <a:solidFill>
                <a:prstClr val="black"/>
              </a:solidFill>
              <a:latin typeface="Calibri"/>
            </a:endParaRPr>
          </a:p>
        </p:txBody>
      </p:sp>
    </p:spTree>
    <p:extLst>
      <p:ext uri="{BB962C8B-B14F-4D97-AF65-F5344CB8AC3E}">
        <p14:creationId xmlns:p14="http://schemas.microsoft.com/office/powerpoint/2010/main" val="1462553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AutoShape 1030"/>
          <p:cNvSpPr>
            <a:spLocks noChangeArrowheads="1"/>
          </p:cNvSpPr>
          <p:nvPr/>
        </p:nvSpPr>
        <p:spPr bwMode="auto">
          <a:xfrm rot="20524115">
            <a:off x="1597963" y="4166075"/>
            <a:ext cx="2514600" cy="2362200"/>
          </a:xfrm>
          <a:prstGeom prst="star5">
            <a:avLst/>
          </a:prstGeom>
          <a:solidFill>
            <a:schemeClr val="accent6"/>
          </a:solidFill>
          <a:ln w="9525">
            <a:solidFill>
              <a:schemeClr val="tx1"/>
            </a:solidFill>
            <a:miter lim="800000"/>
            <a:headEnd/>
            <a:tailEnd/>
          </a:ln>
        </p:spPr>
        <p:txBody>
          <a:bodyPr wrap="none" anchor="ctr">
            <a:prstTxWarp prst="textNoShape">
              <a:avLst/>
            </a:prstTxWarp>
          </a:bodyPr>
          <a:lstStyle/>
          <a:p>
            <a:endParaRPr lang="en-US" dirty="0">
              <a:solidFill>
                <a:srgbClr val="FFFFFF"/>
              </a:solidFill>
            </a:endParaRPr>
          </a:p>
        </p:txBody>
      </p:sp>
      <p:sp>
        <p:nvSpPr>
          <p:cNvPr id="92168" name="AutoShape 1032"/>
          <p:cNvSpPr>
            <a:spLocks noChangeArrowheads="1"/>
          </p:cNvSpPr>
          <p:nvPr/>
        </p:nvSpPr>
        <p:spPr bwMode="auto">
          <a:xfrm>
            <a:off x="5029200" y="4571264"/>
            <a:ext cx="1524000" cy="1431925"/>
          </a:xfrm>
          <a:prstGeom prst="star5">
            <a:avLst/>
          </a:prstGeom>
          <a:solidFill>
            <a:schemeClr val="accent3"/>
          </a:solidFill>
          <a:ln w="9525">
            <a:solidFill>
              <a:schemeClr val="tx1"/>
            </a:solidFill>
            <a:miter lim="800000"/>
            <a:headEnd/>
            <a:tailEnd/>
          </a:ln>
        </p:spPr>
        <p:txBody>
          <a:bodyPr wrap="none" anchor="ctr">
            <a:prstTxWarp prst="textNoShape">
              <a:avLst/>
            </a:prstTxWarp>
          </a:bodyPr>
          <a:lstStyle/>
          <a:p>
            <a:endParaRPr lang="en-US" dirty="0">
              <a:solidFill>
                <a:srgbClr val="FFFFFF"/>
              </a:solidFill>
            </a:endParaRPr>
          </a:p>
        </p:txBody>
      </p:sp>
      <p:sp>
        <p:nvSpPr>
          <p:cNvPr id="92169" name="AutoShape 1033"/>
          <p:cNvSpPr>
            <a:spLocks noChangeArrowheads="1"/>
          </p:cNvSpPr>
          <p:nvPr/>
        </p:nvSpPr>
        <p:spPr bwMode="auto">
          <a:xfrm rot="19877745">
            <a:off x="6468482" y="1772660"/>
            <a:ext cx="4284239" cy="4016237"/>
          </a:xfrm>
          <a:prstGeom prst="star5">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solidFill>
                <a:srgbClr val="FFFFFF"/>
              </a:solidFill>
            </a:endParaRPr>
          </a:p>
        </p:txBody>
      </p:sp>
      <p:pic>
        <p:nvPicPr>
          <p:cNvPr id="92174" name="Picture 1038"/>
          <p:cNvPicPr>
            <a:picLocks noChangeAspect="1" noChangeArrowheads="1"/>
          </p:cNvPicPr>
          <p:nvPr/>
        </p:nvPicPr>
        <p:blipFill>
          <a:blip r:embed="rId3"/>
          <a:srcRect/>
          <a:stretch>
            <a:fillRect/>
          </a:stretch>
        </p:blipFill>
        <p:spPr bwMode="auto">
          <a:xfrm rot="1446720">
            <a:off x="3446755" y="914400"/>
            <a:ext cx="838200" cy="838200"/>
          </a:xfrm>
          <a:prstGeom prst="rect">
            <a:avLst/>
          </a:prstGeom>
          <a:noFill/>
          <a:ln w="9525">
            <a:noFill/>
            <a:miter lim="800000"/>
            <a:headEnd/>
            <a:tailEnd/>
          </a:ln>
          <a:effectLst/>
        </p:spPr>
      </p:pic>
      <p:pic>
        <p:nvPicPr>
          <p:cNvPr id="92175" name="Picture 1039"/>
          <p:cNvPicPr>
            <a:picLocks noChangeAspect="1" noChangeArrowheads="1"/>
          </p:cNvPicPr>
          <p:nvPr/>
        </p:nvPicPr>
        <p:blipFill>
          <a:blip r:embed="rId4"/>
          <a:srcRect/>
          <a:stretch>
            <a:fillRect/>
          </a:stretch>
        </p:blipFill>
        <p:spPr bwMode="auto">
          <a:xfrm>
            <a:off x="120650" y="-304800"/>
            <a:ext cx="1403350" cy="1828800"/>
          </a:xfrm>
          <a:prstGeom prst="rect">
            <a:avLst/>
          </a:prstGeom>
          <a:noFill/>
          <a:ln w="9525">
            <a:noFill/>
            <a:miter lim="800000"/>
            <a:headEnd/>
            <a:tailEnd/>
          </a:ln>
          <a:effectLst/>
        </p:spPr>
      </p:pic>
      <p:sp>
        <p:nvSpPr>
          <p:cNvPr id="18" name="AutoShape 1031"/>
          <p:cNvSpPr>
            <a:spLocks noChangeArrowheads="1"/>
          </p:cNvSpPr>
          <p:nvPr/>
        </p:nvSpPr>
        <p:spPr bwMode="auto">
          <a:xfrm rot="19560677">
            <a:off x="7162189" y="5533009"/>
            <a:ext cx="762001" cy="715962"/>
          </a:xfrm>
          <a:prstGeom prst="star5">
            <a:avLst/>
          </a:prstGeom>
          <a:solidFill>
            <a:schemeClr val="accent5"/>
          </a:solidFill>
          <a:ln w="9525">
            <a:solidFill>
              <a:schemeClr val="tx1"/>
            </a:solidFill>
            <a:miter lim="800000"/>
            <a:headEnd/>
            <a:tailEnd/>
          </a:ln>
        </p:spPr>
        <p:txBody>
          <a:bodyPr wrap="none" anchor="ctr">
            <a:prstTxWarp prst="textNoShape">
              <a:avLst/>
            </a:prstTxWarp>
          </a:bodyPr>
          <a:lstStyle/>
          <a:p>
            <a:endParaRPr lang="en-US" dirty="0">
              <a:solidFill>
                <a:srgbClr val="FFFFFF"/>
              </a:solidFill>
            </a:endParaRPr>
          </a:p>
        </p:txBody>
      </p:sp>
      <p:sp>
        <p:nvSpPr>
          <p:cNvPr id="15" name="Rectangle 14"/>
          <p:cNvSpPr/>
          <p:nvPr/>
        </p:nvSpPr>
        <p:spPr>
          <a:xfrm>
            <a:off x="1887018" y="409308"/>
            <a:ext cx="8285682" cy="2539157"/>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50000"/>
              </a:spcBef>
            </a:pPr>
            <a:r>
              <a:rPr lang="en-US" sz="3600" b="1" dirty="0"/>
              <a:t>J.K. Rowling </a:t>
            </a:r>
            <a:r>
              <a:rPr lang="en-US" sz="3600" i="1" dirty="0"/>
              <a:t>(Author; Harry Potter series)</a:t>
            </a:r>
            <a:r>
              <a:rPr lang="en-US" sz="3600" dirty="0"/>
              <a:t>– Bachelor of Arts in _______ from University of Exeter in the UK.</a:t>
            </a:r>
          </a:p>
          <a:p>
            <a:pPr>
              <a:spcBef>
                <a:spcPct val="50000"/>
              </a:spcBef>
            </a:pPr>
            <a:endParaRPr lang="en-US" sz="3400" b="1" spc="150" dirty="0">
              <a:ln w="11430"/>
              <a:effectLst>
                <a:outerShdw blurRad="25400" algn="tl" rotWithShape="0">
                  <a:srgbClr val="000000">
                    <a:alpha val="43000"/>
                  </a:srgbClr>
                </a:outerShdw>
              </a:effectLst>
            </a:endParaRPr>
          </a:p>
        </p:txBody>
      </p:sp>
      <p:sp>
        <p:nvSpPr>
          <p:cNvPr id="16" name="Vertical Text Placeholder 2"/>
          <p:cNvSpPr txBox="1">
            <a:spLocks/>
          </p:cNvSpPr>
          <p:nvPr/>
        </p:nvSpPr>
        <p:spPr>
          <a:xfrm>
            <a:off x="3558694" y="2361796"/>
            <a:ext cx="5966307" cy="3810405"/>
          </a:xfrm>
          <a:prstGeom prst="rect">
            <a:avLst/>
          </a:prstGeom>
        </p:spPr>
        <p:txBody>
          <a:bodyPr vert="horz" lIns="91440" tIns="45720" rIns="91440" bIns="45720" rtlCol="0">
            <a:noAutofit/>
          </a:bodyPr>
          <a:lstStyle/>
          <a:p>
            <a:pPr marL="457200" indent="-457200"/>
            <a:r>
              <a:rPr lang="en-US" sz="3600" dirty="0">
                <a:solidFill>
                  <a:srgbClr val="8F180C"/>
                </a:solidFill>
              </a:rPr>
              <a:t>A. Drama</a:t>
            </a:r>
          </a:p>
          <a:p>
            <a:pPr marL="457200" indent="-457200"/>
            <a:r>
              <a:rPr lang="en-US" sz="3600" dirty="0">
                <a:solidFill>
                  <a:srgbClr val="E17029"/>
                </a:solidFill>
              </a:rPr>
              <a:t>B. French</a:t>
            </a:r>
          </a:p>
          <a:p>
            <a:pPr marL="457200" indent="-457200"/>
            <a:r>
              <a:rPr lang="en-US" sz="3600" dirty="0">
                <a:solidFill>
                  <a:srgbClr val="0000FF"/>
                </a:solidFill>
              </a:rPr>
              <a:t>C. English</a:t>
            </a:r>
            <a:endParaRPr lang="en-US" sz="3600" dirty="0">
              <a:solidFill>
                <a:srgbClr val="212C28"/>
              </a:solidFill>
            </a:endParaRPr>
          </a:p>
          <a:p>
            <a:pPr marL="457200" indent="-457200"/>
            <a:r>
              <a:rPr lang="en-US" sz="3600" dirty="0">
                <a:solidFill>
                  <a:srgbClr val="006401"/>
                </a:solidFill>
              </a:rPr>
              <a:t>D. Creative Writing</a:t>
            </a:r>
            <a:endParaRPr lang="en-US" sz="3600" dirty="0">
              <a:solidFill>
                <a:srgbClr val="212C28"/>
              </a:solidFill>
            </a:endParaRPr>
          </a:p>
        </p:txBody>
      </p:sp>
      <p:sp>
        <p:nvSpPr>
          <p:cNvPr id="19" name="5-Point Star 18"/>
          <p:cNvSpPr/>
          <p:nvPr/>
        </p:nvSpPr>
        <p:spPr>
          <a:xfrm>
            <a:off x="2936290" y="3026768"/>
            <a:ext cx="568910" cy="478432"/>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717163"/>
            <a:ext cx="203835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6"/>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1530688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290">
                                          <p:stCondLst>
                                            <p:cond delay="0"/>
                                          </p:stCondLst>
                                        </p:cTn>
                                        <p:tgtEl>
                                          <p:spTgt spid="19"/>
                                        </p:tgtEl>
                                      </p:cBhvr>
                                    </p:animEffect>
                                    <p:anim calcmode="lin" valueType="num">
                                      <p:cBhvr>
                                        <p:cTn id="8"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3" dur="13">
                                          <p:stCondLst>
                                            <p:cond delay="325"/>
                                          </p:stCondLst>
                                        </p:cTn>
                                        <p:tgtEl>
                                          <p:spTgt spid="19"/>
                                        </p:tgtEl>
                                      </p:cBhvr>
                                      <p:to x="100000" y="60000"/>
                                    </p:animScale>
                                    <p:animScale>
                                      <p:cBhvr>
                                        <p:cTn id="14" dur="83" decel="50000">
                                          <p:stCondLst>
                                            <p:cond delay="338"/>
                                          </p:stCondLst>
                                        </p:cTn>
                                        <p:tgtEl>
                                          <p:spTgt spid="19"/>
                                        </p:tgtEl>
                                      </p:cBhvr>
                                      <p:to x="100000" y="100000"/>
                                    </p:animScale>
                                    <p:animScale>
                                      <p:cBhvr>
                                        <p:cTn id="15" dur="13">
                                          <p:stCondLst>
                                            <p:cond delay="656"/>
                                          </p:stCondLst>
                                        </p:cTn>
                                        <p:tgtEl>
                                          <p:spTgt spid="19"/>
                                        </p:tgtEl>
                                      </p:cBhvr>
                                      <p:to x="100000" y="80000"/>
                                    </p:animScale>
                                    <p:animScale>
                                      <p:cBhvr>
                                        <p:cTn id="16" dur="83" decel="50000">
                                          <p:stCondLst>
                                            <p:cond delay="669"/>
                                          </p:stCondLst>
                                        </p:cTn>
                                        <p:tgtEl>
                                          <p:spTgt spid="19"/>
                                        </p:tgtEl>
                                      </p:cBhvr>
                                      <p:to x="100000" y="100000"/>
                                    </p:animScale>
                                    <p:animScale>
                                      <p:cBhvr>
                                        <p:cTn id="17" dur="13">
                                          <p:stCondLst>
                                            <p:cond delay="821"/>
                                          </p:stCondLst>
                                        </p:cTn>
                                        <p:tgtEl>
                                          <p:spTgt spid="19"/>
                                        </p:tgtEl>
                                      </p:cBhvr>
                                      <p:to x="100000" y="90000"/>
                                    </p:animScale>
                                    <p:animScale>
                                      <p:cBhvr>
                                        <p:cTn id="18" dur="83" decel="50000">
                                          <p:stCondLst>
                                            <p:cond delay="834"/>
                                          </p:stCondLst>
                                        </p:cTn>
                                        <p:tgtEl>
                                          <p:spTgt spid="19"/>
                                        </p:tgtEl>
                                      </p:cBhvr>
                                      <p:to x="100000" y="100000"/>
                                    </p:animScale>
                                    <p:animScale>
                                      <p:cBhvr>
                                        <p:cTn id="19" dur="13">
                                          <p:stCondLst>
                                            <p:cond delay="904"/>
                                          </p:stCondLst>
                                        </p:cTn>
                                        <p:tgtEl>
                                          <p:spTgt spid="19"/>
                                        </p:tgtEl>
                                      </p:cBhvr>
                                      <p:to x="100000" y="95000"/>
                                    </p:animScale>
                                    <p:animScale>
                                      <p:cBhvr>
                                        <p:cTn id="20" dur="83" decel="50000">
                                          <p:stCondLst>
                                            <p:cond delay="917"/>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AutoShape 1030"/>
          <p:cNvSpPr>
            <a:spLocks noChangeArrowheads="1"/>
          </p:cNvSpPr>
          <p:nvPr/>
        </p:nvSpPr>
        <p:spPr bwMode="auto">
          <a:xfrm rot="20524115">
            <a:off x="1597963" y="4166075"/>
            <a:ext cx="2514600" cy="2362200"/>
          </a:xfrm>
          <a:prstGeom prst="star5">
            <a:avLst/>
          </a:prstGeom>
          <a:solidFill>
            <a:schemeClr val="accent6"/>
          </a:solidFill>
          <a:ln w="9525">
            <a:solidFill>
              <a:schemeClr val="tx1"/>
            </a:solidFill>
            <a:miter lim="800000"/>
            <a:headEnd/>
            <a:tailEnd/>
          </a:ln>
        </p:spPr>
        <p:txBody>
          <a:bodyPr wrap="none" anchor="ctr">
            <a:prstTxWarp prst="textNoShape">
              <a:avLst/>
            </a:prstTxWarp>
          </a:bodyPr>
          <a:lstStyle/>
          <a:p>
            <a:endParaRPr lang="en-US" dirty="0">
              <a:solidFill>
                <a:srgbClr val="FFFFFF"/>
              </a:solidFill>
            </a:endParaRPr>
          </a:p>
        </p:txBody>
      </p:sp>
      <p:sp>
        <p:nvSpPr>
          <p:cNvPr id="92168" name="AutoShape 1032"/>
          <p:cNvSpPr>
            <a:spLocks noChangeArrowheads="1"/>
          </p:cNvSpPr>
          <p:nvPr/>
        </p:nvSpPr>
        <p:spPr bwMode="auto">
          <a:xfrm>
            <a:off x="5029200" y="4571264"/>
            <a:ext cx="1524000" cy="1431925"/>
          </a:xfrm>
          <a:prstGeom prst="star5">
            <a:avLst/>
          </a:prstGeom>
          <a:solidFill>
            <a:schemeClr val="accent3"/>
          </a:solidFill>
          <a:ln w="9525">
            <a:solidFill>
              <a:schemeClr val="tx1"/>
            </a:solidFill>
            <a:miter lim="800000"/>
            <a:headEnd/>
            <a:tailEnd/>
          </a:ln>
        </p:spPr>
        <p:txBody>
          <a:bodyPr wrap="none" anchor="ctr">
            <a:prstTxWarp prst="textNoShape">
              <a:avLst/>
            </a:prstTxWarp>
          </a:bodyPr>
          <a:lstStyle/>
          <a:p>
            <a:endParaRPr lang="en-US" dirty="0">
              <a:solidFill>
                <a:srgbClr val="FFFFFF"/>
              </a:solidFill>
            </a:endParaRPr>
          </a:p>
        </p:txBody>
      </p:sp>
      <p:sp>
        <p:nvSpPr>
          <p:cNvPr id="92169" name="AutoShape 1033"/>
          <p:cNvSpPr>
            <a:spLocks noChangeArrowheads="1"/>
          </p:cNvSpPr>
          <p:nvPr/>
        </p:nvSpPr>
        <p:spPr bwMode="auto">
          <a:xfrm rot="19877745">
            <a:off x="6468482" y="1772660"/>
            <a:ext cx="4284239" cy="4016237"/>
          </a:xfrm>
          <a:prstGeom prst="star5">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solidFill>
                <a:srgbClr val="FFFFFF"/>
              </a:solidFill>
            </a:endParaRPr>
          </a:p>
        </p:txBody>
      </p:sp>
      <p:pic>
        <p:nvPicPr>
          <p:cNvPr id="92174" name="Picture 1038"/>
          <p:cNvPicPr>
            <a:picLocks noChangeAspect="1" noChangeArrowheads="1"/>
          </p:cNvPicPr>
          <p:nvPr/>
        </p:nvPicPr>
        <p:blipFill>
          <a:blip r:embed="rId3"/>
          <a:srcRect/>
          <a:stretch>
            <a:fillRect/>
          </a:stretch>
        </p:blipFill>
        <p:spPr bwMode="auto">
          <a:xfrm rot="1446720">
            <a:off x="3446755" y="914400"/>
            <a:ext cx="838200" cy="838200"/>
          </a:xfrm>
          <a:prstGeom prst="rect">
            <a:avLst/>
          </a:prstGeom>
          <a:noFill/>
          <a:ln w="9525">
            <a:noFill/>
            <a:miter lim="800000"/>
            <a:headEnd/>
            <a:tailEnd/>
          </a:ln>
          <a:effectLst/>
        </p:spPr>
      </p:pic>
      <p:pic>
        <p:nvPicPr>
          <p:cNvPr id="92175" name="Picture 1039"/>
          <p:cNvPicPr>
            <a:picLocks noChangeAspect="1" noChangeArrowheads="1"/>
          </p:cNvPicPr>
          <p:nvPr/>
        </p:nvPicPr>
        <p:blipFill>
          <a:blip r:embed="rId4"/>
          <a:srcRect/>
          <a:stretch>
            <a:fillRect/>
          </a:stretch>
        </p:blipFill>
        <p:spPr bwMode="auto">
          <a:xfrm>
            <a:off x="120650" y="-304800"/>
            <a:ext cx="1403350" cy="1828800"/>
          </a:xfrm>
          <a:prstGeom prst="rect">
            <a:avLst/>
          </a:prstGeom>
          <a:noFill/>
          <a:ln w="9525">
            <a:noFill/>
            <a:miter lim="800000"/>
            <a:headEnd/>
            <a:tailEnd/>
          </a:ln>
          <a:effectLst/>
        </p:spPr>
      </p:pic>
      <p:sp>
        <p:nvSpPr>
          <p:cNvPr id="18" name="AutoShape 1031"/>
          <p:cNvSpPr>
            <a:spLocks noChangeArrowheads="1"/>
          </p:cNvSpPr>
          <p:nvPr/>
        </p:nvSpPr>
        <p:spPr bwMode="auto">
          <a:xfrm rot="19560677">
            <a:off x="7162189" y="5533009"/>
            <a:ext cx="762001" cy="715962"/>
          </a:xfrm>
          <a:prstGeom prst="star5">
            <a:avLst/>
          </a:prstGeom>
          <a:solidFill>
            <a:schemeClr val="accent5"/>
          </a:solidFill>
          <a:ln w="9525">
            <a:solidFill>
              <a:schemeClr val="tx1"/>
            </a:solidFill>
            <a:miter lim="800000"/>
            <a:headEnd/>
            <a:tailEnd/>
          </a:ln>
        </p:spPr>
        <p:txBody>
          <a:bodyPr wrap="none" anchor="ctr">
            <a:prstTxWarp prst="textNoShape">
              <a:avLst/>
            </a:prstTxWarp>
          </a:bodyPr>
          <a:lstStyle/>
          <a:p>
            <a:endParaRPr lang="en-US" dirty="0">
              <a:solidFill>
                <a:srgbClr val="FFFFFF"/>
              </a:solidFill>
            </a:endParaRPr>
          </a:p>
        </p:txBody>
      </p:sp>
      <p:sp>
        <p:nvSpPr>
          <p:cNvPr id="15" name="Rectangle 14"/>
          <p:cNvSpPr/>
          <p:nvPr/>
        </p:nvSpPr>
        <p:spPr>
          <a:xfrm>
            <a:off x="1887018" y="409308"/>
            <a:ext cx="8285682" cy="198515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50000"/>
              </a:spcBef>
            </a:pPr>
            <a:r>
              <a:rPr lang="en-US" sz="3600" b="1" dirty="0">
                <a:cs typeface="Times" pitchFamily="18" charset="0"/>
              </a:rPr>
              <a:t>Ken </a:t>
            </a:r>
            <a:r>
              <a:rPr lang="en-US" sz="3600" b="1" dirty="0" err="1">
                <a:cs typeface="Times" pitchFamily="18" charset="0"/>
              </a:rPr>
              <a:t>Jeong</a:t>
            </a:r>
            <a:r>
              <a:rPr lang="en-US" sz="3600" b="1" dirty="0">
                <a:cs typeface="Times" pitchFamily="18" charset="0"/>
              </a:rPr>
              <a:t> </a:t>
            </a:r>
            <a:r>
              <a:rPr lang="en-US" sz="3600" dirty="0">
                <a:cs typeface="Times" pitchFamily="18" charset="0"/>
              </a:rPr>
              <a:t>graduated from the Duke University and majored in _______</a:t>
            </a:r>
            <a:endParaRPr lang="en-US" sz="3600" dirty="0"/>
          </a:p>
          <a:p>
            <a:pPr>
              <a:spcBef>
                <a:spcPct val="50000"/>
              </a:spcBef>
            </a:pPr>
            <a:endParaRPr lang="en-US" sz="3400" b="1" spc="150" dirty="0">
              <a:ln w="11430"/>
              <a:solidFill>
                <a:srgbClr val="F8F8F8"/>
              </a:solidFill>
              <a:effectLst>
                <a:outerShdw blurRad="25400" algn="tl" rotWithShape="0">
                  <a:srgbClr val="000000">
                    <a:alpha val="43000"/>
                  </a:srgbClr>
                </a:outerShdw>
              </a:effectLst>
              <a:latin typeface="Calibri"/>
            </a:endParaRPr>
          </a:p>
        </p:txBody>
      </p:sp>
      <p:sp>
        <p:nvSpPr>
          <p:cNvPr id="16" name="Vertical Text Placeholder 2"/>
          <p:cNvSpPr txBox="1">
            <a:spLocks/>
          </p:cNvSpPr>
          <p:nvPr/>
        </p:nvSpPr>
        <p:spPr>
          <a:xfrm>
            <a:off x="2985435" y="2257379"/>
            <a:ext cx="5966307" cy="3810405"/>
          </a:xfrm>
          <a:prstGeom prst="rect">
            <a:avLst/>
          </a:prstGeom>
        </p:spPr>
        <p:txBody>
          <a:bodyPr vert="horz" lIns="91440" tIns="45720" rIns="91440" bIns="45720" rtlCol="0">
            <a:noAutofit/>
          </a:bodyPr>
          <a:lstStyle/>
          <a:p>
            <a:pPr marL="457200" indent="-457200"/>
            <a:r>
              <a:rPr lang="en-US" sz="3600" dirty="0">
                <a:solidFill>
                  <a:srgbClr val="8F180C"/>
                </a:solidFill>
              </a:rPr>
              <a:t>A. Zoology</a:t>
            </a:r>
          </a:p>
          <a:p>
            <a:pPr marL="457200" indent="-457200"/>
            <a:r>
              <a:rPr lang="en-US" sz="3600" dirty="0">
                <a:solidFill>
                  <a:srgbClr val="E17029"/>
                </a:solidFill>
              </a:rPr>
              <a:t>B. Drama</a:t>
            </a:r>
          </a:p>
          <a:p>
            <a:pPr marL="457200" indent="-457200"/>
            <a:r>
              <a:rPr lang="en-US" sz="3600" dirty="0">
                <a:solidFill>
                  <a:srgbClr val="0000FF"/>
                </a:solidFill>
              </a:rPr>
              <a:t>C. Literature</a:t>
            </a:r>
            <a:endParaRPr lang="en-US" sz="3600" dirty="0">
              <a:solidFill>
                <a:srgbClr val="212C28"/>
              </a:solidFill>
            </a:endParaRPr>
          </a:p>
          <a:p>
            <a:pPr marL="457200" indent="-457200"/>
            <a:r>
              <a:rPr lang="en-US" sz="3600" dirty="0">
                <a:solidFill>
                  <a:srgbClr val="006401"/>
                </a:solidFill>
              </a:rPr>
              <a:t>D. Chemistry</a:t>
            </a:r>
            <a:endParaRPr lang="en-US" sz="3600" dirty="0">
              <a:solidFill>
                <a:srgbClr val="212C28"/>
              </a:solidFill>
            </a:endParaRPr>
          </a:p>
        </p:txBody>
      </p:sp>
      <p:sp>
        <p:nvSpPr>
          <p:cNvPr id="19" name="5-Point Star 18"/>
          <p:cNvSpPr/>
          <p:nvPr/>
        </p:nvSpPr>
        <p:spPr>
          <a:xfrm>
            <a:off x="2416524" y="2300345"/>
            <a:ext cx="568910" cy="478432"/>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pic>
        <p:nvPicPr>
          <p:cNvPr id="3" name="Picture 2"/>
          <p:cNvPicPr>
            <a:picLocks noChangeAspect="1"/>
          </p:cNvPicPr>
          <p:nvPr/>
        </p:nvPicPr>
        <p:blipFill>
          <a:blip r:embed="rId5"/>
          <a:stretch>
            <a:fillRect/>
          </a:stretch>
        </p:blipFill>
        <p:spPr>
          <a:xfrm>
            <a:off x="6601357" y="2444140"/>
            <a:ext cx="3920645" cy="3159923"/>
          </a:xfrm>
          <a:prstGeom prst="rect">
            <a:avLst/>
          </a:prstGeom>
        </p:spPr>
      </p:pic>
      <p:pic>
        <p:nvPicPr>
          <p:cNvPr id="12"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6"/>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27689596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290">
                                          <p:stCondLst>
                                            <p:cond delay="0"/>
                                          </p:stCondLst>
                                        </p:cTn>
                                        <p:tgtEl>
                                          <p:spTgt spid="19"/>
                                        </p:tgtEl>
                                      </p:cBhvr>
                                    </p:animEffect>
                                    <p:anim calcmode="lin" valueType="num">
                                      <p:cBhvr>
                                        <p:cTn id="8"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3" dur="13">
                                          <p:stCondLst>
                                            <p:cond delay="325"/>
                                          </p:stCondLst>
                                        </p:cTn>
                                        <p:tgtEl>
                                          <p:spTgt spid="19"/>
                                        </p:tgtEl>
                                      </p:cBhvr>
                                      <p:to x="100000" y="60000"/>
                                    </p:animScale>
                                    <p:animScale>
                                      <p:cBhvr>
                                        <p:cTn id="14" dur="83" decel="50000">
                                          <p:stCondLst>
                                            <p:cond delay="338"/>
                                          </p:stCondLst>
                                        </p:cTn>
                                        <p:tgtEl>
                                          <p:spTgt spid="19"/>
                                        </p:tgtEl>
                                      </p:cBhvr>
                                      <p:to x="100000" y="100000"/>
                                    </p:animScale>
                                    <p:animScale>
                                      <p:cBhvr>
                                        <p:cTn id="15" dur="13">
                                          <p:stCondLst>
                                            <p:cond delay="656"/>
                                          </p:stCondLst>
                                        </p:cTn>
                                        <p:tgtEl>
                                          <p:spTgt spid="19"/>
                                        </p:tgtEl>
                                      </p:cBhvr>
                                      <p:to x="100000" y="80000"/>
                                    </p:animScale>
                                    <p:animScale>
                                      <p:cBhvr>
                                        <p:cTn id="16" dur="83" decel="50000">
                                          <p:stCondLst>
                                            <p:cond delay="669"/>
                                          </p:stCondLst>
                                        </p:cTn>
                                        <p:tgtEl>
                                          <p:spTgt spid="19"/>
                                        </p:tgtEl>
                                      </p:cBhvr>
                                      <p:to x="100000" y="100000"/>
                                    </p:animScale>
                                    <p:animScale>
                                      <p:cBhvr>
                                        <p:cTn id="17" dur="13">
                                          <p:stCondLst>
                                            <p:cond delay="821"/>
                                          </p:stCondLst>
                                        </p:cTn>
                                        <p:tgtEl>
                                          <p:spTgt spid="19"/>
                                        </p:tgtEl>
                                      </p:cBhvr>
                                      <p:to x="100000" y="90000"/>
                                    </p:animScale>
                                    <p:animScale>
                                      <p:cBhvr>
                                        <p:cTn id="18" dur="83" decel="50000">
                                          <p:stCondLst>
                                            <p:cond delay="834"/>
                                          </p:stCondLst>
                                        </p:cTn>
                                        <p:tgtEl>
                                          <p:spTgt spid="19"/>
                                        </p:tgtEl>
                                      </p:cBhvr>
                                      <p:to x="100000" y="100000"/>
                                    </p:animScale>
                                    <p:animScale>
                                      <p:cBhvr>
                                        <p:cTn id="19" dur="13">
                                          <p:stCondLst>
                                            <p:cond delay="904"/>
                                          </p:stCondLst>
                                        </p:cTn>
                                        <p:tgtEl>
                                          <p:spTgt spid="19"/>
                                        </p:tgtEl>
                                      </p:cBhvr>
                                      <p:to x="100000" y="95000"/>
                                    </p:animScale>
                                    <p:animScale>
                                      <p:cBhvr>
                                        <p:cTn id="20" dur="83" decel="50000">
                                          <p:stCondLst>
                                            <p:cond delay="917"/>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955248" y="1296669"/>
            <a:ext cx="4143397" cy="4184319"/>
          </a:xfrm>
          <a:prstGeom prst="rect">
            <a:avLst/>
          </a:prstGeom>
        </p:spPr>
      </p:pic>
      <p:sp>
        <p:nvSpPr>
          <p:cNvPr id="8" name="Content Placeholder 2"/>
          <p:cNvSpPr txBox="1">
            <a:spLocks/>
          </p:cNvSpPr>
          <p:nvPr/>
        </p:nvSpPr>
        <p:spPr bwMode="auto">
          <a:xfrm>
            <a:off x="337715" y="521677"/>
            <a:ext cx="6544633" cy="383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2800" b="1" dirty="0" smtClean="0">
                <a:solidFill>
                  <a:schemeClr val="accent1"/>
                </a:solidFill>
              </a:rPr>
              <a:t>We Recommend</a:t>
            </a:r>
          </a:p>
          <a:p>
            <a:pPr>
              <a:buFont typeface="Wingdings 2" pitchFamily="18" charset="2"/>
              <a:buChar char=""/>
            </a:pPr>
            <a:r>
              <a:rPr lang="en-US" sz="2800" dirty="0" smtClean="0"/>
              <a:t>Attend a </a:t>
            </a:r>
            <a:r>
              <a:rPr lang="en-US" sz="2800" i="1" dirty="0" smtClean="0"/>
              <a:t>Choosing a Major </a:t>
            </a:r>
            <a:r>
              <a:rPr lang="en-US" sz="2800" dirty="0" smtClean="0"/>
              <a:t>workshop</a:t>
            </a:r>
          </a:p>
          <a:p>
            <a:pPr>
              <a:buFont typeface="Wingdings 2" pitchFamily="18" charset="2"/>
              <a:buChar char=""/>
            </a:pPr>
            <a:r>
              <a:rPr lang="en-US" sz="2800" dirty="0" smtClean="0"/>
              <a:t>Explore the </a:t>
            </a:r>
            <a:r>
              <a:rPr lang="en-US" sz="2800" dirty="0"/>
              <a:t>UCR General Catalog: </a:t>
            </a:r>
            <a:r>
              <a:rPr lang="en-US" sz="2800" i="1" dirty="0">
                <a:solidFill>
                  <a:srgbClr val="0070C0"/>
                </a:solidFill>
              </a:rPr>
              <a:t>catalog.ucr.edu</a:t>
            </a:r>
            <a:r>
              <a:rPr lang="en-US" sz="2800" dirty="0"/>
              <a:t> </a:t>
            </a:r>
            <a:endParaRPr lang="en-US" sz="2800" dirty="0" smtClean="0"/>
          </a:p>
          <a:p>
            <a:pPr>
              <a:buFont typeface="Wingdings 2" pitchFamily="18" charset="2"/>
              <a:buChar char=""/>
            </a:pPr>
            <a:r>
              <a:rPr lang="en-US" sz="2800" dirty="0"/>
              <a:t>Talk to your academic advisor </a:t>
            </a:r>
          </a:p>
          <a:p>
            <a:pPr>
              <a:buFont typeface="Wingdings 2" pitchFamily="18" charset="2"/>
              <a:buChar char=""/>
            </a:pPr>
            <a:r>
              <a:rPr lang="en-US" sz="2800" dirty="0" smtClean="0"/>
              <a:t>Take the Focus 2 career assessment by logging into your UCR Handshake account</a:t>
            </a:r>
          </a:p>
        </p:txBody>
      </p:sp>
      <p:pic>
        <p:nvPicPr>
          <p:cNvPr id="11" name="Picture 10"/>
          <p:cNvPicPr>
            <a:picLocks noChangeAspect="1"/>
          </p:cNvPicPr>
          <p:nvPr/>
        </p:nvPicPr>
        <p:blipFill>
          <a:blip r:embed="rId4"/>
          <a:stretch>
            <a:fillRect/>
          </a:stretch>
        </p:blipFill>
        <p:spPr>
          <a:xfrm>
            <a:off x="1295400" y="4572000"/>
            <a:ext cx="2932019" cy="860293"/>
          </a:xfrm>
          <a:prstGeom prst="rect">
            <a:avLst/>
          </a:prstGeom>
        </p:spPr>
      </p:pic>
      <p:pic>
        <p:nvPicPr>
          <p:cNvPr id="12" name="Picture 11"/>
          <p:cNvPicPr>
            <a:picLocks noChangeAspect="1"/>
          </p:cNvPicPr>
          <p:nvPr/>
        </p:nvPicPr>
        <p:blipFill>
          <a:blip r:embed="rId5"/>
          <a:stretch>
            <a:fillRect/>
          </a:stretch>
        </p:blipFill>
        <p:spPr>
          <a:xfrm>
            <a:off x="1143562" y="5562629"/>
            <a:ext cx="3308106" cy="800100"/>
          </a:xfrm>
          <a:prstGeom prst="rect">
            <a:avLst/>
          </a:prstGeom>
        </p:spPr>
      </p:pic>
      <p:pic>
        <p:nvPicPr>
          <p:cNvPr id="2" name="Picture 1"/>
          <p:cNvPicPr>
            <a:picLocks noChangeAspect="1"/>
          </p:cNvPicPr>
          <p:nvPr/>
        </p:nvPicPr>
        <p:blipFill>
          <a:blip r:embed="rId6"/>
          <a:stretch>
            <a:fillRect/>
          </a:stretch>
        </p:blipFill>
        <p:spPr>
          <a:xfrm>
            <a:off x="4845942" y="4404663"/>
            <a:ext cx="1666875" cy="2152650"/>
          </a:xfrm>
          <a:prstGeom prst="rect">
            <a:avLst/>
          </a:prstGeom>
        </p:spPr>
      </p:pic>
      <p:pic>
        <p:nvPicPr>
          <p:cNvPr id="7"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7"/>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998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33589" y="1447800"/>
            <a:ext cx="3931920" cy="3931920"/>
          </a:xfrm>
          <a:prstGeom prst="rect">
            <a:avLst/>
          </a:prstGeom>
        </p:spPr>
      </p:pic>
      <p:sp>
        <p:nvSpPr>
          <p:cNvPr id="10" name="Content Placeholder 2"/>
          <p:cNvSpPr txBox="1">
            <a:spLocks/>
          </p:cNvSpPr>
          <p:nvPr/>
        </p:nvSpPr>
        <p:spPr bwMode="auto">
          <a:xfrm>
            <a:off x="1066349" y="445025"/>
            <a:ext cx="5339862" cy="35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2400" b="1" dirty="0" smtClean="0">
                <a:solidFill>
                  <a:schemeClr val="accent1"/>
                </a:solidFill>
              </a:rPr>
              <a:t>We Recommend</a:t>
            </a:r>
          </a:p>
          <a:p>
            <a:pPr marL="171450" indent="-171450">
              <a:buFont typeface="Wingdings" panose="05000000000000000000" pitchFamily="2" charset="2"/>
              <a:buChar char="ü"/>
            </a:pPr>
            <a:r>
              <a:rPr lang="en-US" sz="2400" dirty="0" smtClean="0"/>
              <a:t>Attend </a:t>
            </a:r>
            <a:r>
              <a:rPr lang="en-US" sz="2400" dirty="0"/>
              <a:t>a </a:t>
            </a:r>
            <a:r>
              <a:rPr lang="en-US" sz="2400" i="1" dirty="0"/>
              <a:t>Resume Writing </a:t>
            </a:r>
            <a:r>
              <a:rPr lang="en-US" sz="2400" dirty="0" smtClean="0"/>
              <a:t>Workshop </a:t>
            </a:r>
          </a:p>
          <a:p>
            <a:pPr marL="0" indent="0">
              <a:buNone/>
            </a:pPr>
            <a:r>
              <a:rPr lang="en-US" sz="2400" dirty="0"/>
              <a:t> </a:t>
            </a:r>
            <a:r>
              <a:rPr lang="en-US" sz="2400" dirty="0" smtClean="0"/>
              <a:t>  (Bring your laptop or tablet)</a:t>
            </a:r>
          </a:p>
          <a:p>
            <a:pPr marL="171450" indent="-171450">
              <a:buFont typeface="Wingdings" panose="05000000000000000000" pitchFamily="2" charset="2"/>
              <a:buChar char="ü"/>
            </a:pPr>
            <a:r>
              <a:rPr lang="en-US" sz="2400" dirty="0" smtClean="0"/>
              <a:t>Find resume samples at </a:t>
            </a:r>
            <a:r>
              <a:rPr lang="en-US" sz="2400" dirty="0" smtClean="0">
                <a:hlinkClick r:id="rId4" action="ppaction://hlinkfile"/>
              </a:rPr>
              <a:t>careers.ucr.edu</a:t>
            </a:r>
            <a:endParaRPr lang="en-US" sz="2400" dirty="0" smtClean="0"/>
          </a:p>
          <a:p>
            <a:pPr marL="171450" indent="-171450">
              <a:buFont typeface="Wingdings" panose="05000000000000000000" pitchFamily="2" charset="2"/>
              <a:buChar char="ü"/>
            </a:pPr>
            <a:r>
              <a:rPr lang="en-US" sz="2400" dirty="0"/>
              <a:t> </a:t>
            </a:r>
            <a:r>
              <a:rPr lang="en-US" sz="2400" dirty="0" smtClean="0"/>
              <a:t>Upload your resume into UCR Handshake</a:t>
            </a:r>
          </a:p>
          <a:p>
            <a:pPr marL="171450" indent="-171450">
              <a:buFont typeface="Wingdings" panose="05000000000000000000" pitchFamily="2" charset="2"/>
              <a:buChar char="ü"/>
            </a:pPr>
            <a:r>
              <a:rPr lang="en-US" sz="2400" dirty="0" smtClean="0"/>
              <a:t>Continue to add to your resume as you gain more experience</a:t>
            </a:r>
          </a:p>
          <a:p>
            <a:pPr marL="0" indent="0">
              <a:buNone/>
            </a:pPr>
            <a:endParaRPr lang="en-US" sz="2000" dirty="0"/>
          </a:p>
        </p:txBody>
      </p:sp>
      <p:pic>
        <p:nvPicPr>
          <p:cNvPr id="11" name="Picture 10"/>
          <p:cNvPicPr>
            <a:picLocks noChangeAspect="1"/>
          </p:cNvPicPr>
          <p:nvPr/>
        </p:nvPicPr>
        <p:blipFill>
          <a:blip r:embed="rId5"/>
          <a:stretch>
            <a:fillRect/>
          </a:stretch>
        </p:blipFill>
        <p:spPr>
          <a:xfrm>
            <a:off x="2510749" y="3992143"/>
            <a:ext cx="1896885" cy="2469400"/>
          </a:xfrm>
          <a:prstGeom prst="rect">
            <a:avLst/>
          </a:prstGeom>
        </p:spPr>
      </p:pic>
      <p:pic>
        <p:nvPicPr>
          <p:cNvPr id="12" name="Picture 11"/>
          <p:cNvPicPr>
            <a:picLocks noChangeAspect="1"/>
          </p:cNvPicPr>
          <p:nvPr/>
        </p:nvPicPr>
        <p:blipFill>
          <a:blip r:embed="rId6"/>
          <a:stretch>
            <a:fillRect/>
          </a:stretch>
        </p:blipFill>
        <p:spPr>
          <a:xfrm>
            <a:off x="4407634" y="3992143"/>
            <a:ext cx="1896885" cy="2462502"/>
          </a:xfrm>
          <a:prstGeom prst="rect">
            <a:avLst/>
          </a:prstGeom>
        </p:spPr>
      </p:pic>
      <p:pic>
        <p:nvPicPr>
          <p:cNvPr id="6"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7"/>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206734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500"/>
                                  </p:stCondLst>
                                  <p:childTnLst>
                                    <p:set>
                                      <p:cBhvr>
                                        <p:cTn id="19" dur="1" fill="hold">
                                          <p:stCondLst>
                                            <p:cond delay="0"/>
                                          </p:stCondLst>
                                        </p:cTn>
                                        <p:tgtEl>
                                          <p:spTgt spid="10">
                                            <p:txEl>
                                              <p:pRg st="3" end="3"/>
                                            </p:txEl>
                                          </p:spTgt>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nodeType="afterEffect">
                                  <p:stCondLst>
                                    <p:cond delay="50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nodeType="afterEffect">
                                  <p:stCondLst>
                                    <p:cond delay="500"/>
                                  </p:stCondLst>
                                  <p:childTnLst>
                                    <p:set>
                                      <p:cBhvr>
                                        <p:cTn id="25"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6916" y="456299"/>
            <a:ext cx="8416230" cy="5838902"/>
          </a:xfrm>
          <a:prstGeom prst="rect">
            <a:avLst/>
          </a:prstGeom>
        </p:spPr>
      </p:pic>
      <p:pic>
        <p:nvPicPr>
          <p:cNvPr id="3"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3735108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555" b="2222"/>
          <a:stretch/>
        </p:blipFill>
        <p:spPr>
          <a:xfrm>
            <a:off x="1297655" y="304349"/>
            <a:ext cx="7315200" cy="6096000"/>
          </a:xfrm>
          <a:prstGeom prst="rect">
            <a:avLst/>
          </a:prstGeom>
        </p:spPr>
      </p:pic>
      <p:pic>
        <p:nvPicPr>
          <p:cNvPr id="3"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3579133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8114"/>
          <a:stretch/>
        </p:blipFill>
        <p:spPr>
          <a:xfrm>
            <a:off x="7609628" y="1312247"/>
            <a:ext cx="4099478" cy="4038600"/>
          </a:xfrm>
          <a:prstGeom prst="rect">
            <a:avLst/>
          </a:prstGeom>
        </p:spPr>
      </p:pic>
      <p:sp>
        <p:nvSpPr>
          <p:cNvPr id="3" name="TextBox 2"/>
          <p:cNvSpPr txBox="1"/>
          <p:nvPr/>
        </p:nvSpPr>
        <p:spPr>
          <a:xfrm>
            <a:off x="457200" y="457200"/>
            <a:ext cx="6760608" cy="4893647"/>
          </a:xfrm>
          <a:prstGeom prst="rect">
            <a:avLst/>
          </a:prstGeom>
          <a:noFill/>
        </p:spPr>
        <p:txBody>
          <a:bodyPr wrap="square" rtlCol="0">
            <a:spAutoFit/>
          </a:bodyPr>
          <a:lstStyle/>
          <a:p>
            <a:pPr algn="ctr"/>
            <a:r>
              <a:rPr lang="en-US" sz="2400" b="1" dirty="0" smtClean="0">
                <a:solidFill>
                  <a:schemeClr val="accent1"/>
                </a:solidFill>
              </a:rPr>
              <a:t>We Recommend</a:t>
            </a:r>
          </a:p>
          <a:p>
            <a:pPr marL="457200" indent="-457200">
              <a:buFont typeface="Wingdings" panose="05000000000000000000" pitchFamily="2" charset="2"/>
              <a:buChar char="ü"/>
            </a:pPr>
            <a:r>
              <a:rPr lang="en-US" sz="2400" dirty="0" smtClean="0"/>
              <a:t>Explore </a:t>
            </a:r>
            <a:r>
              <a:rPr lang="en-US" sz="2400" dirty="0"/>
              <a:t>and join </a:t>
            </a:r>
            <a:r>
              <a:rPr lang="en-US" sz="2400" dirty="0">
                <a:hlinkClick r:id="rId3"/>
              </a:rPr>
              <a:t>UCR Student </a:t>
            </a:r>
            <a:r>
              <a:rPr lang="en-US" sz="2400" dirty="0" smtClean="0">
                <a:hlinkClick r:id="rId3"/>
              </a:rPr>
              <a:t>Organizations</a:t>
            </a:r>
            <a:r>
              <a:rPr lang="en-US" sz="2400" dirty="0" smtClean="0"/>
              <a:t/>
            </a:r>
            <a:br>
              <a:rPr lang="en-US" sz="2400" dirty="0" smtClean="0"/>
            </a:br>
            <a:endParaRPr lang="en-US" sz="2400" dirty="0"/>
          </a:p>
          <a:p>
            <a:pPr marL="457200" indent="-457200">
              <a:buFont typeface="Wingdings" panose="05000000000000000000" pitchFamily="2" charset="2"/>
              <a:buChar char="ü"/>
            </a:pPr>
            <a:r>
              <a:rPr lang="en-US" sz="2400" dirty="0"/>
              <a:t>Learn about </a:t>
            </a:r>
            <a:r>
              <a:rPr lang="en-US" sz="2400" dirty="0">
                <a:hlinkClick r:id="rId4"/>
              </a:rPr>
              <a:t>volunteer &amp; research </a:t>
            </a:r>
            <a:r>
              <a:rPr lang="en-US" sz="2400" dirty="0" smtClean="0">
                <a:hlinkClick r:id="rId4"/>
              </a:rPr>
              <a:t>opportunities</a:t>
            </a:r>
            <a:r>
              <a:rPr lang="en-US" sz="2400" dirty="0" smtClean="0"/>
              <a:t/>
            </a:r>
            <a:br>
              <a:rPr lang="en-US" sz="2400" dirty="0" smtClean="0"/>
            </a:br>
            <a:endParaRPr lang="en-US" sz="2400" dirty="0"/>
          </a:p>
          <a:p>
            <a:pPr marL="457200" indent="-457200">
              <a:buFont typeface="Wingdings" panose="05000000000000000000" pitchFamily="2" charset="2"/>
              <a:buChar char="ü"/>
            </a:pPr>
            <a:r>
              <a:rPr lang="en-US" sz="2400" dirty="0"/>
              <a:t>Attend </a:t>
            </a:r>
            <a:r>
              <a:rPr lang="en-US" sz="2400" dirty="0" smtClean="0"/>
              <a:t>Career </a:t>
            </a:r>
            <a:r>
              <a:rPr lang="en-US" sz="2400" dirty="0"/>
              <a:t>Center </a:t>
            </a:r>
            <a:r>
              <a:rPr lang="en-US" sz="2400" dirty="0" smtClean="0"/>
              <a:t>events</a:t>
            </a:r>
            <a:br>
              <a:rPr lang="en-US" sz="2400" dirty="0" smtClean="0"/>
            </a:br>
            <a:endParaRPr lang="en-US" sz="2400" dirty="0" smtClean="0"/>
          </a:p>
          <a:p>
            <a:pPr marL="457200" indent="-457200">
              <a:buFont typeface="Wingdings" panose="05000000000000000000" pitchFamily="2" charset="2"/>
              <a:buChar char="ü"/>
            </a:pPr>
            <a:r>
              <a:rPr lang="en-US" sz="2400" dirty="0" smtClean="0"/>
              <a:t>Check out our Event Calendar at </a:t>
            </a:r>
            <a:r>
              <a:rPr lang="en-US" sz="2400" dirty="0" smtClean="0">
                <a:hlinkClick r:id="rId5" action="ppaction://hlinkfile"/>
              </a:rPr>
              <a:t>careers.ucr.edu</a:t>
            </a:r>
            <a:endParaRPr lang="en-US" sz="2400" dirty="0" smtClean="0"/>
          </a:p>
          <a:p>
            <a:endParaRPr lang="en-US" sz="2400" dirty="0" smtClean="0"/>
          </a:p>
          <a:p>
            <a:pPr marL="457200" indent="-457200">
              <a:buFont typeface="Wingdings" panose="05000000000000000000" pitchFamily="2" charset="2"/>
              <a:buChar char="ü"/>
            </a:pPr>
            <a:r>
              <a:rPr lang="en-US" sz="2400" dirty="0" smtClean="0"/>
              <a:t>Learn about the Career Center’s </a:t>
            </a:r>
            <a:r>
              <a:rPr lang="en-US" sz="2400" dirty="0" smtClean="0">
                <a:hlinkClick r:id="rId6"/>
              </a:rPr>
              <a:t>Career Development Programs</a:t>
            </a:r>
            <a:endParaRPr lang="en-US" sz="2400" dirty="0" smtClean="0"/>
          </a:p>
          <a:p>
            <a:endParaRPr lang="en-US" sz="2400" dirty="0" smtClean="0"/>
          </a:p>
          <a:p>
            <a:pPr marL="457200" indent="-457200">
              <a:buFont typeface="Wingdings" panose="05000000000000000000" pitchFamily="2" charset="2"/>
              <a:buChar char="ü"/>
            </a:pPr>
            <a:r>
              <a:rPr lang="en-US" sz="2400" dirty="0" smtClean="0"/>
              <a:t>Learn about Early Identification Programs</a:t>
            </a:r>
            <a:endParaRPr lang="en-US" sz="2400" dirty="0"/>
          </a:p>
        </p:txBody>
      </p:sp>
      <p:pic>
        <p:nvPicPr>
          <p:cNvPr id="4" name="Picture 3"/>
          <p:cNvPicPr>
            <a:picLocks noChangeAspect="1"/>
          </p:cNvPicPr>
          <p:nvPr/>
        </p:nvPicPr>
        <p:blipFill>
          <a:blip r:embed="rId7"/>
          <a:stretch>
            <a:fillRect/>
          </a:stretch>
        </p:blipFill>
        <p:spPr>
          <a:xfrm>
            <a:off x="267660" y="5957644"/>
            <a:ext cx="1147430" cy="666750"/>
          </a:xfrm>
          <a:prstGeom prst="rect">
            <a:avLst/>
          </a:prstGeom>
        </p:spPr>
      </p:pic>
      <p:pic>
        <p:nvPicPr>
          <p:cNvPr id="5" name="Picture 4"/>
          <p:cNvPicPr>
            <a:picLocks noChangeAspect="1"/>
          </p:cNvPicPr>
          <p:nvPr/>
        </p:nvPicPr>
        <p:blipFill>
          <a:blip r:embed="rId8"/>
          <a:stretch>
            <a:fillRect/>
          </a:stretch>
        </p:blipFill>
        <p:spPr>
          <a:xfrm>
            <a:off x="1600200" y="5916266"/>
            <a:ext cx="1081646" cy="708128"/>
          </a:xfrm>
          <a:prstGeom prst="rect">
            <a:avLst/>
          </a:prstGeom>
        </p:spPr>
      </p:pic>
      <p:pic>
        <p:nvPicPr>
          <p:cNvPr id="6" name="Picture 5"/>
          <p:cNvPicPr>
            <a:picLocks noChangeAspect="1"/>
          </p:cNvPicPr>
          <p:nvPr/>
        </p:nvPicPr>
        <p:blipFill>
          <a:blip r:embed="rId9"/>
          <a:stretch>
            <a:fillRect/>
          </a:stretch>
        </p:blipFill>
        <p:spPr>
          <a:xfrm>
            <a:off x="2866957" y="5957644"/>
            <a:ext cx="1077348" cy="666750"/>
          </a:xfrm>
          <a:prstGeom prst="rect">
            <a:avLst/>
          </a:prstGeom>
        </p:spPr>
      </p:pic>
      <p:pic>
        <p:nvPicPr>
          <p:cNvPr id="7" name="Picture 6"/>
          <p:cNvPicPr>
            <a:picLocks noChangeAspect="1"/>
          </p:cNvPicPr>
          <p:nvPr/>
        </p:nvPicPr>
        <p:blipFill>
          <a:blip r:embed="rId10"/>
          <a:stretch>
            <a:fillRect/>
          </a:stretch>
        </p:blipFill>
        <p:spPr>
          <a:xfrm>
            <a:off x="5617779" y="6056665"/>
            <a:ext cx="1218402" cy="574331"/>
          </a:xfrm>
          <a:prstGeom prst="rect">
            <a:avLst/>
          </a:prstGeom>
        </p:spPr>
      </p:pic>
      <p:pic>
        <p:nvPicPr>
          <p:cNvPr id="8" name="Picture 7"/>
          <p:cNvPicPr>
            <a:picLocks noChangeAspect="1"/>
          </p:cNvPicPr>
          <p:nvPr/>
        </p:nvPicPr>
        <p:blipFill>
          <a:blip r:embed="rId11"/>
          <a:stretch>
            <a:fillRect/>
          </a:stretch>
        </p:blipFill>
        <p:spPr>
          <a:xfrm>
            <a:off x="6781800" y="5904274"/>
            <a:ext cx="1879827" cy="685800"/>
          </a:xfrm>
          <a:prstGeom prst="rect">
            <a:avLst/>
          </a:prstGeom>
        </p:spPr>
      </p:pic>
      <p:pic>
        <p:nvPicPr>
          <p:cNvPr id="9" name="Picture 8"/>
          <p:cNvPicPr>
            <a:picLocks noChangeAspect="1"/>
          </p:cNvPicPr>
          <p:nvPr/>
        </p:nvPicPr>
        <p:blipFill>
          <a:blip r:embed="rId12"/>
          <a:stretch>
            <a:fillRect/>
          </a:stretch>
        </p:blipFill>
        <p:spPr>
          <a:xfrm>
            <a:off x="4196573" y="6025788"/>
            <a:ext cx="1315993" cy="588560"/>
          </a:xfrm>
          <a:prstGeom prst="rect">
            <a:avLst/>
          </a:prstGeom>
        </p:spPr>
      </p:pic>
      <p:pic>
        <p:nvPicPr>
          <p:cNvPr id="10"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13"/>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269674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6222" y="289470"/>
            <a:ext cx="8984836" cy="6272432"/>
          </a:xfrm>
          <a:prstGeom prst="rect">
            <a:avLst/>
          </a:prstGeom>
        </p:spPr>
      </p:pic>
    </p:spTree>
    <p:extLst>
      <p:ext uri="{BB962C8B-B14F-4D97-AF65-F5344CB8AC3E}">
        <p14:creationId xmlns:p14="http://schemas.microsoft.com/office/powerpoint/2010/main" val="3174198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50" t="-1076" r="11412" b="5376"/>
          <a:stretch/>
        </p:blipFill>
        <p:spPr>
          <a:xfrm>
            <a:off x="1504164" y="184413"/>
            <a:ext cx="8278294" cy="6191330"/>
          </a:xfrm>
          <a:prstGeom prst="rect">
            <a:avLst/>
          </a:prstGeom>
        </p:spPr>
      </p:pic>
    </p:spTree>
    <p:extLst>
      <p:ext uri="{BB962C8B-B14F-4D97-AF65-F5344CB8AC3E}">
        <p14:creationId xmlns:p14="http://schemas.microsoft.com/office/powerpoint/2010/main" val="2509453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259" y="0"/>
            <a:ext cx="7543800" cy="1028700"/>
          </a:xfrm>
        </p:spPr>
        <p:txBody>
          <a:bodyPr/>
          <a:lstStyle/>
          <a:p>
            <a:pPr algn="ctr"/>
            <a:r>
              <a:rPr lang="en-US" dirty="0" smtClean="0"/>
              <a:t>Career Development Programs </a:t>
            </a:r>
            <a:endParaRPr lang="en-US" dirty="0"/>
          </a:p>
        </p:txBody>
      </p:sp>
      <p:pic>
        <p:nvPicPr>
          <p:cNvPr id="6" name="Picture 5"/>
          <p:cNvPicPr>
            <a:picLocks noChangeAspect="1"/>
          </p:cNvPicPr>
          <p:nvPr/>
        </p:nvPicPr>
        <p:blipFill rotWithShape="1">
          <a:blip r:embed="rId2"/>
          <a:srcRect b="17515"/>
          <a:stretch/>
        </p:blipFill>
        <p:spPr>
          <a:xfrm>
            <a:off x="2819401" y="1524000"/>
            <a:ext cx="6367817" cy="4800600"/>
          </a:xfrm>
          <a:prstGeom prst="rect">
            <a:avLst/>
          </a:prstGeom>
        </p:spPr>
      </p:pic>
    </p:spTree>
    <p:extLst>
      <p:ext uri="{BB962C8B-B14F-4D97-AF65-F5344CB8AC3E}">
        <p14:creationId xmlns:p14="http://schemas.microsoft.com/office/powerpoint/2010/main" val="2723435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3886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1423" y="1292760"/>
            <a:ext cx="1221971" cy="685800"/>
          </a:xfrm>
          <a:prstGeom prst="rect">
            <a:avLst/>
          </a:prstGeom>
        </p:spPr>
      </p:pic>
      <p:pic>
        <p:nvPicPr>
          <p:cNvPr id="3" name="Picture 2"/>
          <p:cNvPicPr>
            <a:picLocks noChangeAspect="1"/>
          </p:cNvPicPr>
          <p:nvPr/>
        </p:nvPicPr>
        <p:blipFill>
          <a:blip r:embed="rId3"/>
          <a:stretch>
            <a:fillRect/>
          </a:stretch>
        </p:blipFill>
        <p:spPr>
          <a:xfrm>
            <a:off x="3267007" y="2098588"/>
            <a:ext cx="1190798" cy="822960"/>
          </a:xfrm>
          <a:prstGeom prst="rect">
            <a:avLst/>
          </a:prstGeom>
        </p:spPr>
      </p:pic>
      <p:pic>
        <p:nvPicPr>
          <p:cNvPr id="4" name="Picture 3"/>
          <p:cNvPicPr>
            <a:picLocks noChangeAspect="1"/>
          </p:cNvPicPr>
          <p:nvPr/>
        </p:nvPicPr>
        <p:blipFill>
          <a:blip r:embed="rId4"/>
          <a:stretch>
            <a:fillRect/>
          </a:stretch>
        </p:blipFill>
        <p:spPr>
          <a:xfrm>
            <a:off x="3305946" y="2983791"/>
            <a:ext cx="1112921" cy="685800"/>
          </a:xfrm>
          <a:prstGeom prst="rect">
            <a:avLst/>
          </a:prstGeom>
        </p:spPr>
      </p:pic>
      <p:pic>
        <p:nvPicPr>
          <p:cNvPr id="5" name="Picture 4"/>
          <p:cNvPicPr>
            <a:picLocks noChangeAspect="1"/>
          </p:cNvPicPr>
          <p:nvPr/>
        </p:nvPicPr>
        <p:blipFill>
          <a:blip r:embed="rId5"/>
          <a:stretch>
            <a:fillRect/>
          </a:stretch>
        </p:blipFill>
        <p:spPr>
          <a:xfrm>
            <a:off x="3272918" y="4457700"/>
            <a:ext cx="1108710" cy="548640"/>
          </a:xfrm>
          <a:prstGeom prst="rect">
            <a:avLst/>
          </a:prstGeom>
        </p:spPr>
      </p:pic>
      <p:sp>
        <p:nvSpPr>
          <p:cNvPr id="6" name="Rectangle 5"/>
          <p:cNvSpPr/>
          <p:nvPr/>
        </p:nvSpPr>
        <p:spPr>
          <a:xfrm>
            <a:off x="4695827" y="4402303"/>
            <a:ext cx="4266175" cy="276999"/>
          </a:xfrm>
          <a:prstGeom prst="rect">
            <a:avLst/>
          </a:prstGeom>
        </p:spPr>
        <p:txBody>
          <a:bodyPr wrap="square">
            <a:spAutoFit/>
          </a:bodyPr>
          <a:lstStyle/>
          <a:p>
            <a:r>
              <a:rPr lang="en-US" sz="1200" dirty="0"/>
              <a:t>Operation VETS (Veteran, Employment, Transition, Success) </a:t>
            </a:r>
          </a:p>
        </p:txBody>
      </p:sp>
      <p:sp>
        <p:nvSpPr>
          <p:cNvPr id="7" name="Rectangle 6"/>
          <p:cNvSpPr/>
          <p:nvPr/>
        </p:nvSpPr>
        <p:spPr>
          <a:xfrm>
            <a:off x="4697178" y="2911012"/>
            <a:ext cx="4114800" cy="461665"/>
          </a:xfrm>
          <a:prstGeom prst="rect">
            <a:avLst/>
          </a:prstGeom>
        </p:spPr>
        <p:txBody>
          <a:bodyPr wrap="square">
            <a:spAutoFit/>
          </a:bodyPr>
          <a:lstStyle/>
          <a:p>
            <a:r>
              <a:rPr lang="en-US" sz="1200" dirty="0"/>
              <a:t>Get HIRED (Help International students Reach Employment Destinations) </a:t>
            </a:r>
          </a:p>
        </p:txBody>
      </p:sp>
      <p:sp>
        <p:nvSpPr>
          <p:cNvPr id="8" name="Rectangle 7"/>
          <p:cNvSpPr/>
          <p:nvPr/>
        </p:nvSpPr>
        <p:spPr>
          <a:xfrm>
            <a:off x="4724401" y="1292762"/>
            <a:ext cx="4272087" cy="461665"/>
          </a:xfrm>
          <a:prstGeom prst="rect">
            <a:avLst/>
          </a:prstGeom>
        </p:spPr>
        <p:txBody>
          <a:bodyPr wrap="square">
            <a:spAutoFit/>
          </a:bodyPr>
          <a:lstStyle/>
          <a:p>
            <a:r>
              <a:rPr lang="en-US" sz="1200" dirty="0"/>
              <a:t>ASPIRE (Abilities-focused Students: Planning, Informing, Resource building, Exploring employment) </a:t>
            </a:r>
          </a:p>
        </p:txBody>
      </p:sp>
      <p:sp>
        <p:nvSpPr>
          <p:cNvPr id="9" name="Rectangle 8"/>
          <p:cNvSpPr/>
          <p:nvPr/>
        </p:nvSpPr>
        <p:spPr>
          <a:xfrm>
            <a:off x="4724400" y="2098590"/>
            <a:ext cx="4572000" cy="461665"/>
          </a:xfrm>
          <a:prstGeom prst="rect">
            <a:avLst/>
          </a:prstGeom>
        </p:spPr>
        <p:txBody>
          <a:bodyPr wrap="square">
            <a:spAutoFit/>
          </a:bodyPr>
          <a:lstStyle/>
          <a:p>
            <a:r>
              <a:rPr lang="en-US" sz="1200" dirty="0"/>
              <a:t>The Butterfly Project (A partnership between the Career Center and Undocumented Student Programs)</a:t>
            </a:r>
          </a:p>
        </p:txBody>
      </p:sp>
      <p:pic>
        <p:nvPicPr>
          <p:cNvPr id="10" name="Picture 9"/>
          <p:cNvPicPr>
            <a:picLocks noChangeAspect="1"/>
          </p:cNvPicPr>
          <p:nvPr/>
        </p:nvPicPr>
        <p:blipFill>
          <a:blip r:embed="rId6"/>
          <a:stretch>
            <a:fillRect/>
          </a:stretch>
        </p:blipFill>
        <p:spPr>
          <a:xfrm>
            <a:off x="3284836" y="5095539"/>
            <a:ext cx="1112108" cy="411480"/>
          </a:xfrm>
          <a:prstGeom prst="rect">
            <a:avLst/>
          </a:prstGeom>
        </p:spPr>
      </p:pic>
      <p:sp>
        <p:nvSpPr>
          <p:cNvPr id="11" name="Rectangle 10"/>
          <p:cNvSpPr/>
          <p:nvPr/>
        </p:nvSpPr>
        <p:spPr>
          <a:xfrm>
            <a:off x="4695825" y="5096573"/>
            <a:ext cx="4171950" cy="276999"/>
          </a:xfrm>
          <a:prstGeom prst="rect">
            <a:avLst/>
          </a:prstGeom>
        </p:spPr>
        <p:txBody>
          <a:bodyPr wrap="square">
            <a:spAutoFit/>
          </a:bodyPr>
          <a:lstStyle/>
          <a:p>
            <a:r>
              <a:rPr lang="en-US" sz="1200" dirty="0"/>
              <a:t>ORBITS (Obtain Resources, Become Informed, Target Success)</a:t>
            </a:r>
          </a:p>
        </p:txBody>
      </p:sp>
      <p:pic>
        <p:nvPicPr>
          <p:cNvPr id="1026" name="Picture 1" descr="image006"/>
          <p:cNvPicPr>
            <a:picLocks noChangeAspect="1" noChangeArrowheads="1"/>
          </p:cNvPicPr>
          <p:nvPr/>
        </p:nvPicPr>
        <p:blipFill rotWithShape="1">
          <a:blip r:embed="rId7">
            <a:extLst>
              <a:ext uri="{28A0092B-C50C-407E-A947-70E740481C1C}">
                <a14:useLocalDpi xmlns:a14="http://schemas.microsoft.com/office/drawing/2010/main" val="0"/>
              </a:ext>
            </a:extLst>
          </a:blip>
          <a:srcRect l="13166" t="17824" r="25408" b="8101"/>
          <a:stretch/>
        </p:blipFill>
        <p:spPr bwMode="auto">
          <a:xfrm>
            <a:off x="3279344" y="3766985"/>
            <a:ext cx="1117601"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695825" y="3787391"/>
            <a:ext cx="4114800" cy="276999"/>
          </a:xfrm>
          <a:prstGeom prst="rect">
            <a:avLst/>
          </a:prstGeom>
        </p:spPr>
        <p:txBody>
          <a:bodyPr wrap="square">
            <a:spAutoFit/>
          </a:bodyPr>
          <a:lstStyle/>
          <a:p>
            <a:r>
              <a:rPr lang="en-US" sz="1200" dirty="0"/>
              <a:t>Internship Success Program </a:t>
            </a:r>
          </a:p>
        </p:txBody>
      </p:sp>
    </p:spTree>
    <p:extLst>
      <p:ext uri="{BB962C8B-B14F-4D97-AF65-F5344CB8AC3E}">
        <p14:creationId xmlns:p14="http://schemas.microsoft.com/office/powerpoint/2010/main" val="2286412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57" y="0"/>
            <a:ext cx="12193057" cy="6858594"/>
          </a:xfrm>
          <a:prstGeom prst="rect">
            <a:avLst/>
          </a:prstGeom>
        </p:spPr>
      </p:pic>
      <p:sp>
        <p:nvSpPr>
          <p:cNvPr id="2" name="Title 1"/>
          <p:cNvSpPr>
            <a:spLocks noGrp="1"/>
          </p:cNvSpPr>
          <p:nvPr>
            <p:ph type="title"/>
          </p:nvPr>
        </p:nvSpPr>
        <p:spPr>
          <a:xfrm>
            <a:off x="1097280" y="286604"/>
            <a:ext cx="10058400" cy="750260"/>
          </a:xfrm>
        </p:spPr>
        <p:txBody>
          <a:bodyPr>
            <a:noAutofit/>
          </a:bodyPr>
          <a:lstStyle/>
          <a:p>
            <a:pPr algn="ctr"/>
            <a:endParaRPr lang="en-US" b="1" dirty="0">
              <a:solidFill>
                <a:srgbClr val="0070C0"/>
              </a:solidFill>
            </a:endParaRPr>
          </a:p>
        </p:txBody>
      </p:sp>
      <p:sp>
        <p:nvSpPr>
          <p:cNvPr id="3" name="Content Placeholder 2"/>
          <p:cNvSpPr>
            <a:spLocks noGrp="1"/>
          </p:cNvSpPr>
          <p:nvPr>
            <p:ph idx="1"/>
          </p:nvPr>
        </p:nvSpPr>
        <p:spPr>
          <a:xfrm>
            <a:off x="389037" y="2064037"/>
            <a:ext cx="3125127" cy="3980330"/>
          </a:xfrm>
        </p:spPr>
        <p:txBody>
          <a:bodyPr>
            <a:normAutofit/>
          </a:bodyPr>
          <a:lstStyle/>
          <a:p>
            <a:pPr>
              <a:lnSpc>
                <a:spcPct val="110000"/>
              </a:lnSpc>
              <a:spcBef>
                <a:spcPts val="0"/>
              </a:spcBef>
              <a:spcAft>
                <a:spcPts val="0"/>
              </a:spcAft>
              <a:buNone/>
            </a:pPr>
            <a:r>
              <a:rPr lang="en-US" b="1" dirty="0" smtClean="0">
                <a:solidFill>
                  <a:schemeClr val="bg1"/>
                </a:solidFill>
              </a:rPr>
              <a:t>Hours:</a:t>
            </a:r>
            <a:r>
              <a:rPr lang="en-US" dirty="0" smtClean="0">
                <a:solidFill>
                  <a:schemeClr val="bg1"/>
                </a:solidFill>
              </a:rPr>
              <a:t> </a:t>
            </a:r>
          </a:p>
          <a:p>
            <a:pPr>
              <a:lnSpc>
                <a:spcPct val="110000"/>
              </a:lnSpc>
              <a:spcBef>
                <a:spcPts val="0"/>
              </a:spcBef>
              <a:spcAft>
                <a:spcPts val="0"/>
              </a:spcAft>
              <a:buNone/>
            </a:pPr>
            <a:r>
              <a:rPr lang="en-US" dirty="0" smtClean="0">
                <a:solidFill>
                  <a:schemeClr val="bg1"/>
                </a:solidFill>
              </a:rPr>
              <a:t>Mon</a:t>
            </a:r>
            <a:r>
              <a:rPr lang="en-US" dirty="0">
                <a:solidFill>
                  <a:schemeClr val="bg1"/>
                </a:solidFill>
              </a:rPr>
              <a:t>. - Fri. 8 am to 5 pm</a:t>
            </a:r>
          </a:p>
          <a:p>
            <a:pPr>
              <a:lnSpc>
                <a:spcPct val="110000"/>
              </a:lnSpc>
              <a:spcBef>
                <a:spcPts val="0"/>
              </a:spcBef>
              <a:spcAft>
                <a:spcPts val="0"/>
              </a:spcAft>
              <a:buNone/>
            </a:pPr>
            <a:r>
              <a:rPr lang="en-US" dirty="0" smtClean="0">
                <a:solidFill>
                  <a:schemeClr val="bg1"/>
                </a:solidFill>
              </a:rPr>
              <a:t>except </a:t>
            </a:r>
            <a:r>
              <a:rPr lang="en-US" dirty="0">
                <a:solidFill>
                  <a:schemeClr val="bg1"/>
                </a:solidFill>
              </a:rPr>
              <a:t>Wed. 9 am to 5 </a:t>
            </a:r>
            <a:r>
              <a:rPr lang="en-US" dirty="0" smtClean="0">
                <a:solidFill>
                  <a:schemeClr val="bg1"/>
                </a:solidFill>
              </a:rPr>
              <a:t>pm</a:t>
            </a:r>
          </a:p>
          <a:p>
            <a:pPr>
              <a:lnSpc>
                <a:spcPct val="120000"/>
              </a:lnSpc>
              <a:spcBef>
                <a:spcPts val="0"/>
              </a:spcBef>
              <a:spcAft>
                <a:spcPts val="0"/>
              </a:spcAft>
              <a:buNone/>
            </a:pPr>
            <a:endParaRPr lang="en-US" dirty="0">
              <a:solidFill>
                <a:schemeClr val="bg1"/>
              </a:solidFill>
            </a:endParaRPr>
          </a:p>
          <a:p>
            <a:pPr>
              <a:lnSpc>
                <a:spcPct val="120000"/>
              </a:lnSpc>
              <a:spcBef>
                <a:spcPts val="0"/>
              </a:spcBef>
              <a:spcAft>
                <a:spcPts val="0"/>
              </a:spcAft>
              <a:buNone/>
            </a:pPr>
            <a:r>
              <a:rPr lang="en-US" b="1" dirty="0">
                <a:solidFill>
                  <a:schemeClr val="bg1"/>
                </a:solidFill>
              </a:rPr>
              <a:t>Drop-In </a:t>
            </a:r>
            <a:r>
              <a:rPr lang="en-US" b="1" dirty="0" smtClean="0">
                <a:solidFill>
                  <a:schemeClr val="bg1"/>
                </a:solidFill>
              </a:rPr>
              <a:t>Hours:</a:t>
            </a:r>
            <a:r>
              <a:rPr lang="en-US" dirty="0" smtClean="0">
                <a:solidFill>
                  <a:schemeClr val="bg1"/>
                </a:solidFill>
              </a:rPr>
              <a:t> </a:t>
            </a:r>
          </a:p>
          <a:p>
            <a:pPr>
              <a:lnSpc>
                <a:spcPct val="120000"/>
              </a:lnSpc>
              <a:spcBef>
                <a:spcPts val="0"/>
              </a:spcBef>
              <a:spcAft>
                <a:spcPts val="0"/>
              </a:spcAft>
              <a:buNone/>
            </a:pPr>
            <a:r>
              <a:rPr lang="en-US" dirty="0" smtClean="0">
                <a:solidFill>
                  <a:schemeClr val="bg1"/>
                </a:solidFill>
              </a:rPr>
              <a:t>Mon</a:t>
            </a:r>
            <a:r>
              <a:rPr lang="en-US" dirty="0">
                <a:solidFill>
                  <a:schemeClr val="bg1"/>
                </a:solidFill>
              </a:rPr>
              <a:t>. - Thurs. 10 am-3pm</a:t>
            </a:r>
          </a:p>
          <a:p>
            <a:pPr>
              <a:lnSpc>
                <a:spcPct val="120000"/>
              </a:lnSpc>
              <a:spcBef>
                <a:spcPts val="0"/>
              </a:spcBef>
              <a:spcAft>
                <a:spcPts val="0"/>
              </a:spcAft>
              <a:buNone/>
            </a:pPr>
            <a:r>
              <a:rPr lang="en-US" dirty="0" smtClean="0">
                <a:solidFill>
                  <a:schemeClr val="bg1"/>
                </a:solidFill>
              </a:rPr>
              <a:t>Fri</a:t>
            </a:r>
            <a:r>
              <a:rPr lang="en-US" dirty="0">
                <a:solidFill>
                  <a:schemeClr val="bg1"/>
                </a:solidFill>
              </a:rPr>
              <a:t>. 10 am-12 </a:t>
            </a:r>
            <a:r>
              <a:rPr lang="en-US" dirty="0" smtClean="0">
                <a:solidFill>
                  <a:schemeClr val="bg1"/>
                </a:solidFill>
              </a:rPr>
              <a:t>pm</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7377954" y="1290877"/>
            <a:ext cx="4417066" cy="4098762"/>
          </a:xfrm>
          <a:prstGeom prst="rect">
            <a:avLst/>
          </a:prstGeom>
        </p:spPr>
      </p:pic>
      <p:sp>
        <p:nvSpPr>
          <p:cNvPr id="5" name="Right Arrow 4"/>
          <p:cNvSpPr/>
          <p:nvPr/>
        </p:nvSpPr>
        <p:spPr>
          <a:xfrm rot="8270900">
            <a:off x="9475337" y="2193589"/>
            <a:ext cx="1122652" cy="459925"/>
          </a:xfrm>
          <a:prstGeom prst="rightArrow">
            <a:avLst/>
          </a:prstGeom>
          <a:solidFill>
            <a:srgbClr val="E65D00"/>
          </a:solidFill>
          <a:ln w="9525" cap="flat" cmpd="sng" algn="ctr">
            <a:solidFill>
              <a:srgbClr val="E65D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9412" rtl="0" eaLnBrk="1" latinLnBrk="0" hangingPunct="1">
              <a:defRPr sz="2000" kern="1200">
                <a:solidFill>
                  <a:schemeClr val="lt1"/>
                </a:solidFill>
                <a:latin typeface="+mn-lt"/>
                <a:ea typeface="+mn-ea"/>
                <a:cs typeface="+mn-cs"/>
              </a:defRPr>
            </a:lvl1pPr>
            <a:lvl2pPr marL="509412" algn="l" defTabSz="509412" rtl="0" eaLnBrk="1" latinLnBrk="0" hangingPunct="1">
              <a:defRPr sz="2000" kern="1200">
                <a:solidFill>
                  <a:schemeClr val="lt1"/>
                </a:solidFill>
                <a:latin typeface="+mn-lt"/>
                <a:ea typeface="+mn-ea"/>
                <a:cs typeface="+mn-cs"/>
              </a:defRPr>
            </a:lvl2pPr>
            <a:lvl3pPr marL="1018824" algn="l" defTabSz="509412" rtl="0" eaLnBrk="1" latinLnBrk="0" hangingPunct="1">
              <a:defRPr sz="2000" kern="1200">
                <a:solidFill>
                  <a:schemeClr val="lt1"/>
                </a:solidFill>
                <a:latin typeface="+mn-lt"/>
                <a:ea typeface="+mn-ea"/>
                <a:cs typeface="+mn-cs"/>
              </a:defRPr>
            </a:lvl3pPr>
            <a:lvl4pPr marL="1528237" algn="l" defTabSz="509412" rtl="0" eaLnBrk="1" latinLnBrk="0" hangingPunct="1">
              <a:defRPr sz="2000" kern="1200">
                <a:solidFill>
                  <a:schemeClr val="lt1"/>
                </a:solidFill>
                <a:latin typeface="+mn-lt"/>
                <a:ea typeface="+mn-ea"/>
                <a:cs typeface="+mn-cs"/>
              </a:defRPr>
            </a:lvl4pPr>
            <a:lvl5pPr marL="2037649" algn="l" defTabSz="509412" rtl="0" eaLnBrk="1" latinLnBrk="0" hangingPunct="1">
              <a:defRPr sz="2000" kern="1200">
                <a:solidFill>
                  <a:schemeClr val="lt1"/>
                </a:solidFill>
                <a:latin typeface="+mn-lt"/>
                <a:ea typeface="+mn-ea"/>
                <a:cs typeface="+mn-cs"/>
              </a:defRPr>
            </a:lvl5pPr>
            <a:lvl6pPr marL="2547061" algn="l" defTabSz="509412" rtl="0" eaLnBrk="1" latinLnBrk="0" hangingPunct="1">
              <a:defRPr sz="2000" kern="1200">
                <a:solidFill>
                  <a:schemeClr val="lt1"/>
                </a:solidFill>
                <a:latin typeface="+mn-lt"/>
                <a:ea typeface="+mn-ea"/>
                <a:cs typeface="+mn-cs"/>
              </a:defRPr>
            </a:lvl6pPr>
            <a:lvl7pPr marL="3056473" algn="l" defTabSz="509412" rtl="0" eaLnBrk="1" latinLnBrk="0" hangingPunct="1">
              <a:defRPr sz="2000" kern="1200">
                <a:solidFill>
                  <a:schemeClr val="lt1"/>
                </a:solidFill>
                <a:latin typeface="+mn-lt"/>
                <a:ea typeface="+mn-ea"/>
                <a:cs typeface="+mn-cs"/>
              </a:defRPr>
            </a:lvl7pPr>
            <a:lvl8pPr marL="3565886" algn="l" defTabSz="509412" rtl="0" eaLnBrk="1" latinLnBrk="0" hangingPunct="1">
              <a:defRPr sz="2000" kern="1200">
                <a:solidFill>
                  <a:schemeClr val="lt1"/>
                </a:solidFill>
                <a:latin typeface="+mn-lt"/>
                <a:ea typeface="+mn-ea"/>
                <a:cs typeface="+mn-cs"/>
              </a:defRPr>
            </a:lvl8pPr>
            <a:lvl9pPr marL="4075298" algn="l" defTabSz="509412" rtl="0" eaLnBrk="1" latinLnBrk="0" hangingPunct="1">
              <a:defRPr sz="2000" kern="1200">
                <a:solidFill>
                  <a:schemeClr val="lt1"/>
                </a:solidFill>
                <a:latin typeface="+mn-lt"/>
                <a:ea typeface="+mn-ea"/>
                <a:cs typeface="+mn-cs"/>
              </a:defRPr>
            </a:lvl9pPr>
          </a:lstStyle>
          <a:p>
            <a:pPr marL="0" marR="0" lvl="0" indent="0" algn="ctr" defTabSz="5094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7" name="TextBox 6"/>
          <p:cNvSpPr txBox="1"/>
          <p:nvPr/>
        </p:nvSpPr>
        <p:spPr>
          <a:xfrm>
            <a:off x="5881543" y="360536"/>
            <a:ext cx="68294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969FA7"/>
                </a:solidFill>
                <a:effectLst/>
                <a:uLnTx/>
                <a:uFillTx/>
                <a:latin typeface="Gill Sans MT" panose="020B0502020104020203"/>
                <a:ea typeface="+mn-ea"/>
                <a:cs typeface="+mn-cs"/>
              </a:rPr>
              <a:t>Come See Us!</a:t>
            </a:r>
            <a:endParaRPr kumimoji="0" lang="en-US" sz="4800" b="1" i="0" u="none" strike="noStrike" kern="1200" cap="none" spc="0" normalizeH="0" baseline="0" noProof="0" dirty="0">
              <a:ln>
                <a:noFill/>
              </a:ln>
              <a:solidFill>
                <a:srgbClr val="969FA7"/>
              </a:solidFill>
              <a:effectLst/>
              <a:uLnTx/>
              <a:uFillTx/>
              <a:latin typeface="Gill Sans MT" panose="020B0502020104020203"/>
              <a:ea typeface="+mn-ea"/>
              <a:cs typeface="+mn-cs"/>
            </a:endParaRPr>
          </a:p>
        </p:txBody>
      </p:sp>
      <p:pic>
        <p:nvPicPr>
          <p:cNvPr id="8" name="Picture 7"/>
          <p:cNvPicPr>
            <a:picLocks noChangeAspect="1"/>
          </p:cNvPicPr>
          <p:nvPr/>
        </p:nvPicPr>
        <p:blipFill>
          <a:blip r:embed="rId4"/>
          <a:stretch>
            <a:fillRect/>
          </a:stretch>
        </p:blipFill>
        <p:spPr>
          <a:xfrm>
            <a:off x="4415041" y="1290877"/>
            <a:ext cx="2962913" cy="4098762"/>
          </a:xfrm>
          <a:prstGeom prst="rect">
            <a:avLst/>
          </a:prstGeom>
        </p:spPr>
      </p:pic>
    </p:spTree>
    <p:extLst>
      <p:ext uri="{BB962C8B-B14F-4D97-AF65-F5344CB8AC3E}">
        <p14:creationId xmlns:p14="http://schemas.microsoft.com/office/powerpoint/2010/main" val="346642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964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6E384F5-137A-40B1-97F0-694CC6ECD5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BA87361-6D30-46E4-834B-719CF59055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2"/>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DBC4630-03DA-474F-BBCB-BA3AE6B317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89DB1C0-FEEC-4CB6-88B2-F9C5562E09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descr="Open Book">
            <a:extLst>
              <a:ext uri="{FF2B5EF4-FFF2-40B4-BE49-F238E27FC236}">
                <a16:creationId xmlns:a16="http://schemas.microsoft.com/office/drawing/2014/main" id="{93E427C7-0218-4592-82DA-2431E4BF87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385250" y="164573"/>
            <a:ext cx="1636279" cy="1636279"/>
          </a:xfrm>
          <a:prstGeom prst="rect">
            <a:avLst/>
          </a:prstGeom>
        </p:spPr>
      </p:pic>
      <p:sp>
        <p:nvSpPr>
          <p:cNvPr id="37" name="Oval 36">
            <a:extLst>
              <a:ext uri="{FF2B5EF4-FFF2-40B4-BE49-F238E27FC236}">
                <a16:creationId xmlns:a16="http://schemas.microsoft.com/office/drawing/2014/main" id="{78418A25-6EAC-4140-BFE6-284E1925B5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117"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08163D1C-ED91-4D5F-A33B-CF1256B270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7709" y="780500"/>
            <a:ext cx="2852928" cy="28529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Chat">
            <a:extLst>
              <a:ext uri="{FF2B5EF4-FFF2-40B4-BE49-F238E27FC236}">
                <a16:creationId xmlns:a16="http://schemas.microsoft.com/office/drawing/2014/main" id="{EB71843F-0A0B-4317-B205-4B0A0B97C0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980302" y="1293093"/>
            <a:ext cx="1827742" cy="1827742"/>
          </a:xfrm>
          <a:prstGeom prst="rect">
            <a:avLst/>
          </a:prstGeom>
        </p:spPr>
      </p:pic>
      <p:sp>
        <p:nvSpPr>
          <p:cNvPr id="41" name="Freeform: Shape 40">
            <a:extLst>
              <a:ext uri="{FF2B5EF4-FFF2-40B4-BE49-F238E27FC236}">
                <a16:creationId xmlns:a16="http://schemas.microsoft.com/office/drawing/2014/main" id="{31103AB2-C090-458F-B752-294F23AFA8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3D471F3-782A-4BA1-9CAB-FF5CDF0A75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2"/>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Graphic 10" descr="Books on Shelf">
            <a:extLst>
              <a:ext uri="{FF2B5EF4-FFF2-40B4-BE49-F238E27FC236}">
                <a16:creationId xmlns:a16="http://schemas.microsoft.com/office/drawing/2014/main" id="{18A239E6-97C0-4A74-8E7A-C9FD39A8C9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9725024" y="327889"/>
            <a:ext cx="2260711" cy="2260711"/>
          </a:xfrm>
          <a:prstGeom prst="rect">
            <a:avLst/>
          </a:prstGeom>
        </p:spPr>
      </p:pic>
      <p:sp>
        <p:nvSpPr>
          <p:cNvPr id="6" name="TextBox 5"/>
          <p:cNvSpPr txBox="1"/>
          <p:nvPr/>
        </p:nvSpPr>
        <p:spPr>
          <a:xfrm>
            <a:off x="6801189" y="4299060"/>
            <a:ext cx="4555767" cy="1938992"/>
          </a:xfrm>
          <a:prstGeom prst="rect">
            <a:avLst/>
          </a:prstGeom>
          <a:noFill/>
        </p:spPr>
        <p:txBody>
          <a:bodyPr wrap="square" rtlCol="0">
            <a:spAutoFit/>
          </a:bodyPr>
          <a:lstStyle/>
          <a:p>
            <a:r>
              <a:rPr lang="en-US" sz="6000" dirty="0" smtClean="0"/>
              <a:t>First Year Career Plan</a:t>
            </a:r>
            <a:endParaRPr lang="en-US" sz="6000" dirty="0"/>
          </a:p>
        </p:txBody>
      </p:sp>
      <p:pic>
        <p:nvPicPr>
          <p:cNvPr id="19" name="Picture 18"/>
          <p:cNvPicPr>
            <a:picLocks noChangeAspect="1"/>
          </p:cNvPicPr>
          <p:nvPr/>
        </p:nvPicPr>
        <p:blipFill>
          <a:blip r:embed="rId10"/>
          <a:stretch>
            <a:fillRect/>
          </a:stretch>
        </p:blipFill>
        <p:spPr>
          <a:xfrm>
            <a:off x="479582" y="4366297"/>
            <a:ext cx="2222818" cy="1133060"/>
          </a:xfrm>
          <a:prstGeom prst="rect">
            <a:avLst/>
          </a:prstGeom>
          <a:ln w="57150" cap="sq">
            <a:solidFill>
              <a:srgbClr val="FFC000"/>
            </a:solidFill>
            <a:prstDash val="solid"/>
            <a:miter lim="800000"/>
          </a:ln>
          <a:effectLst>
            <a:outerShdw blurRad="50800" dist="38100" dir="2700000" algn="tl" rotWithShape="0">
              <a:srgbClr val="000000">
                <a:alpha val="43000"/>
              </a:srgbClr>
            </a:outerShdw>
          </a:effectLst>
        </p:spPr>
      </p:pic>
      <p:pic>
        <p:nvPicPr>
          <p:cNvPr id="15"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11"/>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32239897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FDA47BC-3069-47F5-8257-24B3B1F76A0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2B920A-73AD-402A-8EEF-B88E1A9398B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C9EB70-BC82-414A-BF8D-AD7FC672761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AE95D8F-9825-4222-8846-E3461598CC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527538" y="4756638"/>
            <a:ext cx="11139854" cy="930447"/>
          </a:xfrm>
        </p:spPr>
        <p:txBody>
          <a:bodyPr>
            <a:normAutofit/>
          </a:bodyPr>
          <a:lstStyle/>
          <a:p>
            <a:r>
              <a:rPr lang="en-US" sz="5400" dirty="0" smtClean="0">
                <a:solidFill>
                  <a:srgbClr val="FFFFFF"/>
                </a:solidFill>
                <a:latin typeface="Franklin Gothic Book" panose="020B0503020102020204" pitchFamily="34" charset="0"/>
                <a:cs typeface="Segoe UI" panose="020B0502040204020203" pitchFamily="34" charset="0"/>
              </a:rPr>
              <a:t>FIRST Year Career Plan</a:t>
            </a:r>
            <a:endParaRPr lang="en-US" sz="5400" dirty="0">
              <a:solidFill>
                <a:srgbClr val="FFFFFF"/>
              </a:solidFill>
              <a:latin typeface="Franklin Gothic Book" panose="020B0503020102020204" pitchFamily="34" charset="0"/>
              <a:cs typeface="Segoe UI" panose="020B0502040204020203" pitchFamily="34" charset="0"/>
            </a:endParaRPr>
          </a:p>
        </p:txBody>
      </p:sp>
      <p:cxnSp>
        <p:nvCxnSpPr>
          <p:cNvPr id="24" name="Straight Connector 23">
            <a:extLst>
              <a:ext uri="{FF2B5EF4-FFF2-40B4-BE49-F238E27FC236}">
                <a16:creationId xmlns:a16="http://schemas.microsoft.com/office/drawing/2014/main" id="{3217665F-0036-444A-8D4A-33AF36A36A4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1339362" y="5815698"/>
            <a:ext cx="9144000" cy="420001"/>
          </a:xfrm>
        </p:spPr>
        <p:txBody>
          <a:bodyPr>
            <a:normAutofit/>
          </a:bodyPr>
          <a:lstStyle/>
          <a:p>
            <a:r>
              <a:rPr lang="en-US" sz="2000" dirty="0" smtClean="0">
                <a:solidFill>
                  <a:srgbClr val="E7E6E6"/>
                </a:solidFill>
                <a:latin typeface="Segoe UI" panose="020B0502040204020203" pitchFamily="34" charset="0"/>
                <a:cs typeface="Segoe UI" panose="020B0502040204020203" pitchFamily="34" charset="0"/>
              </a:rPr>
              <a:t>Your step-by-step guide to career planning success</a:t>
            </a:r>
            <a:endParaRPr lang="en-US" sz="2000" dirty="0">
              <a:solidFill>
                <a:srgbClr val="E7E6E6"/>
              </a:solidFill>
              <a:latin typeface="Segoe UI" panose="020B0502040204020203" pitchFamily="34" charset="0"/>
              <a:cs typeface="Segoe UI" panose="020B0502040204020203" pitchFamily="34" charset="0"/>
            </a:endParaRPr>
          </a:p>
        </p:txBody>
      </p:sp>
      <p:pic>
        <p:nvPicPr>
          <p:cNvPr id="13" name="Picture 12"/>
          <p:cNvPicPr>
            <a:picLocks noChangeAspect="1"/>
          </p:cNvPicPr>
          <p:nvPr/>
        </p:nvPicPr>
        <p:blipFill rotWithShape="1">
          <a:blip r:embed="rId3"/>
          <a:srcRect l="3026"/>
          <a:stretch/>
        </p:blipFill>
        <p:spPr>
          <a:xfrm>
            <a:off x="262445" y="1209782"/>
            <a:ext cx="2535755" cy="2468880"/>
          </a:xfrm>
          <a:prstGeom prst="rect">
            <a:avLst/>
          </a:prstGeom>
        </p:spPr>
      </p:pic>
      <p:pic>
        <p:nvPicPr>
          <p:cNvPr id="14" name="Picture 13"/>
          <p:cNvPicPr>
            <a:picLocks noChangeAspect="1"/>
          </p:cNvPicPr>
          <p:nvPr/>
        </p:nvPicPr>
        <p:blipFill>
          <a:blip r:embed="rId4"/>
          <a:stretch>
            <a:fillRect/>
          </a:stretch>
        </p:blipFill>
        <p:spPr>
          <a:xfrm>
            <a:off x="3379041" y="1209782"/>
            <a:ext cx="2468880" cy="2495286"/>
          </a:xfrm>
          <a:prstGeom prst="rect">
            <a:avLst/>
          </a:prstGeom>
        </p:spPr>
      </p:pic>
      <p:pic>
        <p:nvPicPr>
          <p:cNvPr id="15" name="Picture 14"/>
          <p:cNvPicPr>
            <a:picLocks noChangeAspect="1"/>
          </p:cNvPicPr>
          <p:nvPr/>
        </p:nvPicPr>
        <p:blipFill>
          <a:blip r:embed="rId5"/>
          <a:stretch>
            <a:fillRect/>
          </a:stretch>
        </p:blipFill>
        <p:spPr>
          <a:xfrm>
            <a:off x="6438044" y="1209782"/>
            <a:ext cx="2468880" cy="2468880"/>
          </a:xfrm>
          <a:prstGeom prst="rect">
            <a:avLst/>
          </a:prstGeom>
        </p:spPr>
      </p:pic>
      <p:pic>
        <p:nvPicPr>
          <p:cNvPr id="17" name="Picture 16"/>
          <p:cNvPicPr>
            <a:picLocks noChangeAspect="1"/>
          </p:cNvPicPr>
          <p:nvPr/>
        </p:nvPicPr>
        <p:blipFill rotWithShape="1">
          <a:blip r:embed="rId6"/>
          <a:srcRect b="8114"/>
          <a:stretch/>
        </p:blipFill>
        <p:spPr>
          <a:xfrm>
            <a:off x="9361773" y="1072021"/>
            <a:ext cx="2672733" cy="2633047"/>
          </a:xfrm>
          <a:prstGeom prst="rect">
            <a:avLst/>
          </a:prstGeom>
        </p:spPr>
      </p:pic>
      <p:pic>
        <p:nvPicPr>
          <p:cNvPr id="19"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7"/>
          <a:stretch>
            <a:fillRect/>
          </a:stretch>
        </p:blipFill>
        <p:spPr>
          <a:xfrm>
            <a:off x="10276609" y="98230"/>
            <a:ext cx="1628775" cy="457200"/>
          </a:xfrm>
          <a:prstGeom prst="rect">
            <a:avLst/>
          </a:prstGeom>
        </p:spPr>
      </p:pic>
    </p:spTree>
    <p:extLst>
      <p:ext uri="{BB962C8B-B14F-4D97-AF65-F5344CB8AC3E}">
        <p14:creationId xmlns:p14="http://schemas.microsoft.com/office/powerpoint/2010/main" val="237296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2000"/>
                                        <p:tgtEl>
                                          <p:spTgt spid="14"/>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139" y="179807"/>
            <a:ext cx="11809561" cy="6446807"/>
          </a:xfrm>
          <a:prstGeom prst="rect">
            <a:avLst/>
          </a:prstGeom>
        </p:spPr>
      </p:pic>
    </p:spTree>
    <p:extLst>
      <p:ext uri="{BB962C8B-B14F-4D97-AF65-F5344CB8AC3E}">
        <p14:creationId xmlns:p14="http://schemas.microsoft.com/office/powerpoint/2010/main" val="3052120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5127EDA-5861-47AB-8729-620CFC7DAC07}"/>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641431" y="816337"/>
            <a:ext cx="5225327" cy="5225327"/>
          </a:xfrm>
          <a:prstGeom prst="rect">
            <a:avLst/>
          </a:prstGeom>
        </p:spPr>
      </p:pic>
      <p:pic>
        <p:nvPicPr>
          <p:cNvPr id="6" name="Picture 5"/>
          <p:cNvPicPr>
            <a:picLocks noChangeAspect="1"/>
          </p:cNvPicPr>
          <p:nvPr/>
        </p:nvPicPr>
        <p:blipFill>
          <a:blip r:embed="rId6"/>
          <a:stretch>
            <a:fillRect/>
          </a:stretch>
        </p:blipFill>
        <p:spPr>
          <a:xfrm>
            <a:off x="6711010" y="1316499"/>
            <a:ext cx="4956156" cy="4420816"/>
          </a:xfrm>
          <a:prstGeom prst="rect">
            <a:avLst/>
          </a:prstGeom>
          <a:effectLst>
            <a:glow>
              <a:schemeClr val="accent1">
                <a:alpha val="50000"/>
              </a:schemeClr>
            </a:glow>
            <a:softEdge rad="0"/>
          </a:effectLst>
        </p:spPr>
      </p:pic>
      <p:sp>
        <p:nvSpPr>
          <p:cNvPr id="7" name="Content Placeholder 2"/>
          <p:cNvSpPr txBox="1">
            <a:spLocks/>
          </p:cNvSpPr>
          <p:nvPr/>
        </p:nvSpPr>
        <p:spPr bwMode="auto">
          <a:xfrm>
            <a:off x="506949" y="1621603"/>
            <a:ext cx="6448299" cy="381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Clr>
                <a:srgbClr val="144D8E"/>
              </a:buClr>
              <a:buNone/>
            </a:pPr>
            <a:r>
              <a:rPr lang="en-US" sz="2800" b="1" dirty="0" smtClean="0">
                <a:solidFill>
                  <a:schemeClr val="accent1"/>
                </a:solidFill>
              </a:rPr>
              <a:t>We Recommend</a:t>
            </a:r>
          </a:p>
          <a:p>
            <a:pPr>
              <a:buClr>
                <a:srgbClr val="144D8E"/>
              </a:buClr>
              <a:buFont typeface="Wingdings" panose="05000000000000000000" pitchFamily="2" charset="2"/>
              <a:buChar char="ü"/>
            </a:pPr>
            <a:r>
              <a:rPr lang="en-US" sz="2800" dirty="0" smtClean="0">
                <a:solidFill>
                  <a:prstClr val="black"/>
                </a:solidFill>
              </a:rPr>
              <a:t>Meet with a career counselor</a:t>
            </a:r>
          </a:p>
          <a:p>
            <a:pPr>
              <a:buClr>
                <a:srgbClr val="144D8E"/>
              </a:buClr>
              <a:buFont typeface="Wingdings 2" pitchFamily="18" charset="2"/>
              <a:buChar char=""/>
            </a:pPr>
            <a:r>
              <a:rPr lang="en-US" sz="2800" dirty="0" smtClean="0">
                <a:solidFill>
                  <a:prstClr val="black"/>
                </a:solidFill>
              </a:rPr>
              <a:t>Learn about our career assessments</a:t>
            </a:r>
          </a:p>
          <a:p>
            <a:pPr>
              <a:buClr>
                <a:srgbClr val="144D8E"/>
              </a:buClr>
              <a:buFont typeface="Wingdings 2" pitchFamily="18" charset="2"/>
              <a:buChar char=""/>
            </a:pPr>
            <a:r>
              <a:rPr lang="en-US" sz="2800" dirty="0" smtClean="0">
                <a:solidFill>
                  <a:prstClr val="black"/>
                </a:solidFill>
              </a:rPr>
              <a:t>Speak with family, friends, mentors and colleagues about your strengths and interests, and how they align with potential majors and careers.</a:t>
            </a:r>
          </a:p>
        </p:txBody>
      </p:sp>
      <p:pic>
        <p:nvPicPr>
          <p:cNvPr id="5"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7"/>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3816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AutoShape 1030"/>
          <p:cNvSpPr>
            <a:spLocks noChangeArrowheads="1"/>
          </p:cNvSpPr>
          <p:nvPr/>
        </p:nvSpPr>
        <p:spPr bwMode="auto">
          <a:xfrm rot="20524115">
            <a:off x="487472" y="2931001"/>
            <a:ext cx="2514600" cy="2362200"/>
          </a:xfrm>
          <a:prstGeom prst="star5">
            <a:avLst/>
          </a:prstGeom>
          <a:solidFill>
            <a:schemeClr val="accent6"/>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sp>
        <p:nvSpPr>
          <p:cNvPr id="92167" name="AutoShape 1031"/>
          <p:cNvSpPr>
            <a:spLocks noChangeArrowheads="1"/>
          </p:cNvSpPr>
          <p:nvPr/>
        </p:nvSpPr>
        <p:spPr bwMode="auto">
          <a:xfrm rot="2091975">
            <a:off x="3918498" y="302519"/>
            <a:ext cx="1524000" cy="1431925"/>
          </a:xfrm>
          <a:prstGeom prst="star5">
            <a:avLst/>
          </a:prstGeom>
          <a:solidFill>
            <a:schemeClr val="accent4"/>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sp>
        <p:nvSpPr>
          <p:cNvPr id="92168" name="AutoShape 1032"/>
          <p:cNvSpPr>
            <a:spLocks noChangeArrowheads="1"/>
          </p:cNvSpPr>
          <p:nvPr/>
        </p:nvSpPr>
        <p:spPr bwMode="auto">
          <a:xfrm>
            <a:off x="5715000" y="4648201"/>
            <a:ext cx="1524000" cy="1431925"/>
          </a:xfrm>
          <a:prstGeom prst="star5">
            <a:avLst/>
          </a:prstGeom>
          <a:solidFill>
            <a:schemeClr val="accent3"/>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sp>
        <p:nvSpPr>
          <p:cNvPr id="92169" name="AutoShape 1033"/>
          <p:cNvSpPr>
            <a:spLocks noChangeArrowheads="1"/>
          </p:cNvSpPr>
          <p:nvPr/>
        </p:nvSpPr>
        <p:spPr bwMode="auto">
          <a:xfrm rot="19877745">
            <a:off x="8398213" y="3421573"/>
            <a:ext cx="3200400" cy="3005138"/>
          </a:xfrm>
          <a:prstGeom prst="star5">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sp>
        <p:nvSpPr>
          <p:cNvPr id="92170" name="AutoShape 1034"/>
          <p:cNvSpPr>
            <a:spLocks noChangeArrowheads="1"/>
          </p:cNvSpPr>
          <p:nvPr/>
        </p:nvSpPr>
        <p:spPr bwMode="auto">
          <a:xfrm>
            <a:off x="8913371" y="332681"/>
            <a:ext cx="1600200" cy="1371600"/>
          </a:xfrm>
          <a:prstGeom prst="star5">
            <a:avLst/>
          </a:prstGeom>
          <a:solidFill>
            <a:schemeClr val="accent2"/>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pic>
        <p:nvPicPr>
          <p:cNvPr id="92174" name="Picture 1038"/>
          <p:cNvPicPr>
            <a:picLocks noChangeAspect="1" noChangeArrowheads="1"/>
          </p:cNvPicPr>
          <p:nvPr/>
        </p:nvPicPr>
        <p:blipFill>
          <a:blip r:embed="rId3"/>
          <a:srcRect/>
          <a:stretch>
            <a:fillRect/>
          </a:stretch>
        </p:blipFill>
        <p:spPr bwMode="auto">
          <a:xfrm rot="1446720">
            <a:off x="3446755" y="914400"/>
            <a:ext cx="838200" cy="838200"/>
          </a:xfrm>
          <a:prstGeom prst="rect">
            <a:avLst/>
          </a:prstGeom>
          <a:noFill/>
          <a:ln w="9525">
            <a:noFill/>
            <a:miter lim="800000"/>
            <a:headEnd/>
            <a:tailEnd/>
          </a:ln>
          <a:effectLst/>
        </p:spPr>
      </p:pic>
      <p:pic>
        <p:nvPicPr>
          <p:cNvPr id="92175" name="Picture 1039"/>
          <p:cNvPicPr>
            <a:picLocks noChangeAspect="1" noChangeArrowheads="1"/>
          </p:cNvPicPr>
          <p:nvPr/>
        </p:nvPicPr>
        <p:blipFill>
          <a:blip r:embed="rId4"/>
          <a:srcRect/>
          <a:stretch>
            <a:fillRect/>
          </a:stretch>
        </p:blipFill>
        <p:spPr bwMode="auto">
          <a:xfrm>
            <a:off x="120650" y="-304800"/>
            <a:ext cx="1403350" cy="1828800"/>
          </a:xfrm>
          <a:prstGeom prst="rect">
            <a:avLst/>
          </a:prstGeom>
          <a:noFill/>
          <a:ln w="9525">
            <a:noFill/>
            <a:miter lim="800000"/>
            <a:headEnd/>
            <a:tailEnd/>
          </a:ln>
          <a:effectLst/>
        </p:spPr>
      </p:pic>
      <p:pic>
        <p:nvPicPr>
          <p:cNvPr id="92179" name="Picture 1043"/>
          <p:cNvPicPr>
            <a:picLocks noChangeAspect="1" noChangeArrowheads="1"/>
          </p:cNvPicPr>
          <p:nvPr/>
        </p:nvPicPr>
        <p:blipFill>
          <a:blip r:embed="rId5"/>
          <a:srcRect/>
          <a:stretch>
            <a:fillRect/>
          </a:stretch>
        </p:blipFill>
        <p:spPr bwMode="auto">
          <a:xfrm>
            <a:off x="2272578" y="5029200"/>
            <a:ext cx="1169988" cy="1524000"/>
          </a:xfrm>
          <a:prstGeom prst="rect">
            <a:avLst/>
          </a:prstGeom>
          <a:noFill/>
          <a:ln w="9525">
            <a:noFill/>
            <a:miter lim="800000"/>
            <a:headEnd/>
            <a:tailEnd/>
          </a:ln>
          <a:effectLst/>
        </p:spPr>
      </p:pic>
      <p:pic>
        <p:nvPicPr>
          <p:cNvPr id="92180" name="Picture 1044"/>
          <p:cNvPicPr>
            <a:picLocks noChangeAspect="1" noChangeArrowheads="1"/>
          </p:cNvPicPr>
          <p:nvPr/>
        </p:nvPicPr>
        <p:blipFill>
          <a:blip r:embed="rId6"/>
          <a:srcRect/>
          <a:stretch>
            <a:fillRect/>
          </a:stretch>
        </p:blipFill>
        <p:spPr bwMode="auto">
          <a:xfrm>
            <a:off x="6201979" y="5513435"/>
            <a:ext cx="685800" cy="914400"/>
          </a:xfrm>
          <a:prstGeom prst="rect">
            <a:avLst/>
          </a:prstGeom>
          <a:noFill/>
          <a:ln w="9525">
            <a:noFill/>
            <a:miter lim="800000"/>
            <a:headEnd/>
            <a:tailEnd/>
          </a:ln>
          <a:effectLst/>
        </p:spPr>
      </p:pic>
      <p:sp>
        <p:nvSpPr>
          <p:cNvPr id="92165" name="Text Box 1029"/>
          <p:cNvSpPr txBox="1">
            <a:spLocks noChangeArrowheads="1"/>
          </p:cNvSpPr>
          <p:nvPr/>
        </p:nvSpPr>
        <p:spPr bwMode="auto">
          <a:xfrm rot="20464547">
            <a:off x="1979738" y="967120"/>
            <a:ext cx="8168620" cy="4016484"/>
          </a:xfrm>
          <a:prstGeom prst="rect">
            <a:avLst/>
          </a:prstGeom>
          <a:noFill/>
          <a:ln w="9525">
            <a:noFill/>
            <a:miter lim="800000"/>
            <a:headEnd/>
            <a:tailEnd/>
          </a:ln>
          <a:effectLst/>
        </p:spPr>
        <p:txBody>
          <a:bodyPr wrap="square">
            <a:prstTxWarp prst="textNoShape">
              <a:avLst/>
            </a:prstTxWarp>
            <a:spAutoFit/>
            <a:scene3d>
              <a:camera prst="orthographicFront"/>
              <a:lightRig rig="soft" dir="t">
                <a:rot lat="0" lon="0" rev="10800000"/>
              </a:lightRig>
            </a:scene3d>
            <a:sp3d>
              <a:bevelT w="27940" h="12700"/>
              <a:contourClr>
                <a:srgbClr val="DDDDDD"/>
              </a:contourClr>
            </a:sp3d>
          </a:bodyPr>
          <a:lstStyle/>
          <a:p>
            <a:pPr algn="ctr" defTabSz="457200">
              <a:spcBef>
                <a:spcPct val="50000"/>
              </a:spcBef>
              <a:spcAft>
                <a:spcPts val="1200"/>
              </a:spcAft>
            </a:pPr>
            <a:r>
              <a:rPr lang="en-US" sz="8500" b="1" spc="150" dirty="0" smtClean="0">
                <a:ln w="11430"/>
                <a:effectLst>
                  <a:outerShdw blurRad="25400" algn="tl" rotWithShape="0">
                    <a:srgbClr val="000000">
                      <a:alpha val="43000"/>
                    </a:srgbClr>
                  </a:outerShdw>
                </a:effectLst>
                <a:latin typeface="Optima"/>
                <a:cs typeface="Optima"/>
              </a:rPr>
              <a:t>Famous people &amp; their college majors</a:t>
            </a:r>
            <a:endParaRPr lang="en-US" sz="8500" b="1" spc="150" dirty="0">
              <a:ln w="11430"/>
              <a:effectLst>
                <a:outerShdw blurRad="25400" algn="tl" rotWithShape="0">
                  <a:srgbClr val="000000">
                    <a:alpha val="43000"/>
                  </a:srgbClr>
                </a:outerShdw>
              </a:effectLst>
              <a:latin typeface="Optima"/>
              <a:cs typeface="Optima"/>
            </a:endParaRPr>
          </a:p>
        </p:txBody>
      </p:sp>
      <p:sp>
        <p:nvSpPr>
          <p:cNvPr id="18" name="AutoShape 1031"/>
          <p:cNvSpPr>
            <a:spLocks noChangeArrowheads="1"/>
          </p:cNvSpPr>
          <p:nvPr/>
        </p:nvSpPr>
        <p:spPr bwMode="auto">
          <a:xfrm rot="19560677">
            <a:off x="2407606" y="1675828"/>
            <a:ext cx="762001" cy="715962"/>
          </a:xfrm>
          <a:prstGeom prst="star5">
            <a:avLst/>
          </a:prstGeom>
          <a:solidFill>
            <a:schemeClr val="accent5"/>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pic>
        <p:nvPicPr>
          <p:cNvPr id="13"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7"/>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1469806241"/>
      </p:ext>
    </p:extLst>
  </p:cSld>
  <p:clrMapOvr>
    <a:masterClrMapping/>
  </p:clrMapOvr>
  <p:transition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92170"/>
                                        </p:tgtEl>
                                        <p:attrNameLst>
                                          <p:attrName>style.visibility</p:attrName>
                                        </p:attrNameLst>
                                      </p:cBhvr>
                                      <p:to>
                                        <p:strVal val="visible"/>
                                      </p:to>
                                    </p:set>
                                    <p:anim calcmode="lin" valueType="num">
                                      <p:cBhvr>
                                        <p:cTn id="7" dur="1000" fill="hold"/>
                                        <p:tgtEl>
                                          <p:spTgt spid="92170"/>
                                        </p:tgtEl>
                                        <p:attrNameLst>
                                          <p:attrName>ppt_w</p:attrName>
                                        </p:attrNameLst>
                                      </p:cBhvr>
                                      <p:tavLst>
                                        <p:tav tm="0">
                                          <p:val>
                                            <p:fltVal val="0"/>
                                          </p:val>
                                        </p:tav>
                                        <p:tav tm="100000">
                                          <p:val>
                                            <p:strVal val="#ppt_w"/>
                                          </p:val>
                                        </p:tav>
                                      </p:tavLst>
                                    </p:anim>
                                    <p:anim calcmode="lin" valueType="num">
                                      <p:cBhvr>
                                        <p:cTn id="8" dur="1000" fill="hold"/>
                                        <p:tgtEl>
                                          <p:spTgt spid="92170"/>
                                        </p:tgtEl>
                                        <p:attrNameLst>
                                          <p:attrName>ppt_h</p:attrName>
                                        </p:attrNameLst>
                                      </p:cBhvr>
                                      <p:tavLst>
                                        <p:tav tm="0">
                                          <p:val>
                                            <p:fltVal val="0"/>
                                          </p:val>
                                        </p:tav>
                                        <p:tav tm="100000">
                                          <p:val>
                                            <p:strVal val="#ppt_h"/>
                                          </p:val>
                                        </p:tav>
                                      </p:tavLst>
                                    </p:anim>
                                    <p:anim calcmode="lin" valueType="num">
                                      <p:cBhvr>
                                        <p:cTn id="9" dur="1000" fill="hold"/>
                                        <p:tgtEl>
                                          <p:spTgt spid="92170"/>
                                        </p:tgtEl>
                                        <p:attrNameLst>
                                          <p:attrName>style.rotation</p:attrName>
                                        </p:attrNameLst>
                                      </p:cBhvr>
                                      <p:tavLst>
                                        <p:tav tm="0">
                                          <p:val>
                                            <p:fltVal val="90"/>
                                          </p:val>
                                        </p:tav>
                                        <p:tav tm="100000">
                                          <p:val>
                                            <p:fltVal val="0"/>
                                          </p:val>
                                        </p:tav>
                                      </p:tavLst>
                                    </p:anim>
                                    <p:animEffect transition="in" filter="fade">
                                      <p:cBhvr>
                                        <p:cTn id="10" dur="1000"/>
                                        <p:tgtEl>
                                          <p:spTgt spid="92170"/>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92166"/>
                                        </p:tgtEl>
                                        <p:attrNameLst>
                                          <p:attrName>style.visibility</p:attrName>
                                        </p:attrNameLst>
                                      </p:cBhvr>
                                      <p:to>
                                        <p:strVal val="visible"/>
                                      </p:to>
                                    </p:set>
                                    <p:anim calcmode="lin" valueType="num">
                                      <p:cBhvr>
                                        <p:cTn id="13" dur="1000" fill="hold"/>
                                        <p:tgtEl>
                                          <p:spTgt spid="92166"/>
                                        </p:tgtEl>
                                        <p:attrNameLst>
                                          <p:attrName>ppt_w</p:attrName>
                                        </p:attrNameLst>
                                      </p:cBhvr>
                                      <p:tavLst>
                                        <p:tav tm="0">
                                          <p:val>
                                            <p:fltVal val="0"/>
                                          </p:val>
                                        </p:tav>
                                        <p:tav tm="100000">
                                          <p:val>
                                            <p:strVal val="#ppt_w"/>
                                          </p:val>
                                        </p:tav>
                                      </p:tavLst>
                                    </p:anim>
                                    <p:anim calcmode="lin" valueType="num">
                                      <p:cBhvr>
                                        <p:cTn id="14" dur="1000" fill="hold"/>
                                        <p:tgtEl>
                                          <p:spTgt spid="92166"/>
                                        </p:tgtEl>
                                        <p:attrNameLst>
                                          <p:attrName>ppt_h</p:attrName>
                                        </p:attrNameLst>
                                      </p:cBhvr>
                                      <p:tavLst>
                                        <p:tav tm="0">
                                          <p:val>
                                            <p:fltVal val="0"/>
                                          </p:val>
                                        </p:tav>
                                        <p:tav tm="100000">
                                          <p:val>
                                            <p:strVal val="#ppt_h"/>
                                          </p:val>
                                        </p:tav>
                                      </p:tavLst>
                                    </p:anim>
                                    <p:anim calcmode="lin" valueType="num">
                                      <p:cBhvr>
                                        <p:cTn id="15" dur="1000" fill="hold"/>
                                        <p:tgtEl>
                                          <p:spTgt spid="92166"/>
                                        </p:tgtEl>
                                        <p:attrNameLst>
                                          <p:attrName>style.rotation</p:attrName>
                                        </p:attrNameLst>
                                      </p:cBhvr>
                                      <p:tavLst>
                                        <p:tav tm="0">
                                          <p:val>
                                            <p:fltVal val="90"/>
                                          </p:val>
                                        </p:tav>
                                        <p:tav tm="100000">
                                          <p:val>
                                            <p:fltVal val="0"/>
                                          </p:val>
                                        </p:tav>
                                      </p:tavLst>
                                    </p:anim>
                                    <p:animEffect transition="in" filter="fade">
                                      <p:cBhvr>
                                        <p:cTn id="16" dur="1000"/>
                                        <p:tgtEl>
                                          <p:spTgt spid="92166"/>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92169"/>
                                        </p:tgtEl>
                                        <p:attrNameLst>
                                          <p:attrName>style.visibility</p:attrName>
                                        </p:attrNameLst>
                                      </p:cBhvr>
                                      <p:to>
                                        <p:strVal val="visible"/>
                                      </p:to>
                                    </p:set>
                                    <p:anim calcmode="lin" valueType="num">
                                      <p:cBhvr>
                                        <p:cTn id="19" dur="1000" fill="hold"/>
                                        <p:tgtEl>
                                          <p:spTgt spid="92169"/>
                                        </p:tgtEl>
                                        <p:attrNameLst>
                                          <p:attrName>ppt_w</p:attrName>
                                        </p:attrNameLst>
                                      </p:cBhvr>
                                      <p:tavLst>
                                        <p:tav tm="0">
                                          <p:val>
                                            <p:fltVal val="0"/>
                                          </p:val>
                                        </p:tav>
                                        <p:tav tm="100000">
                                          <p:val>
                                            <p:strVal val="#ppt_w"/>
                                          </p:val>
                                        </p:tav>
                                      </p:tavLst>
                                    </p:anim>
                                    <p:anim calcmode="lin" valueType="num">
                                      <p:cBhvr>
                                        <p:cTn id="20" dur="1000" fill="hold"/>
                                        <p:tgtEl>
                                          <p:spTgt spid="92169"/>
                                        </p:tgtEl>
                                        <p:attrNameLst>
                                          <p:attrName>ppt_h</p:attrName>
                                        </p:attrNameLst>
                                      </p:cBhvr>
                                      <p:tavLst>
                                        <p:tav tm="0">
                                          <p:val>
                                            <p:fltVal val="0"/>
                                          </p:val>
                                        </p:tav>
                                        <p:tav tm="100000">
                                          <p:val>
                                            <p:strVal val="#ppt_h"/>
                                          </p:val>
                                        </p:tav>
                                      </p:tavLst>
                                    </p:anim>
                                    <p:anim calcmode="lin" valueType="num">
                                      <p:cBhvr>
                                        <p:cTn id="21" dur="1000" fill="hold"/>
                                        <p:tgtEl>
                                          <p:spTgt spid="92169"/>
                                        </p:tgtEl>
                                        <p:attrNameLst>
                                          <p:attrName>style.rotation</p:attrName>
                                        </p:attrNameLst>
                                      </p:cBhvr>
                                      <p:tavLst>
                                        <p:tav tm="0">
                                          <p:val>
                                            <p:fltVal val="90"/>
                                          </p:val>
                                        </p:tav>
                                        <p:tav tm="100000">
                                          <p:val>
                                            <p:fltVal val="0"/>
                                          </p:val>
                                        </p:tav>
                                      </p:tavLst>
                                    </p:anim>
                                    <p:animEffect transition="in" filter="fade">
                                      <p:cBhvr>
                                        <p:cTn id="22" dur="1000"/>
                                        <p:tgtEl>
                                          <p:spTgt spid="92169"/>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92167"/>
                                        </p:tgtEl>
                                        <p:attrNameLst>
                                          <p:attrName>style.visibility</p:attrName>
                                        </p:attrNameLst>
                                      </p:cBhvr>
                                      <p:to>
                                        <p:strVal val="visible"/>
                                      </p:to>
                                    </p:set>
                                    <p:anim calcmode="lin" valueType="num">
                                      <p:cBhvr>
                                        <p:cTn id="25" dur="1000" fill="hold"/>
                                        <p:tgtEl>
                                          <p:spTgt spid="92167"/>
                                        </p:tgtEl>
                                        <p:attrNameLst>
                                          <p:attrName>ppt_w</p:attrName>
                                        </p:attrNameLst>
                                      </p:cBhvr>
                                      <p:tavLst>
                                        <p:tav tm="0">
                                          <p:val>
                                            <p:fltVal val="0"/>
                                          </p:val>
                                        </p:tav>
                                        <p:tav tm="100000">
                                          <p:val>
                                            <p:strVal val="#ppt_w"/>
                                          </p:val>
                                        </p:tav>
                                      </p:tavLst>
                                    </p:anim>
                                    <p:anim calcmode="lin" valueType="num">
                                      <p:cBhvr>
                                        <p:cTn id="26" dur="1000" fill="hold"/>
                                        <p:tgtEl>
                                          <p:spTgt spid="92167"/>
                                        </p:tgtEl>
                                        <p:attrNameLst>
                                          <p:attrName>ppt_h</p:attrName>
                                        </p:attrNameLst>
                                      </p:cBhvr>
                                      <p:tavLst>
                                        <p:tav tm="0">
                                          <p:val>
                                            <p:fltVal val="0"/>
                                          </p:val>
                                        </p:tav>
                                        <p:tav tm="100000">
                                          <p:val>
                                            <p:strVal val="#ppt_h"/>
                                          </p:val>
                                        </p:tav>
                                      </p:tavLst>
                                    </p:anim>
                                    <p:anim calcmode="lin" valueType="num">
                                      <p:cBhvr>
                                        <p:cTn id="27" dur="1000" fill="hold"/>
                                        <p:tgtEl>
                                          <p:spTgt spid="92167"/>
                                        </p:tgtEl>
                                        <p:attrNameLst>
                                          <p:attrName>style.rotation</p:attrName>
                                        </p:attrNameLst>
                                      </p:cBhvr>
                                      <p:tavLst>
                                        <p:tav tm="0">
                                          <p:val>
                                            <p:fltVal val="90"/>
                                          </p:val>
                                        </p:tav>
                                        <p:tav tm="100000">
                                          <p:val>
                                            <p:fltVal val="0"/>
                                          </p:val>
                                        </p:tav>
                                      </p:tavLst>
                                    </p:anim>
                                    <p:animEffect transition="in" filter="fade">
                                      <p:cBhvr>
                                        <p:cTn id="28" dur="1000"/>
                                        <p:tgtEl>
                                          <p:spTgt spid="92167"/>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style.rotation</p:attrName>
                                        </p:attrNameLst>
                                      </p:cBhvr>
                                      <p:tavLst>
                                        <p:tav tm="0">
                                          <p:val>
                                            <p:fltVal val="90"/>
                                          </p:val>
                                        </p:tav>
                                        <p:tav tm="100000">
                                          <p:val>
                                            <p:fltVal val="0"/>
                                          </p:val>
                                        </p:tav>
                                      </p:tavLst>
                                    </p:anim>
                                    <p:animEffect transition="in" filter="fade">
                                      <p:cBhvr>
                                        <p:cTn id="34" dur="1000"/>
                                        <p:tgtEl>
                                          <p:spTgt spid="18"/>
                                        </p:tgtEl>
                                      </p:cBhvr>
                                    </p:animEffect>
                                  </p:childTnLst>
                                </p:cTn>
                              </p:par>
                              <p:par>
                                <p:cTn id="35" presetID="31" presetClass="entr" presetSubtype="0" fill="hold" grpId="0" nodeType="withEffect">
                                  <p:stCondLst>
                                    <p:cond delay="0"/>
                                  </p:stCondLst>
                                  <p:iterate type="lt">
                                    <p:tmPct val="5000"/>
                                  </p:iterate>
                                  <p:childTnLst>
                                    <p:set>
                                      <p:cBhvr>
                                        <p:cTn id="36" dur="1" fill="hold">
                                          <p:stCondLst>
                                            <p:cond delay="0"/>
                                          </p:stCondLst>
                                        </p:cTn>
                                        <p:tgtEl>
                                          <p:spTgt spid="92168"/>
                                        </p:tgtEl>
                                        <p:attrNameLst>
                                          <p:attrName>style.visibility</p:attrName>
                                        </p:attrNameLst>
                                      </p:cBhvr>
                                      <p:to>
                                        <p:strVal val="visible"/>
                                      </p:to>
                                    </p:set>
                                    <p:anim calcmode="lin" valueType="num">
                                      <p:cBhvr>
                                        <p:cTn id="37" dur="1000" fill="hold"/>
                                        <p:tgtEl>
                                          <p:spTgt spid="92168"/>
                                        </p:tgtEl>
                                        <p:attrNameLst>
                                          <p:attrName>ppt_w</p:attrName>
                                        </p:attrNameLst>
                                      </p:cBhvr>
                                      <p:tavLst>
                                        <p:tav tm="0">
                                          <p:val>
                                            <p:fltVal val="0"/>
                                          </p:val>
                                        </p:tav>
                                        <p:tav tm="100000">
                                          <p:val>
                                            <p:strVal val="#ppt_w"/>
                                          </p:val>
                                        </p:tav>
                                      </p:tavLst>
                                    </p:anim>
                                    <p:anim calcmode="lin" valueType="num">
                                      <p:cBhvr>
                                        <p:cTn id="38" dur="1000" fill="hold"/>
                                        <p:tgtEl>
                                          <p:spTgt spid="92168"/>
                                        </p:tgtEl>
                                        <p:attrNameLst>
                                          <p:attrName>ppt_h</p:attrName>
                                        </p:attrNameLst>
                                      </p:cBhvr>
                                      <p:tavLst>
                                        <p:tav tm="0">
                                          <p:val>
                                            <p:fltVal val="0"/>
                                          </p:val>
                                        </p:tav>
                                        <p:tav tm="100000">
                                          <p:val>
                                            <p:strVal val="#ppt_h"/>
                                          </p:val>
                                        </p:tav>
                                      </p:tavLst>
                                    </p:anim>
                                    <p:anim calcmode="lin" valueType="num">
                                      <p:cBhvr>
                                        <p:cTn id="39" dur="1000" fill="hold"/>
                                        <p:tgtEl>
                                          <p:spTgt spid="92168"/>
                                        </p:tgtEl>
                                        <p:attrNameLst>
                                          <p:attrName>style.rotation</p:attrName>
                                        </p:attrNameLst>
                                      </p:cBhvr>
                                      <p:tavLst>
                                        <p:tav tm="0">
                                          <p:val>
                                            <p:fltVal val="90"/>
                                          </p:val>
                                        </p:tav>
                                        <p:tav tm="100000">
                                          <p:val>
                                            <p:fltVal val="0"/>
                                          </p:val>
                                        </p:tav>
                                      </p:tavLst>
                                    </p:anim>
                                    <p:animEffect transition="in" filter="fade">
                                      <p:cBhvr>
                                        <p:cTn id="40" dur="1000"/>
                                        <p:tgtEl>
                                          <p:spTgt spid="92168"/>
                                        </p:tgtEl>
                                      </p:cBhvr>
                                    </p:animEffect>
                                  </p:childTnLst>
                                </p:cTn>
                              </p:par>
                            </p:childTnLst>
                          </p:cTn>
                        </p:par>
                        <p:par>
                          <p:cTn id="41" fill="hold">
                            <p:stCondLst>
                              <p:cond delay="1000"/>
                            </p:stCondLst>
                            <p:childTnLst>
                              <p:par>
                                <p:cTn id="42" presetID="36" presetClass="emph" presetSubtype="0" fill="hold" grpId="0" nodeType="afterEffect">
                                  <p:stCondLst>
                                    <p:cond delay="0"/>
                                  </p:stCondLst>
                                  <p:iterate type="lt">
                                    <p:tmPct val="10000"/>
                                  </p:iterate>
                                  <p:childTnLst>
                                    <p:animScale>
                                      <p:cBhvr>
                                        <p:cTn id="43" dur="250" autoRev="1" fill="hold">
                                          <p:stCondLst>
                                            <p:cond delay="0"/>
                                          </p:stCondLst>
                                        </p:cTn>
                                        <p:tgtEl>
                                          <p:spTgt spid="92165"/>
                                        </p:tgtEl>
                                      </p:cBhvr>
                                      <p:to x="80000" y="100000"/>
                                    </p:animScale>
                                    <p:anim by="(#ppt_w*0.10)" calcmode="lin" valueType="num">
                                      <p:cBhvr>
                                        <p:cTn id="44" dur="250" autoRev="1" fill="hold">
                                          <p:stCondLst>
                                            <p:cond delay="0"/>
                                          </p:stCondLst>
                                        </p:cTn>
                                        <p:tgtEl>
                                          <p:spTgt spid="92165"/>
                                        </p:tgtEl>
                                        <p:attrNameLst>
                                          <p:attrName>ppt_x</p:attrName>
                                        </p:attrNameLst>
                                      </p:cBhvr>
                                    </p:anim>
                                    <p:anim by="(-#ppt_w*0.10)" calcmode="lin" valueType="num">
                                      <p:cBhvr>
                                        <p:cTn id="45" dur="250" autoRev="1" fill="hold">
                                          <p:stCondLst>
                                            <p:cond delay="0"/>
                                          </p:stCondLst>
                                        </p:cTn>
                                        <p:tgtEl>
                                          <p:spTgt spid="92165"/>
                                        </p:tgtEl>
                                        <p:attrNameLst>
                                          <p:attrName>ppt_y</p:attrName>
                                        </p:attrNameLst>
                                      </p:cBhvr>
                                    </p:anim>
                                    <p:animRot by="-480000">
                                      <p:cBhvr>
                                        <p:cTn id="46" dur="250" autoRev="1" fill="hold">
                                          <p:stCondLst>
                                            <p:cond delay="0"/>
                                          </p:stCondLst>
                                        </p:cTn>
                                        <p:tgtEl>
                                          <p:spTgt spid="92165"/>
                                        </p:tgtEl>
                                        <p:attrNameLst>
                                          <p:attrName>r</p:attrName>
                                        </p:attrNameLst>
                                      </p:cBhvr>
                                    </p:animRot>
                                  </p:childTnLst>
                                </p:cTn>
                              </p:par>
                              <p:par>
                                <p:cTn id="47" presetID="20" presetClass="emph" presetSubtype="0" fill="hold" grpId="1" nodeType="withEffect">
                                  <p:stCondLst>
                                    <p:cond delay="0"/>
                                  </p:stCondLst>
                                  <p:iterate type="lt">
                                    <p:tmPct val="10000"/>
                                  </p:iterate>
                                  <p:childTnLst>
                                    <p:set>
                                      <p:cBhvr override="childStyle">
                                        <p:cTn id="48" dur="500" autoRev="1" fill="hold"/>
                                        <p:tgtEl>
                                          <p:spTgt spid="92165"/>
                                        </p:tgtEl>
                                        <p:attrNameLst>
                                          <p:attrName>style.color</p:attrName>
                                        </p:attrNameLst>
                                      </p:cBhvr>
                                      <p:to>
                                        <p:clrVal>
                                          <a:schemeClr val="accent2"/>
                                        </p:clrVal>
                                      </p:to>
                                    </p:set>
                                    <p:set>
                                      <p:cBhvr>
                                        <p:cTn id="49" dur="500" autoRev="1" fill="hold"/>
                                        <p:tgtEl>
                                          <p:spTgt spid="92165"/>
                                        </p:tgtEl>
                                        <p:attrNameLst>
                                          <p:attrName>fillcolor</p:attrName>
                                        </p:attrNameLst>
                                      </p:cBhvr>
                                      <p:to>
                                        <p:clrVal>
                                          <a:schemeClr val="accent2"/>
                                        </p:clrVal>
                                      </p:to>
                                    </p:set>
                                    <p:set>
                                      <p:cBhvr>
                                        <p:cTn id="50" dur="500" autoRev="1" fill="hold"/>
                                        <p:tgtEl>
                                          <p:spTgt spid="921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animBg="1"/>
      <p:bldP spid="92167" grpId="0" animBg="1"/>
      <p:bldP spid="92168" grpId="0" animBg="1"/>
      <p:bldP spid="92169" grpId="0" animBg="1"/>
      <p:bldP spid="92170" grpId="0" animBg="1"/>
      <p:bldP spid="92165" grpId="0"/>
      <p:bldP spid="92165" grpId="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AutoShape 1030"/>
          <p:cNvSpPr>
            <a:spLocks noChangeArrowheads="1"/>
          </p:cNvSpPr>
          <p:nvPr/>
        </p:nvSpPr>
        <p:spPr bwMode="auto">
          <a:xfrm rot="20524115">
            <a:off x="1597963" y="4166075"/>
            <a:ext cx="2514600" cy="2362200"/>
          </a:xfrm>
          <a:prstGeom prst="star5">
            <a:avLst/>
          </a:prstGeom>
          <a:solidFill>
            <a:schemeClr val="accent6"/>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sp>
        <p:nvSpPr>
          <p:cNvPr id="92168" name="AutoShape 1032"/>
          <p:cNvSpPr>
            <a:spLocks noChangeArrowheads="1"/>
          </p:cNvSpPr>
          <p:nvPr/>
        </p:nvSpPr>
        <p:spPr bwMode="auto">
          <a:xfrm>
            <a:off x="5029200" y="4571264"/>
            <a:ext cx="1524000" cy="1431925"/>
          </a:xfrm>
          <a:prstGeom prst="star5">
            <a:avLst/>
          </a:prstGeom>
          <a:solidFill>
            <a:schemeClr val="accent3"/>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sp>
        <p:nvSpPr>
          <p:cNvPr id="92169" name="AutoShape 1033"/>
          <p:cNvSpPr>
            <a:spLocks noChangeArrowheads="1"/>
          </p:cNvSpPr>
          <p:nvPr/>
        </p:nvSpPr>
        <p:spPr bwMode="auto">
          <a:xfrm rot="19877745">
            <a:off x="6684128" y="1456650"/>
            <a:ext cx="4444875" cy="3586346"/>
          </a:xfrm>
          <a:prstGeom prst="star5">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sp>
        <p:nvSpPr>
          <p:cNvPr id="92170" name="AutoShape 1034"/>
          <p:cNvSpPr>
            <a:spLocks noChangeArrowheads="1"/>
          </p:cNvSpPr>
          <p:nvPr/>
        </p:nvSpPr>
        <p:spPr bwMode="auto">
          <a:xfrm>
            <a:off x="8572500" y="609600"/>
            <a:ext cx="1600200" cy="1371600"/>
          </a:xfrm>
          <a:prstGeom prst="star5">
            <a:avLst/>
          </a:prstGeom>
          <a:solidFill>
            <a:schemeClr val="accent4"/>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pic>
        <p:nvPicPr>
          <p:cNvPr id="92174" name="Picture 1038"/>
          <p:cNvPicPr>
            <a:picLocks noChangeAspect="1" noChangeArrowheads="1"/>
          </p:cNvPicPr>
          <p:nvPr/>
        </p:nvPicPr>
        <p:blipFill>
          <a:blip r:embed="rId3"/>
          <a:srcRect/>
          <a:stretch>
            <a:fillRect/>
          </a:stretch>
        </p:blipFill>
        <p:spPr bwMode="auto">
          <a:xfrm rot="1446720">
            <a:off x="3446755" y="914400"/>
            <a:ext cx="838200" cy="838200"/>
          </a:xfrm>
          <a:prstGeom prst="rect">
            <a:avLst/>
          </a:prstGeom>
          <a:noFill/>
          <a:ln w="9525">
            <a:noFill/>
            <a:miter lim="800000"/>
            <a:headEnd/>
            <a:tailEnd/>
          </a:ln>
          <a:effectLst/>
        </p:spPr>
      </p:pic>
      <p:pic>
        <p:nvPicPr>
          <p:cNvPr id="92175" name="Picture 1039"/>
          <p:cNvPicPr>
            <a:picLocks noChangeAspect="1" noChangeArrowheads="1"/>
          </p:cNvPicPr>
          <p:nvPr/>
        </p:nvPicPr>
        <p:blipFill>
          <a:blip r:embed="rId4"/>
          <a:srcRect/>
          <a:stretch>
            <a:fillRect/>
          </a:stretch>
        </p:blipFill>
        <p:spPr bwMode="auto">
          <a:xfrm>
            <a:off x="120650" y="-304800"/>
            <a:ext cx="1403350" cy="1828800"/>
          </a:xfrm>
          <a:prstGeom prst="rect">
            <a:avLst/>
          </a:prstGeom>
          <a:noFill/>
          <a:ln w="9525">
            <a:noFill/>
            <a:miter lim="800000"/>
            <a:headEnd/>
            <a:tailEnd/>
          </a:ln>
          <a:effectLst/>
        </p:spPr>
      </p:pic>
      <p:sp>
        <p:nvSpPr>
          <p:cNvPr id="18" name="AutoShape 1031"/>
          <p:cNvSpPr>
            <a:spLocks noChangeArrowheads="1"/>
          </p:cNvSpPr>
          <p:nvPr/>
        </p:nvSpPr>
        <p:spPr bwMode="auto">
          <a:xfrm rot="19560677">
            <a:off x="7162189" y="5533009"/>
            <a:ext cx="762001" cy="715962"/>
          </a:xfrm>
          <a:prstGeom prst="star5">
            <a:avLst/>
          </a:prstGeom>
          <a:solidFill>
            <a:schemeClr val="accent5"/>
          </a:solidFill>
          <a:ln w="9525">
            <a:solidFill>
              <a:schemeClr val="tx1"/>
            </a:solidFill>
            <a:miter lim="800000"/>
            <a:headEnd/>
            <a:tailEnd/>
          </a:ln>
        </p:spPr>
        <p:txBody>
          <a:bodyPr wrap="none" anchor="ctr">
            <a:prstTxWarp prst="textNoShape">
              <a:avLst/>
            </a:prstTxWarp>
          </a:bodyPr>
          <a:lstStyle/>
          <a:p>
            <a:pPr defTabSz="457200"/>
            <a:endParaRPr lang="en-US" dirty="0">
              <a:solidFill>
                <a:srgbClr val="FFFFFF"/>
              </a:solidFill>
              <a:latin typeface="Calibri"/>
            </a:endParaRPr>
          </a:p>
        </p:txBody>
      </p:sp>
      <p:sp>
        <p:nvSpPr>
          <p:cNvPr id="15" name="Rectangle 14"/>
          <p:cNvSpPr/>
          <p:nvPr/>
        </p:nvSpPr>
        <p:spPr>
          <a:xfrm>
            <a:off x="1887018" y="609600"/>
            <a:ext cx="6685482" cy="156966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defTabSz="457200">
              <a:spcBef>
                <a:spcPct val="50000"/>
              </a:spcBef>
            </a:pPr>
            <a:r>
              <a:rPr lang="en-US" sz="3200" b="1" dirty="0">
                <a:cs typeface="Times" pitchFamily="18" charset="0"/>
              </a:rPr>
              <a:t>Former President Obama </a:t>
            </a:r>
            <a:r>
              <a:rPr lang="en-US" sz="3200" dirty="0">
                <a:cs typeface="Times" pitchFamily="18" charset="0"/>
              </a:rPr>
              <a:t>graduated from Columbia University with a Bachelor of Arts Degree in_________</a:t>
            </a:r>
            <a:endParaRPr lang="en-US" sz="3200" b="1" spc="150" dirty="0">
              <a:ln w="11430"/>
              <a:effectLst>
                <a:outerShdw blurRad="25400" algn="tl" rotWithShape="0">
                  <a:srgbClr val="000000">
                    <a:alpha val="43000"/>
                  </a:srgbClr>
                </a:outerShdw>
              </a:effectLst>
              <a:cs typeface="Times" pitchFamily="18" charset="0"/>
            </a:endParaRPr>
          </a:p>
        </p:txBody>
      </p:sp>
      <p:sp>
        <p:nvSpPr>
          <p:cNvPr id="16" name="Vertical Text Placeholder 2"/>
          <p:cNvSpPr txBox="1">
            <a:spLocks/>
          </p:cNvSpPr>
          <p:nvPr/>
        </p:nvSpPr>
        <p:spPr>
          <a:xfrm>
            <a:off x="3406293" y="2202738"/>
            <a:ext cx="5966307" cy="3810405"/>
          </a:xfrm>
          <a:prstGeom prst="rect">
            <a:avLst/>
          </a:prstGeom>
        </p:spPr>
        <p:txBody>
          <a:bodyPr vert="horz" lIns="91440" tIns="45720" rIns="91440" bIns="45720" rtlCol="0">
            <a:noAutofit/>
          </a:bodyPr>
          <a:lstStyle/>
          <a:p>
            <a:pPr marL="457200" indent="-457200" defTabSz="457200">
              <a:buFont typeface="Arial" pitchFamily="92" charset="0"/>
              <a:buAutoNum type="alphaUcPeriod"/>
            </a:pPr>
            <a:r>
              <a:rPr lang="en-US" sz="3600" dirty="0">
                <a:solidFill>
                  <a:srgbClr val="8F180C"/>
                </a:solidFill>
                <a:latin typeface="Calibri"/>
              </a:rPr>
              <a:t>Psychology</a:t>
            </a:r>
          </a:p>
          <a:p>
            <a:pPr marL="457200" indent="-457200" defTabSz="457200">
              <a:buFont typeface="Arial" pitchFamily="92" charset="0"/>
              <a:buAutoNum type="alphaUcPeriod"/>
            </a:pPr>
            <a:r>
              <a:rPr lang="en-US" sz="3600" dirty="0">
                <a:solidFill>
                  <a:srgbClr val="E17029"/>
                </a:solidFill>
                <a:latin typeface="Calibri"/>
              </a:rPr>
              <a:t>Pre-med</a:t>
            </a:r>
          </a:p>
          <a:p>
            <a:pPr marL="457200" indent="-457200" defTabSz="457200">
              <a:buFont typeface="Arial" pitchFamily="92" charset="0"/>
              <a:buAutoNum type="alphaUcPeriod"/>
            </a:pPr>
            <a:r>
              <a:rPr lang="en-US" sz="3600" dirty="0">
                <a:solidFill>
                  <a:srgbClr val="0000FF"/>
                </a:solidFill>
                <a:latin typeface="Calibri"/>
              </a:rPr>
              <a:t>Law</a:t>
            </a:r>
            <a:endParaRPr lang="en-US" sz="3600" dirty="0">
              <a:solidFill>
                <a:srgbClr val="212C28"/>
              </a:solidFill>
              <a:latin typeface="Calibri"/>
            </a:endParaRPr>
          </a:p>
          <a:p>
            <a:pPr marL="457200" indent="-457200" defTabSz="457200">
              <a:buFont typeface="Arial" pitchFamily="92" charset="0"/>
              <a:buAutoNum type="alphaUcPeriod"/>
            </a:pPr>
            <a:r>
              <a:rPr lang="en-US" sz="3600" dirty="0">
                <a:solidFill>
                  <a:srgbClr val="006401"/>
                </a:solidFill>
                <a:latin typeface="Calibri"/>
              </a:rPr>
              <a:t>Political Science</a:t>
            </a:r>
            <a:endParaRPr lang="en-US" sz="3600" dirty="0">
              <a:solidFill>
                <a:srgbClr val="212C28"/>
              </a:solidFill>
              <a:latin typeface="Calibri"/>
            </a:endParaRPr>
          </a:p>
        </p:txBody>
      </p:sp>
      <p:sp>
        <p:nvSpPr>
          <p:cNvPr id="19" name="5-Point Star 18"/>
          <p:cNvSpPr/>
          <p:nvPr/>
        </p:nvSpPr>
        <p:spPr>
          <a:xfrm>
            <a:off x="2936290" y="3810000"/>
            <a:ext cx="568910" cy="478432"/>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000000"/>
              </a:solidFill>
            </a:endParaRPr>
          </a:p>
        </p:txBody>
      </p:sp>
      <p:pic>
        <p:nvPicPr>
          <p:cNvPr id="2" name="Picture 1"/>
          <p:cNvPicPr>
            <a:picLocks noChangeAspect="1"/>
          </p:cNvPicPr>
          <p:nvPr/>
        </p:nvPicPr>
        <p:blipFill>
          <a:blip r:embed="rId5"/>
          <a:stretch>
            <a:fillRect/>
          </a:stretch>
        </p:blipFill>
        <p:spPr>
          <a:xfrm>
            <a:off x="7338746" y="2300444"/>
            <a:ext cx="3253054" cy="3071812"/>
          </a:xfrm>
          <a:prstGeom prst="rect">
            <a:avLst/>
          </a:prstGeom>
        </p:spPr>
      </p:pic>
      <p:pic>
        <p:nvPicPr>
          <p:cNvPr id="13"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6"/>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2324975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290">
                                          <p:stCondLst>
                                            <p:cond delay="0"/>
                                          </p:stCondLst>
                                        </p:cTn>
                                        <p:tgtEl>
                                          <p:spTgt spid="19"/>
                                        </p:tgtEl>
                                      </p:cBhvr>
                                    </p:animEffect>
                                    <p:anim calcmode="lin" valueType="num">
                                      <p:cBhvr>
                                        <p:cTn id="8"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3" dur="13">
                                          <p:stCondLst>
                                            <p:cond delay="325"/>
                                          </p:stCondLst>
                                        </p:cTn>
                                        <p:tgtEl>
                                          <p:spTgt spid="19"/>
                                        </p:tgtEl>
                                      </p:cBhvr>
                                      <p:to x="100000" y="60000"/>
                                    </p:animScale>
                                    <p:animScale>
                                      <p:cBhvr>
                                        <p:cTn id="14" dur="83" decel="50000">
                                          <p:stCondLst>
                                            <p:cond delay="338"/>
                                          </p:stCondLst>
                                        </p:cTn>
                                        <p:tgtEl>
                                          <p:spTgt spid="19"/>
                                        </p:tgtEl>
                                      </p:cBhvr>
                                      <p:to x="100000" y="100000"/>
                                    </p:animScale>
                                    <p:animScale>
                                      <p:cBhvr>
                                        <p:cTn id="15" dur="13">
                                          <p:stCondLst>
                                            <p:cond delay="656"/>
                                          </p:stCondLst>
                                        </p:cTn>
                                        <p:tgtEl>
                                          <p:spTgt spid="19"/>
                                        </p:tgtEl>
                                      </p:cBhvr>
                                      <p:to x="100000" y="80000"/>
                                    </p:animScale>
                                    <p:animScale>
                                      <p:cBhvr>
                                        <p:cTn id="16" dur="83" decel="50000">
                                          <p:stCondLst>
                                            <p:cond delay="669"/>
                                          </p:stCondLst>
                                        </p:cTn>
                                        <p:tgtEl>
                                          <p:spTgt spid="19"/>
                                        </p:tgtEl>
                                      </p:cBhvr>
                                      <p:to x="100000" y="100000"/>
                                    </p:animScale>
                                    <p:animScale>
                                      <p:cBhvr>
                                        <p:cTn id="17" dur="13">
                                          <p:stCondLst>
                                            <p:cond delay="821"/>
                                          </p:stCondLst>
                                        </p:cTn>
                                        <p:tgtEl>
                                          <p:spTgt spid="19"/>
                                        </p:tgtEl>
                                      </p:cBhvr>
                                      <p:to x="100000" y="90000"/>
                                    </p:animScale>
                                    <p:animScale>
                                      <p:cBhvr>
                                        <p:cTn id="18" dur="83" decel="50000">
                                          <p:stCondLst>
                                            <p:cond delay="834"/>
                                          </p:stCondLst>
                                        </p:cTn>
                                        <p:tgtEl>
                                          <p:spTgt spid="19"/>
                                        </p:tgtEl>
                                      </p:cBhvr>
                                      <p:to x="100000" y="100000"/>
                                    </p:animScale>
                                    <p:animScale>
                                      <p:cBhvr>
                                        <p:cTn id="19" dur="13">
                                          <p:stCondLst>
                                            <p:cond delay="904"/>
                                          </p:stCondLst>
                                        </p:cTn>
                                        <p:tgtEl>
                                          <p:spTgt spid="19"/>
                                        </p:tgtEl>
                                      </p:cBhvr>
                                      <p:to x="100000" y="95000"/>
                                    </p:animScale>
                                    <p:animScale>
                                      <p:cBhvr>
                                        <p:cTn id="20" dur="83" decel="50000">
                                          <p:stCondLst>
                                            <p:cond delay="917"/>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4781794_Research presentation_RVA_v3" id="{DF2794B4-2314-4F87-8639-5DCB9EEE28EE}" vid="{3B969E49-204F-4FF6-BD10-D26195B8D4D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de209e7-5ef3-4a28-b892-37f78501cbc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15A3542A99504C9A47787DB45CE46E" ma:contentTypeVersion="13" ma:contentTypeDescription="Create a new document." ma:contentTypeScope="" ma:versionID="bac615240c276607fdd394ce33f91418">
  <xsd:schema xmlns:xsd="http://www.w3.org/2001/XMLSchema" xmlns:xs="http://www.w3.org/2001/XMLSchema" xmlns:p="http://schemas.microsoft.com/office/2006/metadata/properties" xmlns:ns3="ede209e7-5ef3-4a28-b892-37f78501cbc1" xmlns:ns4="9812d860-2306-44da-a928-6a82f1a624e0" targetNamespace="http://schemas.microsoft.com/office/2006/metadata/properties" ma:root="true" ma:fieldsID="1228cbc9ef8592efc1483fa94fd65514" ns3:_="" ns4:_="">
    <xsd:import namespace="ede209e7-5ef3-4a28-b892-37f78501cbc1"/>
    <xsd:import namespace="9812d860-2306-44da-a928-6a82f1a624e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e209e7-5ef3-4a28-b892-37f78501cbc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12d860-2306-44da-a928-6a82f1a624e0"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C7D9E6-B0D9-433E-BD46-EB60F64F4DA8}">
  <ds:schemaRefs>
    <ds:schemaRef ds:uri="http://www.w3.org/XML/1998/namespace"/>
    <ds:schemaRef ds:uri="http://purl.org/dc/terms/"/>
    <ds:schemaRef ds:uri="9812d860-2306-44da-a928-6a82f1a624e0"/>
    <ds:schemaRef ds:uri="http://schemas.openxmlformats.org/package/2006/metadata/core-properties"/>
    <ds:schemaRef ds:uri="http://purl.org/dc/elements/1.1/"/>
    <ds:schemaRef ds:uri="http://schemas.microsoft.com/office/infopath/2007/PartnerControls"/>
    <ds:schemaRef ds:uri="http://purl.org/dc/dcmitype/"/>
    <ds:schemaRef ds:uri="http://schemas.microsoft.com/office/2006/documentManagement/types"/>
    <ds:schemaRef ds:uri="ede209e7-5ef3-4a28-b892-37f78501cbc1"/>
    <ds:schemaRef ds:uri="http://schemas.microsoft.com/office/2006/metadata/properties"/>
  </ds:schemaRefs>
</ds:datastoreItem>
</file>

<file path=customXml/itemProps2.xml><?xml version="1.0" encoding="utf-8"?>
<ds:datastoreItem xmlns:ds="http://schemas.openxmlformats.org/officeDocument/2006/customXml" ds:itemID="{357D0910-D561-4DDF-B819-FC6E000071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e209e7-5ef3-4a28-b892-37f78501cbc1"/>
    <ds:schemaRef ds:uri="9812d860-2306-44da-a928-6a82f1a62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A875DA-F9FD-4F83-A049-3B1027B542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Research presentation</Template>
  <TotalTime>0</TotalTime>
  <Words>914</Words>
  <Application>Microsoft Office PowerPoint</Application>
  <PresentationFormat>Widescreen</PresentationFormat>
  <Paragraphs>105</Paragraphs>
  <Slides>21</Slides>
  <Notes>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Arial</vt:lpstr>
      <vt:lpstr>Calibri</vt:lpstr>
      <vt:lpstr>Calibri Light</vt:lpstr>
      <vt:lpstr>Franklin Gothic Book</vt:lpstr>
      <vt:lpstr>Gill Sans MT</vt:lpstr>
      <vt:lpstr>Optima</vt:lpstr>
      <vt:lpstr>Segoe UI</vt:lpstr>
      <vt:lpstr>Times</vt:lpstr>
      <vt:lpstr>Wingdings</vt:lpstr>
      <vt:lpstr>Wingdings 2</vt:lpstr>
      <vt:lpstr>Office Theme</vt:lpstr>
      <vt:lpstr>1_Office Theme</vt:lpstr>
      <vt:lpstr>Dividend</vt:lpstr>
      <vt:lpstr>PowerPoint Presentation</vt:lpstr>
      <vt:lpstr>PowerPoint Presentation</vt:lpstr>
      <vt:lpstr>PowerPoint Presentation</vt:lpstr>
      <vt:lpstr>PowerPoint Presentation</vt:lpstr>
      <vt:lpstr>FIRST Year Career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Development Programs </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2019-08-08T23:53:08Z</dcterms:created>
  <dcterms:modified xsi:type="dcterms:W3CDTF">2019-09-12T23:05:51Z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0x010100BB15A3542A99504C9A47787DB45CE46E</vt:lpwstr>
  </property>
</Properties>
</file>