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37"/>
  </p:notesMasterIdLst>
  <p:handoutMasterIdLst>
    <p:handoutMasterId r:id="rId38"/>
  </p:handoutMasterIdLst>
  <p:sldIdLst>
    <p:sldId id="298" r:id="rId5"/>
    <p:sldId id="323" r:id="rId6"/>
    <p:sldId id="321" r:id="rId7"/>
    <p:sldId id="294" r:id="rId8"/>
    <p:sldId id="324" r:id="rId9"/>
    <p:sldId id="303" r:id="rId10"/>
    <p:sldId id="292" r:id="rId11"/>
    <p:sldId id="284" r:id="rId12"/>
    <p:sldId id="301" r:id="rId13"/>
    <p:sldId id="302" r:id="rId14"/>
    <p:sldId id="293" r:id="rId15"/>
    <p:sldId id="304" r:id="rId16"/>
    <p:sldId id="305" r:id="rId17"/>
    <p:sldId id="306" r:id="rId18"/>
    <p:sldId id="307" r:id="rId19"/>
    <p:sldId id="309" r:id="rId20"/>
    <p:sldId id="310" r:id="rId21"/>
    <p:sldId id="312" r:id="rId22"/>
    <p:sldId id="297" r:id="rId23"/>
    <p:sldId id="311" r:id="rId24"/>
    <p:sldId id="313" r:id="rId25"/>
    <p:sldId id="314" r:id="rId26"/>
    <p:sldId id="315" r:id="rId27"/>
    <p:sldId id="317" r:id="rId28"/>
    <p:sldId id="295" r:id="rId29"/>
    <p:sldId id="285" r:id="rId30"/>
    <p:sldId id="318" r:id="rId31"/>
    <p:sldId id="319" r:id="rId32"/>
    <p:sldId id="320" r:id="rId33"/>
    <p:sldId id="296" r:id="rId34"/>
    <p:sldId id="299" r:id="rId35"/>
    <p:sldId id="30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70" autoAdjust="0"/>
    <p:restoredTop sz="94574" autoAdjust="0"/>
  </p:normalViewPr>
  <p:slideViewPr>
    <p:cSldViewPr snapToGrid="0">
      <p:cViewPr varScale="1">
        <p:scale>
          <a:sx n="88" d="100"/>
          <a:sy n="88" d="100"/>
        </p:scale>
        <p:origin x="514" y="7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8" d="100"/>
          <a:sy n="88" d="100"/>
        </p:scale>
        <p:origin x="2886"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u="sng" baseline="0" dirty="0" smtClean="0">
                <a:solidFill>
                  <a:schemeClr val="tx1"/>
                </a:solidFill>
              </a:rPr>
              <a:t>Employer Feedback</a:t>
            </a:r>
            <a:endParaRPr lang="en-US" b="1" u="sng" dirty="0">
              <a:solidFill>
                <a:schemeClr val="tx1"/>
              </a:solidFill>
            </a:endParaRPr>
          </a:p>
        </c:rich>
      </c:tx>
      <c:layout>
        <c:manualLayout>
          <c:xMode val="edge"/>
          <c:yMode val="edge"/>
          <c:x val="0.28710462287104621"/>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390501369810526"/>
          <c:y val="0.15987719073944853"/>
          <c:w val="0.82735214667509627"/>
          <c:h val="0.48718481925966317"/>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Sheet1!$A$2:$A$7</c:f>
              <c:strCache>
                <c:ptCount val="6"/>
                <c:pt idx="0">
                  <c:v>Dressed Professionally </c:v>
                </c:pt>
                <c:pt idx="1">
                  <c:v>Conversed Comfortably</c:v>
                </c:pt>
                <c:pt idx="2">
                  <c:v>Knowledge about Company</c:v>
                </c:pt>
                <c:pt idx="3">
                  <c:v>Insighful Questions</c:v>
                </c:pt>
                <c:pt idx="4">
                  <c:v>Related Internship/job</c:v>
                </c:pt>
                <c:pt idx="5">
                  <c:v>Other</c:v>
                </c:pt>
              </c:strCache>
            </c:strRef>
          </c:cat>
          <c:val>
            <c:numRef>
              <c:f>Sheet1!$B$2:$B$7</c:f>
              <c:numCache>
                <c:formatCode>0%</c:formatCode>
                <c:ptCount val="6"/>
                <c:pt idx="0">
                  <c:v>0.1731</c:v>
                </c:pt>
                <c:pt idx="1">
                  <c:v>0.28849999999999998</c:v>
                </c:pt>
                <c:pt idx="2">
                  <c:v>0.30769999999999997</c:v>
                </c:pt>
                <c:pt idx="3">
                  <c:v>0.1346</c:v>
                </c:pt>
                <c:pt idx="4">
                  <c:v>1.9199999999999998E-2</c:v>
                </c:pt>
                <c:pt idx="5">
                  <c:v>7.6899999999999996E-2</c:v>
                </c:pt>
              </c:numCache>
            </c:numRef>
          </c:val>
          <c:extLst>
            <c:ext xmlns:c16="http://schemas.microsoft.com/office/drawing/2014/chart" uri="{C3380CC4-5D6E-409C-BE32-E72D297353CC}">
              <c16:uniqueId val="{00000000-48D1-4871-B334-5E20C5ED296D}"/>
            </c:ext>
          </c:extLst>
        </c:ser>
        <c:dLbls>
          <c:showLegendKey val="0"/>
          <c:showVal val="0"/>
          <c:showCatName val="0"/>
          <c:showSerName val="0"/>
          <c:showPercent val="0"/>
          <c:showBubbleSize val="0"/>
        </c:dLbls>
        <c:gapWidth val="182"/>
        <c:axId val="310763304"/>
        <c:axId val="310763696"/>
      </c:barChart>
      <c:catAx>
        <c:axId val="310763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0763696"/>
        <c:crosses val="autoZero"/>
        <c:auto val="1"/>
        <c:lblAlgn val="ctr"/>
        <c:lblOffset val="100"/>
        <c:noMultiLvlLbl val="0"/>
      </c:catAx>
      <c:valAx>
        <c:axId val="3107636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07633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u="sng" dirty="0" smtClean="0">
                <a:solidFill>
                  <a:schemeClr val="tx1"/>
                </a:solidFill>
              </a:rPr>
              <a:t>Graduate</a:t>
            </a:r>
            <a:r>
              <a:rPr lang="en-US" b="1" u="sng" baseline="0" dirty="0" smtClean="0">
                <a:solidFill>
                  <a:schemeClr val="tx1"/>
                </a:solidFill>
              </a:rPr>
              <a:t> Rep Feedback</a:t>
            </a:r>
            <a:endParaRPr lang="en-US" b="1" u="sng" dirty="0">
              <a:solidFill>
                <a:schemeClr val="tx1"/>
              </a:solidFill>
            </a:endParaRPr>
          </a:p>
        </c:rich>
      </c:tx>
      <c:layout>
        <c:manualLayout>
          <c:xMode val="edge"/>
          <c:yMode val="edge"/>
          <c:x val="0.28397800639883525"/>
          <c:y val="2.282327799779520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588386305726381"/>
          <c:y val="0.13705391274165332"/>
          <c:w val="0.82735214667509627"/>
          <c:h val="0.48718481925966317"/>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Sheet1!$A$2:$A$7</c:f>
              <c:strCache>
                <c:ptCount val="6"/>
                <c:pt idx="0">
                  <c:v>Dressed Professionally </c:v>
                </c:pt>
                <c:pt idx="1">
                  <c:v>Conversed Comfortably</c:v>
                </c:pt>
                <c:pt idx="2">
                  <c:v>Knowledge about school</c:v>
                </c:pt>
                <c:pt idx="3">
                  <c:v>Insighful Questions</c:v>
                </c:pt>
                <c:pt idx="4">
                  <c:v>Related Internship/job</c:v>
                </c:pt>
                <c:pt idx="5">
                  <c:v>Other</c:v>
                </c:pt>
              </c:strCache>
            </c:strRef>
          </c:cat>
          <c:val>
            <c:numRef>
              <c:f>Sheet1!$B$2:$B$7</c:f>
              <c:numCache>
                <c:formatCode>0%</c:formatCode>
                <c:ptCount val="6"/>
                <c:pt idx="0">
                  <c:v>1.14E-2</c:v>
                </c:pt>
                <c:pt idx="1">
                  <c:v>0.2898</c:v>
                </c:pt>
                <c:pt idx="2">
                  <c:v>0.17610000000000001</c:v>
                </c:pt>
                <c:pt idx="3">
                  <c:v>0.42049999999999998</c:v>
                </c:pt>
                <c:pt idx="4">
                  <c:v>5.6800000000000003E-2</c:v>
                </c:pt>
                <c:pt idx="5">
                  <c:v>4.5499999999999999E-2</c:v>
                </c:pt>
              </c:numCache>
            </c:numRef>
          </c:val>
          <c:extLst>
            <c:ext xmlns:c16="http://schemas.microsoft.com/office/drawing/2014/chart" uri="{C3380CC4-5D6E-409C-BE32-E72D297353CC}">
              <c16:uniqueId val="{00000000-1DB9-41CB-A5B4-39D5BC099679}"/>
            </c:ext>
          </c:extLst>
        </c:ser>
        <c:dLbls>
          <c:showLegendKey val="0"/>
          <c:showVal val="0"/>
          <c:showCatName val="0"/>
          <c:showSerName val="0"/>
          <c:showPercent val="0"/>
          <c:showBubbleSize val="0"/>
        </c:dLbls>
        <c:gapWidth val="182"/>
        <c:axId val="335760232"/>
        <c:axId val="335760624"/>
      </c:barChart>
      <c:catAx>
        <c:axId val="335760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5760624"/>
        <c:crosses val="autoZero"/>
        <c:auto val="1"/>
        <c:lblAlgn val="ctr"/>
        <c:lblOffset val="100"/>
        <c:noMultiLvlLbl val="0"/>
      </c:catAx>
      <c:valAx>
        <c:axId val="3357606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57602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ZA" smtClean="0"/>
              <a:t>2019/08/26</a:t>
            </a:fld>
            <a:endParaRPr lang="en-ZA"/>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ZA" smtClean="0"/>
              <a:t>‹#›</a:t>
            </a:fld>
            <a:endParaRPr lang="en-ZA"/>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EC30E-1A71-4188-9BE7-E2A64929A436}" type="datetimeFigureOut">
              <a:rPr lang="en-ZA" smtClean="0"/>
              <a:t>2019/08/26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0193B-564F-4854-8A52-728F3FB19C85}" type="slidenum">
              <a:rPr lang="en-ZA" smtClean="0"/>
              <a:t>‹#›</a:t>
            </a:fld>
            <a:endParaRPr lang="en-ZA"/>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E10C0D-8B0E-4CC1-975B-0545E54A470F}" type="slidenum">
              <a:rPr lang="en-US" smtClean="0"/>
              <a:pPr/>
              <a:t>32</a:t>
            </a:fld>
            <a:endParaRPr lang="en-US"/>
          </a:p>
        </p:txBody>
      </p:sp>
    </p:spTree>
    <p:extLst>
      <p:ext uri="{BB962C8B-B14F-4D97-AF65-F5344CB8AC3E}">
        <p14:creationId xmlns:p14="http://schemas.microsoft.com/office/powerpoint/2010/main" val="4244057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804025"/>
          </a:xfrm>
          <a:solidFill>
            <a:schemeClr val="bg1">
              <a:lumMod val="85000"/>
            </a:schemeClr>
          </a:solidFill>
        </p:spPr>
        <p:txBody>
          <a:bodyPr tIns="1728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6000" b="1" spc="-300" dirty="0"/>
            </a:lvl1pPr>
          </a:lstStyle>
          <a:p>
            <a:pPr lvl="0" algn="r"/>
            <a:r>
              <a:rPr lang="en-US" dirty="0"/>
              <a:t>Click to edit presentation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a:r>
              <a:rPr lang="en-US" smtClean="0"/>
              <a:t>Click to edit Master subtitle style</a:t>
            </a:r>
            <a:endParaRPr lang="en-ZA"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ZA" dirty="0"/>
              <a:t>Click to edit page title</a:t>
            </a:r>
          </a:p>
        </p:txBody>
      </p:sp>
      <p:sp>
        <p:nvSpPr>
          <p:cNvPr id="7" name="Subtitle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2000"/>
            <a:ext cx="5472000" cy="46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6" name="Text Placeholder 4">
            <a:extLst>
              <a:ext uri="{FF2B5EF4-FFF2-40B4-BE49-F238E27FC236}">
                <a16:creationId xmlns:a16="http://schemas.microsoft.com/office/drawing/2014/main" id="{7867C73D-EE16-41D1-B7CE-A35C765E3B8D}"/>
              </a:ext>
            </a:extLst>
          </p:cNvPr>
          <p:cNvSpPr>
            <a:spLocks noGrp="1"/>
          </p:cNvSpPr>
          <p:nvPr>
            <p:ph type="body" sz="quarter" idx="12"/>
          </p:nvPr>
        </p:nvSpPr>
        <p:spPr>
          <a:xfrm>
            <a:off x="6299887" y="1511250"/>
            <a:ext cx="5472113" cy="468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891552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ZA" dirty="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511476"/>
            <a:ext cx="3600450" cy="467924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511475"/>
            <a:ext cx="3600450" cy="4679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ZA"/>
              <a:t>Add a footer</a:t>
            </a:r>
            <a:endParaRPr lang="en-ZA" dirty="0"/>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2654388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ZA" dirty="0"/>
              <a:t>Click to edit page title</a:t>
            </a:r>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512000"/>
            <a:ext cx="2160588" cy="4679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512000"/>
            <a:ext cx="2160588" cy="4679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507535"/>
            <a:ext cx="2160588" cy="4679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507535"/>
            <a:ext cx="2160588" cy="46837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ZA"/>
              <a:t>Add a footer</a:t>
            </a:r>
            <a:endParaRPr lang="en-ZA" dirty="0"/>
          </a:p>
        </p:txBody>
      </p:sp>
      <p:sp>
        <p:nvSpPr>
          <p:cNvPr id="6" name="Slide Number Placeholder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97483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ZA" dirty="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ZA"/>
              <a:t>Add a footer</a:t>
            </a:r>
            <a:endParaRPr lang="en-ZA" dirty="0"/>
          </a:p>
        </p:txBody>
      </p:sp>
      <p:sp>
        <p:nvSpPr>
          <p:cNvPr id="4" name="Slide Number Placeholder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1505855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ZA"/>
              <a:t>Add a footer</a:t>
            </a:r>
            <a:endParaRPr lang="en-ZA" dirty="0"/>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ZA" smtClean="0"/>
              <a:pPr/>
              <a:t>‹#›</a:t>
            </a:fld>
            <a:endParaRPr lang="en-ZA" dirty="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39767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7678736" y="5883275"/>
            <a:ext cx="2743200" cy="365125"/>
          </a:xfrm>
          <a:prstGeom prst="rect">
            <a:avLst/>
          </a:prstGeom>
        </p:spPr>
        <p:txBody>
          <a:bodyPr/>
          <a:lstStyle/>
          <a:p>
            <a:fld id="{A5E1BFED-199E-42F3-B722-91C5C3843F9E}" type="datetimeFigureOut">
              <a:rPr lang="en-US" smtClean="0"/>
              <a:t>8/26/2019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DC0B57-95BC-47FD-B0D7-9A3B20997B9E}" type="slidenum">
              <a:rPr lang="en-US" smtClean="0"/>
              <a:t>‹#›</a:t>
            </a:fld>
            <a:endParaRPr lang="en-US"/>
          </a:p>
        </p:txBody>
      </p:sp>
    </p:spTree>
    <p:extLst>
      <p:ext uri="{BB962C8B-B14F-4D97-AF65-F5344CB8AC3E}">
        <p14:creationId xmlns:p14="http://schemas.microsoft.com/office/powerpoint/2010/main" val="1743390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7678736" y="5883275"/>
            <a:ext cx="2743200" cy="365125"/>
          </a:xfrm>
          <a:prstGeom prst="rect">
            <a:avLst/>
          </a:prstGeom>
        </p:spPr>
        <p:txBody>
          <a:bodyPr/>
          <a:lstStyle/>
          <a:p>
            <a:fld id="{A5E1BFED-199E-42F3-B722-91C5C3843F9E}" type="datetimeFigureOut">
              <a:rPr lang="en-US" smtClean="0"/>
              <a:t>8/26/2019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DC0B57-95BC-47FD-B0D7-9A3B20997B9E}" type="slidenum">
              <a:rPr lang="en-US" smtClean="0"/>
              <a:t>‹#›</a:t>
            </a:fld>
            <a:endParaRPr lang="en-US"/>
          </a:p>
        </p:txBody>
      </p:sp>
    </p:spTree>
    <p:extLst>
      <p:ext uri="{BB962C8B-B14F-4D97-AF65-F5344CB8AC3E}">
        <p14:creationId xmlns:p14="http://schemas.microsoft.com/office/powerpoint/2010/main" val="315391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and Drop </a:t>
            </a:r>
            <a:br>
              <a:rPr lang="en-ZA" dirty="0"/>
            </a:br>
            <a:r>
              <a:rPr lang="en-ZA" dirty="0"/>
              <a:t>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6000" b="1" spc="-300" dirty="0"/>
            </a:lvl1pPr>
          </a:lstStyle>
          <a:p>
            <a:pPr lvl="0" algn="r"/>
            <a:r>
              <a:rPr lang="en-ZA" dirty="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ZA" dirty="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ZA"/>
              <a:t>Add a footer</a:t>
            </a:r>
            <a:endParaRPr lang="en-ZA"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2437159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er Slid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and Drop </a:t>
            </a:r>
            <a:br>
              <a:rPr lang="en-ZA" dirty="0"/>
            </a:br>
            <a:r>
              <a:rPr lang="en-ZA" dirty="0"/>
              <a:t>your Photo Here</a:t>
            </a:r>
          </a:p>
        </p:txBody>
      </p:sp>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6000" b="1" spc="-300">
                <a:solidFill>
                  <a:schemeClr val="tx1">
                    <a:lumMod val="75000"/>
                    <a:lumOff val="25000"/>
                  </a:schemeClr>
                </a:solidFill>
                <a:latin typeface="+mj-lt"/>
              </a:defRPr>
            </a:lvl1pPr>
          </a:lstStyle>
          <a:p>
            <a:r>
              <a:rPr lang="en-ZA" dirty="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4110760"/>
            <a:ext cx="5956300" cy="1100565"/>
          </a:xfrm>
          <a:solidFill>
            <a:schemeClr val="tx1">
              <a:alpha val="80000"/>
            </a:schemeClr>
          </a:solidFill>
        </p:spPr>
        <p:txBody>
          <a:bodyPr lIns="252000" tIns="180000" rIns="180000" bIns="18000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ZA" dirty="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ZA"/>
              <a:t>Add a footer</a:t>
            </a:r>
            <a:endParaRPr lang="en-ZA"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ZA"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2282858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Image Layout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a:lstStyle>
            <a:lvl1pPr algn="r">
              <a:defRPr sz="6000" b="1" spc="-300">
                <a:solidFill>
                  <a:schemeClr val="tx1">
                    <a:lumMod val="75000"/>
                    <a:lumOff val="25000"/>
                  </a:schemeClr>
                </a:solidFill>
              </a:defRPr>
            </a:lvl1pPr>
          </a:lstStyle>
          <a:p>
            <a:r>
              <a:rPr lang="en-US" dirty="0"/>
              <a:t>Edit page title</a:t>
            </a:r>
            <a:endParaRPr lang="en-ZA" dirty="0"/>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2668686"/>
            <a:ext cx="5472000" cy="2999426"/>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ZA" smtClean="0"/>
              <a:pPr/>
              <a:t>‹#›</a:t>
            </a:fld>
            <a:endParaRPr lang="en-ZA" dirty="0"/>
          </a:p>
        </p:txBody>
      </p:sp>
      <p:sp>
        <p:nvSpPr>
          <p:cNvPr id="8" name="Rectangle 7">
            <a:extLst>
              <a:ext uri="{FF2B5EF4-FFF2-40B4-BE49-F238E27FC236}">
                <a16:creationId xmlns:a16="http://schemas.microsoft.com/office/drawing/2014/main" id="{1508F53F-6AA2-4060-904A-BC90211DC043}"/>
              </a:ext>
            </a:extLst>
          </p:cNvPr>
          <p:cNvSpPr/>
          <p:nvPr userDrawn="1"/>
        </p:nvSpPr>
        <p:spPr>
          <a:xfrm>
            <a:off x="9348588"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ZA" dirty="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a:lstStyle>
            <a:lvl1pPr algn="l">
              <a:defRPr sz="6000" b="1" spc="-300">
                <a:solidFill>
                  <a:schemeClr val="tx1">
                    <a:lumMod val="75000"/>
                    <a:lumOff val="25000"/>
                  </a:schemeClr>
                </a:solidFill>
              </a:defRPr>
            </a:lvl1pPr>
          </a:lstStyle>
          <a:p>
            <a:r>
              <a:rPr lang="en-US" dirty="0"/>
              <a:t>Click to edit page title</a:t>
            </a:r>
            <a:endParaRPr lang="en-ZA" dirty="0"/>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ZA" smtClean="0"/>
              <a:pPr/>
              <a:t>‹#›</a:t>
            </a:fld>
            <a:endParaRPr lang="en-ZA"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ZA" dirty="0"/>
          </a:p>
        </p:txBody>
      </p:sp>
    </p:spTree>
    <p:extLst>
      <p:ext uri="{BB962C8B-B14F-4D97-AF65-F5344CB8AC3E}">
        <p14:creationId xmlns:p14="http://schemas.microsoft.com/office/powerpoint/2010/main" val="38438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ZA" dirty="0"/>
              <a:t>Click to edit page title</a:t>
            </a:r>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1515834"/>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2023668"/>
            <a:ext cx="5472000" cy="416833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1516359"/>
            <a:ext cx="5472000" cy="358775"/>
          </a:xfrm>
        </p:spPr>
        <p:txBody>
          <a:bodyPr/>
          <a:lstStyle>
            <a:lvl1pPr marL="0" indent="0">
              <a:buNone/>
              <a:defRPr sz="2400" b="1"/>
            </a:lvl1pPr>
          </a:lstStyle>
          <a:p>
            <a:pPr lvl="0"/>
            <a:r>
              <a:rPr lang="en-US" smtClean="0"/>
              <a:t>Click to 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2020359"/>
            <a:ext cx="5472113" cy="41708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ZA"/>
              <a:t>Add a footer</a:t>
            </a:r>
            <a:endParaRPr lang="en-ZA" dirty="0"/>
          </a:p>
        </p:txBody>
      </p:sp>
      <p:sp>
        <p:nvSpPr>
          <p:cNvPr id="6" name="Slide Number Placeholder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096000" y="5359400"/>
            <a:ext cx="5664000" cy="565899"/>
          </a:xfrm>
          <a:solidFill>
            <a:schemeClr val="tx1"/>
          </a:solidFill>
        </p:spPr>
        <p:txBody>
          <a:bodyPr lIns="180000" tIns="180000" rIns="180000" bIns="18000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Enter your caption</a:t>
            </a:r>
            <a:endParaRPr lang="en-ZA"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dirty="0"/>
              <a:t>Add a footer</a:t>
            </a:r>
          </a:p>
        </p:txBody>
      </p:sp>
      <p:sp>
        <p:nvSpPr>
          <p:cNvPr id="2" name="Slide Number Placeholder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a:lstStyle/>
          <a:p>
            <a:fld id="{19B51A1E-902D-48AF-9020-955120F399B6}" type="slidenum">
              <a:rPr lang="en-ZA" smtClean="0"/>
              <a:pPr/>
              <a:t>‹#›</a:t>
            </a:fld>
            <a:endParaRPr lang="en-ZA" dirty="0"/>
          </a:p>
        </p:txBody>
      </p:sp>
      <p:sp>
        <p:nvSpPr>
          <p:cNvPr id="5" name="Title 4">
            <a:extLst>
              <a:ext uri="{FF2B5EF4-FFF2-40B4-BE49-F238E27FC236}">
                <a16:creationId xmlns:a16="http://schemas.microsoft.com/office/drawing/2014/main" id="{7F8E7C83-06D7-4C5B-85B7-0E5713B4FAB3}"/>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102" cy="6804025"/>
          </a:xfrm>
          <a:solidFill>
            <a:schemeClr val="bg1">
              <a:lumMod val="85000"/>
            </a:schemeClr>
          </a:solidFill>
        </p:spPr>
        <p:txBody>
          <a:bodyPr tIns="0"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58200" y="2798354"/>
            <a:ext cx="3733800" cy="1013684"/>
          </a:xfrm>
          <a:solidFill>
            <a:schemeClr val="bg1"/>
          </a:solidFill>
        </p:spPr>
        <p:txBody>
          <a:bodyPr vert="horz" lIns="180000" tIns="180000" rIns="252000" bIns="180000" rtlCol="0" anchor="t">
            <a:noAutofit/>
          </a:bodyPr>
          <a:lstStyle>
            <a:lvl1pPr algn="r">
              <a:defRPr lang="en-ZA" sz="6000" b="1" spc="-300" dirty="0"/>
            </a:lvl1pPr>
          </a:lstStyle>
          <a:p>
            <a:pPr lvl="0" algn="r"/>
            <a:r>
              <a:rPr lang="en-US" dirty="0"/>
              <a:t>Thank You</a:t>
            </a:r>
            <a:endParaRPr lang="en-ZA" dirty="0"/>
          </a:p>
        </p:txBody>
      </p:sp>
      <p:sp>
        <p:nvSpPr>
          <p:cNvPr id="9" name="Text Placeholder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8458200" y="3957705"/>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Full Name</a:t>
            </a:r>
            <a:endParaRPr lang="en-ZA" dirty="0"/>
          </a:p>
        </p:txBody>
      </p:sp>
      <p:sp>
        <p:nvSpPr>
          <p:cNvPr id="10" name="Text Placeholder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8458200" y="4306722"/>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Phone Number</a:t>
            </a:r>
            <a:endParaRPr lang="en-ZA" dirty="0"/>
          </a:p>
        </p:txBody>
      </p:sp>
      <p:sp>
        <p:nvSpPr>
          <p:cNvPr id="11" name="Text Placeholder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8458200" y="4655739"/>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Email or Social Media Handle</a:t>
            </a:r>
            <a:endParaRPr lang="en-ZA" dirty="0"/>
          </a:p>
        </p:txBody>
      </p:sp>
      <p:sp>
        <p:nvSpPr>
          <p:cNvPr id="12" name="Text Placeholder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8458200" y="5004756"/>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Company Website</a:t>
            </a:r>
            <a:endParaRPr lang="en-ZA"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ectangle 7">
            <a:extLst>
              <a:ext uri="{FF2B5EF4-FFF2-40B4-BE49-F238E27FC236}">
                <a16:creationId xmlns:a16="http://schemas.microsoft.com/office/drawing/2014/main" id="{51DD44D8-4A8F-4693-B90A-166855B29D25}"/>
              </a:ext>
            </a:extLst>
          </p:cNvPr>
          <p:cNvSpPr/>
          <p:nvPr userDrawn="1"/>
        </p:nvSpPr>
        <p:spPr>
          <a:xfrm>
            <a:off x="8458200" y="2685912"/>
            <a:ext cx="3733800"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Slide Number Placeholder 4">
            <a:extLst>
              <a:ext uri="{FF2B5EF4-FFF2-40B4-BE49-F238E27FC236}">
                <a16:creationId xmlns:a16="http://schemas.microsoft.com/office/drawing/2014/main" id="{222FB6A7-1E80-487C-93E6-DCAA8751EF21}"/>
              </a:ext>
            </a:extLst>
          </p:cNvPr>
          <p:cNvSpPr>
            <a:spLocks noGrp="1"/>
          </p:cNvSpPr>
          <p:nvPr>
            <p:ph type="sldNum" sz="quarter" idx="20"/>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2049663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ZA" dirty="0"/>
              <a:t>Click to edit page title</a:t>
            </a:r>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ZA" dirty="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B0D177-9AA4-42F4-9CD7-CD206217CA6D}"/>
              </a:ext>
            </a:extLst>
          </p:cNvPr>
          <p:cNvSpPr/>
          <p:nvPr userDrawn="1"/>
        </p:nvSpPr>
        <p:spPr>
          <a:xfrm>
            <a:off x="9780101" y="6371351"/>
            <a:ext cx="1979897" cy="431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8" name="Rectangle 27">
            <a:extLst>
              <a:ext uri="{FF2B5EF4-FFF2-40B4-BE49-F238E27FC236}">
                <a16:creationId xmlns:a16="http://schemas.microsoft.com/office/drawing/2014/main" id="{C825DB53-D610-4A40-AFDC-EBC47DB613CE}"/>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1" name="Freeform: Shape 30">
            <a:extLst>
              <a:ext uri="{FF2B5EF4-FFF2-40B4-BE49-F238E27FC236}">
                <a16:creationId xmlns:a16="http://schemas.microsoft.com/office/drawing/2014/main" id="{C2B9A6A4-83D0-40B1-8B15-964C84BF0705}"/>
              </a:ext>
            </a:extLst>
          </p:cNvPr>
          <p:cNvSpPr/>
          <p:nvPr userDrawn="1"/>
        </p:nvSpPr>
        <p:spPr>
          <a:xfrm>
            <a:off x="0" y="6371351"/>
            <a:ext cx="9780102" cy="432000"/>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r>
              <a:rPr lang="en-US" dirty="0"/>
              <a:t>Click to edit page title</a:t>
            </a:r>
            <a:endParaRPr lang="en-ZA" dirty="0"/>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439820"/>
            <a:ext cx="5664000" cy="29506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r>
              <a:rPr lang="en-ZA" dirty="0"/>
              <a:t>Add a footer</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0000"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ZA" smtClean="0"/>
              <a:pPr/>
              <a:t>‹#›</a:t>
            </a:fld>
            <a:endParaRPr lang="en-ZA" dirty="0"/>
          </a:p>
        </p:txBody>
      </p:sp>
      <p:sp>
        <p:nvSpPr>
          <p:cNvPr id="9" name="Rectangle 8">
            <a:extLst>
              <a:ext uri="{FF2B5EF4-FFF2-40B4-BE49-F238E27FC236}">
                <a16:creationId xmlns:a16="http://schemas.microsoft.com/office/drawing/2014/main" id="{4BC39664-EB8B-4A32-915A-D4308F79277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9" name="Rectangle 28">
            <a:extLst>
              <a:ext uri="{FF2B5EF4-FFF2-40B4-BE49-F238E27FC236}">
                <a16:creationId xmlns:a16="http://schemas.microsoft.com/office/drawing/2014/main" id="{9B49670D-8F18-44A8-B217-67B412095C0D}"/>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18" name="Straight Connector 17">
            <a:extLst>
              <a:ext uri="{FF2B5EF4-FFF2-40B4-BE49-F238E27FC236}">
                <a16:creationId xmlns:a16="http://schemas.microsoft.com/office/drawing/2014/main" id="{030FA059-EC32-4FFF-9673-48849B2FA43A}"/>
              </a:ext>
            </a:extLst>
          </p:cNvPr>
          <p:cNvCxnSpPr>
            <a:cxnSpLocks/>
          </p:cNvCxnSpPr>
          <p:nvPr userDrawn="1"/>
        </p:nvCxnSpPr>
        <p:spPr>
          <a:xfrm flipH="1">
            <a:off x="1" y="6371351"/>
            <a:ext cx="1219199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898401" y="6371351"/>
            <a:ext cx="1743296" cy="486670"/>
          </a:xfrm>
          <a:prstGeom prst="rect">
            <a:avLst/>
          </a:prstGeom>
        </p:spPr>
      </p:pic>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6" r:id="rId5"/>
    <p:sldLayoutId id="2147483659" r:id="rId6"/>
    <p:sldLayoutId id="2147483660" r:id="rId7"/>
    <p:sldLayoutId id="2147483664" r:id="rId8"/>
    <p:sldLayoutId id="2147483650" r:id="rId9"/>
    <p:sldLayoutId id="2147483652" r:id="rId10"/>
    <p:sldLayoutId id="2147483656" r:id="rId11"/>
    <p:sldLayoutId id="2147483657" r:id="rId12"/>
    <p:sldLayoutId id="2147483654" r:id="rId13"/>
    <p:sldLayoutId id="2147483655" r:id="rId14"/>
    <p:sldLayoutId id="2147483667" r:id="rId15"/>
    <p:sldLayoutId id="2147483668" r:id="rId16"/>
  </p:sldLayoutIdLst>
  <p:hf hdr="0" dt="0"/>
  <p:txStyles>
    <p:title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hyperlink" Target="mailto:mailto:careerrecruiting@ucr.edu?subject=" TargetMode="External"/><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622" b="3622"/>
          <a:stretch>
            <a:fillRect/>
          </a:stretch>
        </p:blipFill>
        <p:spPr>
          <a:xfrm>
            <a:off x="-49160" y="0"/>
            <a:ext cx="9780588" cy="6804025"/>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4516016" y="2771364"/>
            <a:ext cx="7675983" cy="1261295"/>
          </a:xfrm>
        </p:spPr>
        <p:txBody>
          <a:bodyPr/>
          <a:lstStyle/>
          <a:p>
            <a:r>
              <a:rPr lang="en-ZA" sz="4000" dirty="0" smtClean="0"/>
              <a:t>How  to  Make  a  Great  First  Impression </a:t>
            </a:r>
            <a:br>
              <a:rPr lang="en-ZA" sz="4000" dirty="0" smtClean="0"/>
            </a:br>
            <a:r>
              <a:rPr lang="en-ZA" sz="4000" dirty="0" smtClean="0"/>
              <a:t>at  a  Career  Fair</a:t>
            </a:r>
            <a:endParaRPr lang="en-ZA" sz="4000" dirty="0"/>
          </a:p>
        </p:txBody>
      </p:sp>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a:xfrm>
            <a:off x="4516016" y="4032659"/>
            <a:ext cx="5264572" cy="580921"/>
          </a:xfrm>
        </p:spPr>
        <p:txBody>
          <a:bodyPr/>
          <a:lstStyle/>
          <a:p>
            <a:r>
              <a:rPr lang="en-ZA" dirty="0" smtClean="0"/>
              <a:t>Prepare in Advance and </a:t>
            </a:r>
            <a:r>
              <a:rPr lang="en-ZA" dirty="0"/>
              <a:t>S</a:t>
            </a:r>
            <a:r>
              <a:rPr lang="en-ZA" dirty="0" smtClean="0"/>
              <a:t>tand </a:t>
            </a:r>
            <a:r>
              <a:rPr lang="en-ZA" dirty="0"/>
              <a:t>O</a:t>
            </a:r>
            <a:r>
              <a:rPr lang="en-ZA" dirty="0" smtClean="0"/>
              <a:t>ut</a:t>
            </a:r>
            <a:endParaRPr lang="en-ZA"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1428" y="4032659"/>
            <a:ext cx="2509732" cy="700633"/>
          </a:xfrm>
          <a:prstGeom prst="rect">
            <a:avLst/>
          </a:prstGeom>
        </p:spPr>
      </p:pic>
    </p:spTree>
    <p:extLst>
      <p:ext uri="{BB962C8B-B14F-4D97-AF65-F5344CB8AC3E}">
        <p14:creationId xmlns:p14="http://schemas.microsoft.com/office/powerpoint/2010/main" val="39899232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a:xfrm>
            <a:off x="242752" y="186193"/>
            <a:ext cx="11340000" cy="432000"/>
          </a:xfrm>
        </p:spPr>
        <p:txBody>
          <a:bodyPr/>
          <a:lstStyle/>
          <a:p>
            <a:r>
              <a:rPr lang="en-ZA" dirty="0" smtClean="0"/>
              <a:t>Leveraging Social Media to Research Employer</a:t>
            </a:r>
            <a:endParaRPr lang="en-ZA" dirty="0"/>
          </a:p>
        </p:txBody>
      </p:sp>
      <p:cxnSp>
        <p:nvCxnSpPr>
          <p:cNvPr id="11" name="Straight Connector 10" descr="Slide divider">
            <a:extLst>
              <a:ext uri="{FF2B5EF4-FFF2-40B4-BE49-F238E27FC236}">
                <a16:creationId xmlns:a16="http://schemas.microsoft.com/office/drawing/2014/main" id="{5A563457-1EC8-4978-BCCB-AFD88C9ED04C}"/>
              </a:ext>
              <a:ext uri="{C183D7F6-B498-43B3-948B-1728B52AA6E4}">
                <adec:decorative xmlns=""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a:lstStyle/>
          <a:p>
            <a:fld id="{19B51A1E-902D-48AF-9020-955120F399B6}" type="slidenum">
              <a:rPr lang="en-ZA" smtClean="0"/>
              <a:pPr/>
              <a:t>10</a:t>
            </a:fld>
            <a:endParaRPr lang="en-ZA"/>
          </a:p>
        </p:txBody>
      </p:sp>
      <p:pic>
        <p:nvPicPr>
          <p:cNvPr id="3" name="Picture 2"/>
          <p:cNvPicPr>
            <a:picLocks noChangeAspect="1"/>
          </p:cNvPicPr>
          <p:nvPr/>
        </p:nvPicPr>
        <p:blipFill rotWithShape="1">
          <a:blip r:embed="rId2"/>
          <a:srcRect l="35873" t="9653" r="34481" b="27293"/>
          <a:stretch/>
        </p:blipFill>
        <p:spPr>
          <a:xfrm>
            <a:off x="276045" y="1089527"/>
            <a:ext cx="3223272" cy="3684838"/>
          </a:xfrm>
          <a:prstGeom prst="rect">
            <a:avLst/>
          </a:prstGeom>
        </p:spPr>
      </p:pic>
      <p:pic>
        <p:nvPicPr>
          <p:cNvPr id="4" name="Picture 3"/>
          <p:cNvPicPr>
            <a:picLocks noChangeAspect="1"/>
          </p:cNvPicPr>
          <p:nvPr/>
        </p:nvPicPr>
        <p:blipFill rotWithShape="1">
          <a:blip r:embed="rId3"/>
          <a:srcRect l="38066" t="38877" r="14953" b="7021"/>
          <a:stretch/>
        </p:blipFill>
        <p:spPr>
          <a:xfrm>
            <a:off x="276045" y="4808223"/>
            <a:ext cx="3223272" cy="1995128"/>
          </a:xfrm>
          <a:prstGeom prst="rect">
            <a:avLst/>
          </a:prstGeom>
        </p:spPr>
      </p:pic>
      <p:pic>
        <p:nvPicPr>
          <p:cNvPr id="5" name="Picture 4"/>
          <p:cNvPicPr>
            <a:picLocks noChangeAspect="1"/>
          </p:cNvPicPr>
          <p:nvPr/>
        </p:nvPicPr>
        <p:blipFill rotWithShape="1">
          <a:blip r:embed="rId4"/>
          <a:srcRect l="30637" t="15050" r="32005" b="19131"/>
          <a:stretch/>
        </p:blipFill>
        <p:spPr>
          <a:xfrm>
            <a:off x="4229290" y="1115824"/>
            <a:ext cx="3112703" cy="2947635"/>
          </a:xfrm>
          <a:prstGeom prst="rect">
            <a:avLst/>
          </a:prstGeom>
        </p:spPr>
      </p:pic>
      <p:pic>
        <p:nvPicPr>
          <p:cNvPr id="6" name="Picture 5"/>
          <p:cNvPicPr>
            <a:picLocks noChangeAspect="1"/>
          </p:cNvPicPr>
          <p:nvPr/>
        </p:nvPicPr>
        <p:blipFill rotWithShape="1">
          <a:blip r:embed="rId5"/>
          <a:srcRect l="21782" t="17157" r="33310" b="12944"/>
          <a:stretch/>
        </p:blipFill>
        <p:spPr>
          <a:xfrm>
            <a:off x="4149047" y="4198001"/>
            <a:ext cx="3115625" cy="2605350"/>
          </a:xfrm>
          <a:prstGeom prst="rect">
            <a:avLst/>
          </a:prstGeom>
        </p:spPr>
      </p:pic>
      <p:pic>
        <p:nvPicPr>
          <p:cNvPr id="7" name="Picture 6"/>
          <p:cNvPicPr>
            <a:picLocks noChangeAspect="1"/>
          </p:cNvPicPr>
          <p:nvPr/>
        </p:nvPicPr>
        <p:blipFill rotWithShape="1">
          <a:blip r:embed="rId6"/>
          <a:srcRect l="21510" t="14711" r="21250" b="10682"/>
          <a:stretch/>
        </p:blipFill>
        <p:spPr>
          <a:xfrm>
            <a:off x="7994645" y="3659381"/>
            <a:ext cx="3981355" cy="2795316"/>
          </a:xfrm>
          <a:prstGeom prst="rect">
            <a:avLst/>
          </a:prstGeom>
        </p:spPr>
      </p:pic>
      <p:pic>
        <p:nvPicPr>
          <p:cNvPr id="10" name="Picture 9"/>
          <p:cNvPicPr>
            <a:picLocks noChangeAspect="1"/>
          </p:cNvPicPr>
          <p:nvPr/>
        </p:nvPicPr>
        <p:blipFill rotWithShape="1">
          <a:blip r:embed="rId7"/>
          <a:srcRect l="21580" t="14919" r="7594"/>
          <a:stretch/>
        </p:blipFill>
        <p:spPr>
          <a:xfrm>
            <a:off x="7994645" y="1088669"/>
            <a:ext cx="3981355" cy="2570712"/>
          </a:xfrm>
          <a:prstGeom prst="rect">
            <a:avLst/>
          </a:prstGeom>
        </p:spPr>
      </p:pic>
      <p:sp>
        <p:nvSpPr>
          <p:cNvPr id="12" name="TextBox 11"/>
          <p:cNvSpPr txBox="1"/>
          <p:nvPr/>
        </p:nvSpPr>
        <p:spPr>
          <a:xfrm>
            <a:off x="1308207" y="611427"/>
            <a:ext cx="2191110" cy="369332"/>
          </a:xfrm>
          <a:prstGeom prst="rect">
            <a:avLst/>
          </a:prstGeom>
          <a:noFill/>
        </p:spPr>
        <p:txBody>
          <a:bodyPr wrap="square" rtlCol="0">
            <a:spAutoFit/>
          </a:bodyPr>
          <a:lstStyle/>
          <a:p>
            <a:r>
              <a:rPr lang="en-US" b="1" u="sng" dirty="0" smtClean="0">
                <a:solidFill>
                  <a:schemeClr val="accent3">
                    <a:lumMod val="75000"/>
                  </a:schemeClr>
                </a:solidFill>
              </a:rPr>
              <a:t>Twitter</a:t>
            </a:r>
            <a:endParaRPr lang="en-US" b="1" u="sng" dirty="0">
              <a:solidFill>
                <a:schemeClr val="accent3">
                  <a:lumMod val="75000"/>
                </a:schemeClr>
              </a:solidFill>
            </a:endParaRPr>
          </a:p>
        </p:txBody>
      </p:sp>
      <p:sp>
        <p:nvSpPr>
          <p:cNvPr id="13" name="TextBox 12"/>
          <p:cNvSpPr txBox="1"/>
          <p:nvPr/>
        </p:nvSpPr>
        <p:spPr>
          <a:xfrm>
            <a:off x="5073562" y="611427"/>
            <a:ext cx="2191110" cy="369332"/>
          </a:xfrm>
          <a:prstGeom prst="rect">
            <a:avLst/>
          </a:prstGeom>
          <a:noFill/>
        </p:spPr>
        <p:txBody>
          <a:bodyPr wrap="square" rtlCol="0">
            <a:spAutoFit/>
          </a:bodyPr>
          <a:lstStyle/>
          <a:p>
            <a:r>
              <a:rPr lang="en-US" b="1" u="sng" dirty="0" smtClean="0">
                <a:solidFill>
                  <a:schemeClr val="accent3">
                    <a:lumMod val="75000"/>
                  </a:schemeClr>
                </a:solidFill>
              </a:rPr>
              <a:t>LinkedIn</a:t>
            </a:r>
            <a:endParaRPr lang="en-US" b="1" u="sng" dirty="0">
              <a:solidFill>
                <a:schemeClr val="accent3">
                  <a:lumMod val="75000"/>
                </a:schemeClr>
              </a:solidFill>
            </a:endParaRPr>
          </a:p>
        </p:txBody>
      </p:sp>
      <p:sp>
        <p:nvSpPr>
          <p:cNvPr id="15" name="TextBox 14"/>
          <p:cNvSpPr txBox="1"/>
          <p:nvPr/>
        </p:nvSpPr>
        <p:spPr>
          <a:xfrm>
            <a:off x="9568890" y="654044"/>
            <a:ext cx="2191110" cy="369332"/>
          </a:xfrm>
          <a:prstGeom prst="rect">
            <a:avLst/>
          </a:prstGeom>
          <a:noFill/>
        </p:spPr>
        <p:txBody>
          <a:bodyPr wrap="square" rtlCol="0">
            <a:spAutoFit/>
          </a:bodyPr>
          <a:lstStyle/>
          <a:p>
            <a:r>
              <a:rPr lang="en-US" b="1" u="sng" dirty="0" err="1" smtClean="0">
                <a:solidFill>
                  <a:schemeClr val="accent3">
                    <a:lumMod val="75000"/>
                  </a:schemeClr>
                </a:solidFill>
              </a:rPr>
              <a:t>Youtube</a:t>
            </a:r>
            <a:endParaRPr lang="en-US" b="1" u="sng" dirty="0">
              <a:solidFill>
                <a:schemeClr val="accent3">
                  <a:lumMod val="75000"/>
                </a:schemeClr>
              </a:solidFill>
            </a:endParaRPr>
          </a:p>
        </p:txBody>
      </p:sp>
    </p:spTree>
    <p:extLst>
      <p:ext uri="{BB962C8B-B14F-4D97-AF65-F5344CB8AC3E}">
        <p14:creationId xmlns:p14="http://schemas.microsoft.com/office/powerpoint/2010/main" val="39163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13"/>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0" nodeType="clickEffect">
                                  <p:stCondLst>
                                    <p:cond delay="0"/>
                                  </p:stCondLst>
                                  <p:childTnLst>
                                    <p:animScale>
                                      <p:cBhvr>
                                        <p:cTn id="14" dur="2000" fill="hold"/>
                                        <p:tgtEl>
                                          <p:spTgt spid="1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168" b="1168"/>
          <a:stretch>
            <a:fillRect/>
          </a:stretch>
        </p:blipFill>
        <p:spPr/>
      </p:pic>
      <p:sp>
        <p:nvSpPr>
          <p:cNvPr id="3" name="Title 2">
            <a:extLst>
              <a:ext uri="{FF2B5EF4-FFF2-40B4-BE49-F238E27FC236}">
                <a16:creationId xmlns:a16="http://schemas.microsoft.com/office/drawing/2014/main" id="{200B3D2B-613A-41BE-987D-E6A1324B456D}"/>
              </a:ext>
            </a:extLst>
          </p:cNvPr>
          <p:cNvSpPr>
            <a:spLocks noGrp="1"/>
          </p:cNvSpPr>
          <p:nvPr>
            <p:ph type="title"/>
          </p:nvPr>
        </p:nvSpPr>
        <p:spPr>
          <a:xfrm>
            <a:off x="-1700" y="2156226"/>
            <a:ext cx="4903599" cy="1958400"/>
          </a:xfrm>
        </p:spPr>
        <p:txBody>
          <a:bodyPr/>
          <a:lstStyle/>
          <a:p>
            <a:r>
              <a:rPr lang="en-ZA" dirty="0" smtClean="0"/>
              <a:t>Create a Game Plan</a:t>
            </a:r>
            <a:endParaRPr lang="en-ZA" dirty="0"/>
          </a:p>
        </p:txBody>
      </p:sp>
      <p:sp>
        <p:nvSpPr>
          <p:cNvPr id="10" name="Text Placeholder 9">
            <a:extLst>
              <a:ext uri="{FF2B5EF4-FFF2-40B4-BE49-F238E27FC236}">
                <a16:creationId xmlns:a16="http://schemas.microsoft.com/office/drawing/2014/main" id="{2972F17A-D965-40B9-8ABB-C634072DBCC0}"/>
              </a:ext>
            </a:extLst>
          </p:cNvPr>
          <p:cNvSpPr>
            <a:spLocks noGrp="1"/>
          </p:cNvSpPr>
          <p:nvPr>
            <p:ph type="body" sz="quarter" idx="13"/>
          </p:nvPr>
        </p:nvSpPr>
        <p:spPr>
          <a:xfrm>
            <a:off x="0" y="4110760"/>
            <a:ext cx="4902200" cy="1100565"/>
          </a:xfrm>
        </p:spPr>
        <p:txBody>
          <a:bodyPr/>
          <a:lstStyle/>
          <a:p>
            <a:r>
              <a:rPr lang="en-ZA" dirty="0" smtClean="0"/>
              <a:t>If the plan doesn’t work change the plan, but never the goal</a:t>
            </a:r>
            <a:endParaRPr lang="en-ZA" dirty="0"/>
          </a:p>
        </p:txBody>
      </p:sp>
      <p:sp>
        <p:nvSpPr>
          <p:cNvPr id="5" name="Slide Number Placeholder 4">
            <a:extLst>
              <a:ext uri="{FF2B5EF4-FFF2-40B4-BE49-F238E27FC236}">
                <a16:creationId xmlns:a16="http://schemas.microsoft.com/office/drawing/2014/main" id="{F6964141-6F81-4947-A236-746D94ED3F6F}"/>
              </a:ext>
            </a:extLst>
          </p:cNvPr>
          <p:cNvSpPr>
            <a:spLocks noGrp="1"/>
          </p:cNvSpPr>
          <p:nvPr>
            <p:ph type="sldNum" sz="quarter" idx="12"/>
          </p:nvPr>
        </p:nvSpPr>
        <p:spPr/>
        <p:txBody>
          <a:bodyPr/>
          <a:lstStyle/>
          <a:p>
            <a:fld id="{19B51A1E-902D-48AF-9020-955120F399B6}" type="slidenum">
              <a:rPr lang="en-ZA" smtClean="0"/>
              <a:pPr/>
              <a:t>11</a:t>
            </a:fld>
            <a:endParaRPr lang="en-ZA" dirty="0"/>
          </a:p>
        </p:txBody>
      </p:sp>
    </p:spTree>
    <p:extLst>
      <p:ext uri="{BB962C8B-B14F-4D97-AF65-F5344CB8AC3E}">
        <p14:creationId xmlns:p14="http://schemas.microsoft.com/office/powerpoint/2010/main" val="21176954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lstStyle/>
          <a:p>
            <a:r>
              <a:rPr lang="en-ZA" dirty="0" smtClean="0"/>
              <a:t>Prepare: Create a Game Plan</a:t>
            </a:r>
            <a:endParaRPr lang="en-ZA" dirty="0"/>
          </a:p>
        </p:txBody>
      </p:sp>
      <p:sp>
        <p:nvSpPr>
          <p:cNvPr id="12" name="Rectangle 11" descr="Accent block left">
            <a:extLst>
              <a:ext uri="{FF2B5EF4-FFF2-40B4-BE49-F238E27FC236}">
                <a16:creationId xmlns:a16="http://schemas.microsoft.com/office/drawing/2014/main" id="{7F65E93D-09FF-42EE-B9DD-750638966686}"/>
              </a:ext>
              <a:ext uri="{C183D7F6-B498-43B3-948B-1728B52AA6E4}">
                <adec:decorative xmlns="" xmlns:adec="http://schemas.microsoft.com/office/drawing/2017/decorative" val="1"/>
              </a:ext>
            </a:extLst>
          </p:cNvPr>
          <p:cNvSpPr/>
          <p:nvPr/>
        </p:nvSpPr>
        <p:spPr>
          <a:xfrm>
            <a:off x="345735" y="1018615"/>
            <a:ext cx="4815350" cy="646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ZA" dirty="0"/>
          </a:p>
        </p:txBody>
      </p:sp>
      <p:cxnSp>
        <p:nvCxnSpPr>
          <p:cNvPr id="11" name="Straight Connector 10" descr="Slide divider">
            <a:extLst>
              <a:ext uri="{FF2B5EF4-FFF2-40B4-BE49-F238E27FC236}">
                <a16:creationId xmlns:a16="http://schemas.microsoft.com/office/drawing/2014/main" id="{5A563457-1EC8-4978-BCCB-AFD88C9ED04C}"/>
              </a:ext>
              <a:ext uri="{C183D7F6-B498-43B3-948B-1728B52AA6E4}">
                <adec:decorative xmlns=""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ctangle 12" descr="Accent bar right&#10;">
            <a:extLst>
              <a:ext uri="{FF2B5EF4-FFF2-40B4-BE49-F238E27FC236}">
                <a16:creationId xmlns:a16="http://schemas.microsoft.com/office/drawing/2014/main" id="{A7CD04AE-9A8B-4DED-855D-F51B510D0B69}"/>
              </a:ext>
              <a:ext uri="{C183D7F6-B498-43B3-948B-1728B52AA6E4}">
                <adec:decorative xmlns="" xmlns:adec="http://schemas.microsoft.com/office/drawing/2017/decorative" val="1"/>
              </a:ext>
            </a:extLst>
          </p:cNvPr>
          <p:cNvSpPr/>
          <p:nvPr/>
        </p:nvSpPr>
        <p:spPr>
          <a:xfrm>
            <a:off x="345735" y="925922"/>
            <a:ext cx="481535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ZA" dirty="0"/>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a:lstStyle/>
          <a:p>
            <a:fld id="{19B51A1E-902D-48AF-9020-955120F399B6}" type="slidenum">
              <a:rPr lang="en-ZA" smtClean="0"/>
              <a:pPr/>
              <a:t>12</a:t>
            </a:fld>
            <a:endParaRPr lang="en-ZA"/>
          </a:p>
        </p:txBody>
      </p:sp>
      <p:sp>
        <p:nvSpPr>
          <p:cNvPr id="6" name="Rectangle 5"/>
          <p:cNvSpPr/>
          <p:nvPr/>
        </p:nvSpPr>
        <p:spPr>
          <a:xfrm>
            <a:off x="345735" y="1510576"/>
            <a:ext cx="4459178" cy="4478149"/>
          </a:xfrm>
          <a:prstGeom prst="rect">
            <a:avLst/>
          </a:prstGeom>
        </p:spPr>
        <p:txBody>
          <a:bodyPr wrap="square">
            <a:spAutoFit/>
          </a:bodyPr>
          <a:lstStyle/>
          <a:p>
            <a:pPr marL="285750" lvl="0" indent="-285750" defTabSz="457200">
              <a:spcBef>
                <a:spcPct val="20000"/>
              </a:spcBef>
              <a:spcAft>
                <a:spcPts val="600"/>
              </a:spcAft>
              <a:buClr>
                <a:srgbClr val="83992A"/>
              </a:buClr>
              <a:buSzPct val="115000"/>
              <a:buFont typeface="Arial"/>
              <a:buChar char="•"/>
            </a:pPr>
            <a:r>
              <a:rPr lang="en-US" sz="2000" dirty="0">
                <a:solidFill>
                  <a:prstClr val="black">
                    <a:lumMod val="85000"/>
                    <a:lumOff val="15000"/>
                  </a:prstClr>
                </a:solidFill>
                <a:latin typeface="Garamond" panose="02020404030301010803"/>
              </a:rPr>
              <a:t>Create a </a:t>
            </a:r>
            <a:r>
              <a:rPr lang="en-US" sz="2000" b="1" dirty="0">
                <a:solidFill>
                  <a:prstClr val="black">
                    <a:lumMod val="85000"/>
                    <a:lumOff val="15000"/>
                  </a:prstClr>
                </a:solidFill>
                <a:latin typeface="Garamond" panose="02020404030301010803"/>
              </a:rPr>
              <a:t>“game plan”</a:t>
            </a:r>
            <a:r>
              <a:rPr lang="en-US" sz="2000" dirty="0">
                <a:solidFill>
                  <a:prstClr val="black">
                    <a:lumMod val="85000"/>
                    <a:lumOff val="15000"/>
                  </a:prstClr>
                </a:solidFill>
                <a:latin typeface="Garamond" panose="02020404030301010803"/>
              </a:rPr>
              <a:t> to target your top companies. </a:t>
            </a:r>
          </a:p>
          <a:p>
            <a:pPr marL="285750" lvl="0" indent="-285750" defTabSz="457200">
              <a:spcBef>
                <a:spcPct val="20000"/>
              </a:spcBef>
              <a:spcAft>
                <a:spcPts val="600"/>
              </a:spcAft>
              <a:buClr>
                <a:srgbClr val="83992A"/>
              </a:buClr>
              <a:buSzPct val="115000"/>
              <a:buFont typeface="Arial"/>
              <a:buChar char="•"/>
            </a:pPr>
            <a:r>
              <a:rPr lang="en-US" sz="2000" dirty="0">
                <a:solidFill>
                  <a:prstClr val="black">
                    <a:lumMod val="85000"/>
                    <a:lumOff val="15000"/>
                  </a:prstClr>
                </a:solidFill>
                <a:latin typeface="Garamond" panose="02020404030301010803"/>
              </a:rPr>
              <a:t>Avoid starting with your top </a:t>
            </a:r>
            <a:r>
              <a:rPr lang="en-US" sz="2000" dirty="0" smtClean="0">
                <a:solidFill>
                  <a:prstClr val="black">
                    <a:lumMod val="85000"/>
                    <a:lumOff val="15000"/>
                  </a:prstClr>
                </a:solidFill>
                <a:latin typeface="Garamond" panose="02020404030301010803"/>
              </a:rPr>
              <a:t>companies.</a:t>
            </a:r>
          </a:p>
          <a:p>
            <a:pPr marL="285750" lvl="0" indent="-285750" defTabSz="457200">
              <a:spcBef>
                <a:spcPct val="20000"/>
              </a:spcBef>
              <a:spcAft>
                <a:spcPts val="600"/>
              </a:spcAft>
              <a:buClr>
                <a:srgbClr val="83992A"/>
              </a:buClr>
              <a:buSzPct val="115000"/>
              <a:buFont typeface="Arial"/>
              <a:buChar char="•"/>
            </a:pPr>
            <a:r>
              <a:rPr lang="en-US" sz="2000" dirty="0" smtClean="0">
                <a:solidFill>
                  <a:prstClr val="black">
                    <a:lumMod val="85000"/>
                    <a:lumOff val="15000"/>
                  </a:prstClr>
                </a:solidFill>
                <a:latin typeface="Garamond" panose="02020404030301010803"/>
              </a:rPr>
              <a:t>Use </a:t>
            </a:r>
            <a:r>
              <a:rPr lang="en-US" sz="2000" dirty="0">
                <a:solidFill>
                  <a:prstClr val="black">
                    <a:lumMod val="85000"/>
                    <a:lumOff val="15000"/>
                  </a:prstClr>
                </a:solidFill>
                <a:latin typeface="Garamond" panose="02020404030301010803"/>
              </a:rPr>
              <a:t>other organizations to practice and get comfortable with the process. </a:t>
            </a:r>
          </a:p>
          <a:p>
            <a:pPr marL="285750" lvl="0" indent="-285750" defTabSz="457200">
              <a:spcBef>
                <a:spcPct val="20000"/>
              </a:spcBef>
              <a:spcAft>
                <a:spcPts val="600"/>
              </a:spcAft>
              <a:buClr>
                <a:srgbClr val="83992A"/>
              </a:buClr>
              <a:buSzPct val="115000"/>
              <a:buFont typeface="Arial"/>
              <a:buChar char="•"/>
            </a:pPr>
            <a:r>
              <a:rPr lang="en-US" sz="2000" dirty="0">
                <a:solidFill>
                  <a:prstClr val="black">
                    <a:lumMod val="85000"/>
                    <a:lumOff val="15000"/>
                  </a:prstClr>
                </a:solidFill>
                <a:latin typeface="Garamond" panose="02020404030301010803"/>
              </a:rPr>
              <a:t>In determining companies of interest, be </a:t>
            </a:r>
            <a:r>
              <a:rPr lang="en-US" sz="2000" dirty="0" smtClean="0">
                <a:solidFill>
                  <a:prstClr val="black">
                    <a:lumMod val="85000"/>
                    <a:lumOff val="15000"/>
                  </a:prstClr>
                </a:solidFill>
                <a:latin typeface="Garamond" panose="02020404030301010803"/>
              </a:rPr>
              <a:t>open-minded.  </a:t>
            </a:r>
            <a:endParaRPr lang="en-US" sz="2000" dirty="0">
              <a:solidFill>
                <a:prstClr val="black">
                  <a:lumMod val="85000"/>
                  <a:lumOff val="15000"/>
                </a:prstClr>
              </a:solidFill>
              <a:latin typeface="Garamond" panose="02020404030301010803"/>
            </a:endParaRPr>
          </a:p>
          <a:p>
            <a:pPr marL="742950" lvl="1" indent="-285750" defTabSz="457200">
              <a:spcBef>
                <a:spcPct val="20000"/>
              </a:spcBef>
              <a:spcAft>
                <a:spcPts val="600"/>
              </a:spcAft>
              <a:buClr>
                <a:srgbClr val="83992A"/>
              </a:buClr>
              <a:buSzPct val="115000"/>
              <a:buFont typeface="Arial"/>
              <a:buChar char="•"/>
            </a:pPr>
            <a:r>
              <a:rPr lang="en-US" sz="2000" dirty="0">
                <a:solidFill>
                  <a:prstClr val="black">
                    <a:lumMod val="85000"/>
                    <a:lumOff val="15000"/>
                  </a:prstClr>
                </a:solidFill>
                <a:latin typeface="Garamond" panose="02020404030301010803"/>
              </a:rPr>
              <a:t>Do not solely concentrate on “big names” or large organizations.  </a:t>
            </a:r>
          </a:p>
          <a:p>
            <a:pPr marL="742950" lvl="1" indent="-285750" defTabSz="457200">
              <a:spcBef>
                <a:spcPct val="20000"/>
              </a:spcBef>
              <a:spcAft>
                <a:spcPts val="600"/>
              </a:spcAft>
              <a:buClr>
                <a:srgbClr val="83992A"/>
              </a:buClr>
              <a:buSzPct val="115000"/>
              <a:buFont typeface="Arial"/>
              <a:buChar char="•"/>
            </a:pPr>
            <a:r>
              <a:rPr lang="en-US" sz="2000" dirty="0">
                <a:solidFill>
                  <a:prstClr val="black">
                    <a:lumMod val="85000"/>
                    <a:lumOff val="15000"/>
                  </a:prstClr>
                </a:solidFill>
                <a:latin typeface="Garamond" panose="02020404030301010803"/>
              </a:rPr>
              <a:t>There are often great opportunities with companies with which you are not familiar.  </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122" t="-138" r="26667" b="3595"/>
          <a:stretch/>
        </p:blipFill>
        <p:spPr>
          <a:xfrm>
            <a:off x="5161085" y="0"/>
            <a:ext cx="7030915" cy="6356838"/>
          </a:xfrm>
          <a:prstGeom prst="rect">
            <a:avLst/>
          </a:prstGeom>
        </p:spPr>
      </p:pic>
    </p:spTree>
    <p:extLst>
      <p:ext uri="{BB962C8B-B14F-4D97-AF65-F5344CB8AC3E}">
        <p14:creationId xmlns:p14="http://schemas.microsoft.com/office/powerpoint/2010/main" val="172835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 calcmode="lin" valueType="num">
                                      <p:cBhvr additive="base">
                                        <p:cTn id="3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anim calcmode="lin" valueType="num">
                                      <p:cBhvr additive="base">
                                        <p:cTn id="4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129" b="1129"/>
          <a:stretch>
            <a:fillRect/>
          </a:stretch>
        </p:blipFill>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p:txBody>
          <a:bodyPr/>
          <a:lstStyle/>
          <a:p>
            <a:r>
              <a:rPr lang="en-ZA" dirty="0" smtClean="0"/>
              <a:t>Dress to Impress</a:t>
            </a:r>
            <a:endParaRPr lang="en-ZA" dirty="0"/>
          </a:p>
        </p:txBody>
      </p:sp>
      <p:sp>
        <p:nvSpPr>
          <p:cNvPr id="14" name="Text Placeholder 13">
            <a:extLst>
              <a:ext uri="{FF2B5EF4-FFF2-40B4-BE49-F238E27FC236}">
                <a16:creationId xmlns:a16="http://schemas.microsoft.com/office/drawing/2014/main" id="{F278402B-CA7D-4F5B-B3FA-ED74AB3CFB6C}"/>
              </a:ext>
            </a:extLst>
          </p:cNvPr>
          <p:cNvSpPr>
            <a:spLocks noGrp="1"/>
          </p:cNvSpPr>
          <p:nvPr>
            <p:ph type="body" sz="quarter" idx="13"/>
          </p:nvPr>
        </p:nvSpPr>
        <p:spPr/>
        <p:txBody>
          <a:bodyPr/>
          <a:lstStyle/>
          <a:p>
            <a:r>
              <a:rPr lang="en-ZA" dirty="0" smtClean="0"/>
              <a:t>You never get a second chance to make a first impression</a:t>
            </a:r>
            <a:endParaRPr lang="en-ZA" dirty="0"/>
          </a:p>
        </p:txBody>
      </p:sp>
      <p:sp>
        <p:nvSpPr>
          <p:cNvPr id="5" name="Slide Number Placeholder 4">
            <a:extLst>
              <a:ext uri="{FF2B5EF4-FFF2-40B4-BE49-F238E27FC236}">
                <a16:creationId xmlns:a16="http://schemas.microsoft.com/office/drawing/2014/main" id="{BDD5A594-D852-43BB-B591-E9D9027253BD}"/>
              </a:ext>
            </a:extLst>
          </p:cNvPr>
          <p:cNvSpPr>
            <a:spLocks noGrp="1"/>
          </p:cNvSpPr>
          <p:nvPr>
            <p:ph type="sldNum" sz="quarter" idx="12"/>
          </p:nvPr>
        </p:nvSpPr>
        <p:spPr/>
        <p:txBody>
          <a:bodyPr/>
          <a:lstStyle/>
          <a:p>
            <a:fld id="{19B51A1E-902D-48AF-9020-955120F399B6}" type="slidenum">
              <a:rPr lang="en-ZA" smtClean="0"/>
              <a:pPr/>
              <a:t>13</a:t>
            </a:fld>
            <a:endParaRPr lang="en-ZA" dirty="0"/>
          </a:p>
        </p:txBody>
      </p:sp>
    </p:spTree>
    <p:extLst>
      <p:ext uri="{BB962C8B-B14F-4D97-AF65-F5344CB8AC3E}">
        <p14:creationId xmlns:p14="http://schemas.microsoft.com/office/powerpoint/2010/main" val="11850002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295900" y="2079620"/>
            <a:ext cx="2613921" cy="25209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descr="Accent bar right&#10;">
            <a:extLst>
              <a:ext uri="{FF2B5EF4-FFF2-40B4-BE49-F238E27FC236}">
                <a16:creationId xmlns:a16="http://schemas.microsoft.com/office/drawing/2014/main" id="{A7CD04AE-9A8B-4DED-855D-F51B510D0B69}"/>
              </a:ext>
              <a:ext uri="{C183D7F6-B498-43B3-948B-1728B52AA6E4}">
                <adec:decorative xmlns="" xmlns:adec="http://schemas.microsoft.com/office/drawing/2017/decorative" val="1"/>
              </a:ext>
            </a:extLst>
          </p:cNvPr>
          <p:cNvSpPr/>
          <p:nvPr/>
        </p:nvSpPr>
        <p:spPr>
          <a:xfrm>
            <a:off x="345735" y="1101131"/>
            <a:ext cx="7564086" cy="606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ZA" dirty="0"/>
          </a:p>
        </p:txBody>
      </p:sp>
      <p:sp>
        <p:nvSpPr>
          <p:cNvPr id="14" name="Rectangle 13"/>
          <p:cNvSpPr/>
          <p:nvPr/>
        </p:nvSpPr>
        <p:spPr>
          <a:xfrm>
            <a:off x="7286625" y="3139849"/>
            <a:ext cx="4905375" cy="31827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286625" y="-42852"/>
            <a:ext cx="4905375" cy="3429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a:xfrm>
            <a:off x="432000" y="432000"/>
            <a:ext cx="4140000" cy="432000"/>
          </a:xfrm>
        </p:spPr>
        <p:txBody>
          <a:bodyPr/>
          <a:lstStyle/>
          <a:p>
            <a:r>
              <a:rPr lang="en-ZA" dirty="0" smtClean="0"/>
              <a:t>Dress to Impress: </a:t>
            </a:r>
            <a:br>
              <a:rPr lang="en-ZA" dirty="0" smtClean="0"/>
            </a:br>
            <a:r>
              <a:rPr lang="en-ZA" dirty="0" smtClean="0"/>
              <a:t>Who would you hire?</a:t>
            </a:r>
            <a:endParaRPr lang="en-ZA" dirty="0"/>
          </a:p>
        </p:txBody>
      </p:sp>
      <p:sp>
        <p:nvSpPr>
          <p:cNvPr id="12" name="Rectangle 11" descr="Accent block left">
            <a:extLst>
              <a:ext uri="{FF2B5EF4-FFF2-40B4-BE49-F238E27FC236}">
                <a16:creationId xmlns:a16="http://schemas.microsoft.com/office/drawing/2014/main" id="{7F65E93D-09FF-42EE-B9DD-750638966686}"/>
              </a:ext>
              <a:ext uri="{C183D7F6-B498-43B3-948B-1728B52AA6E4}">
                <adec:decorative xmlns="" xmlns:adec="http://schemas.microsoft.com/office/drawing/2017/decorative" val="1"/>
              </a:ext>
            </a:extLst>
          </p:cNvPr>
          <p:cNvSpPr/>
          <p:nvPr/>
        </p:nvSpPr>
        <p:spPr>
          <a:xfrm>
            <a:off x="345735" y="1208772"/>
            <a:ext cx="7564086" cy="730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ZA" dirty="0"/>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a:lstStyle/>
          <a:p>
            <a:fld id="{19B51A1E-902D-48AF-9020-955120F399B6}" type="slidenum">
              <a:rPr lang="en-ZA" smtClean="0"/>
              <a:pPr/>
              <a:t>14</a:t>
            </a:fld>
            <a:endParaRPr lang="en-ZA"/>
          </a:p>
        </p:txBody>
      </p:sp>
      <p:sp>
        <p:nvSpPr>
          <p:cNvPr id="3" name="Rectangle 2"/>
          <p:cNvSpPr/>
          <p:nvPr/>
        </p:nvSpPr>
        <p:spPr>
          <a:xfrm>
            <a:off x="316824" y="1365538"/>
            <a:ext cx="5053339" cy="5016758"/>
          </a:xfrm>
          <a:prstGeom prst="rect">
            <a:avLst/>
          </a:prstGeom>
        </p:spPr>
        <p:txBody>
          <a:bodyPr wrap="square">
            <a:spAutoFit/>
          </a:bodyPr>
          <a:lstStyle/>
          <a:p>
            <a:pPr marL="342900" lvl="0" indent="-342900">
              <a:spcBef>
                <a:spcPct val="20000"/>
              </a:spcBef>
              <a:buFont typeface="Arial" pitchFamily="34" charset="0"/>
              <a:buChar char="•"/>
              <a:defRPr/>
            </a:pPr>
            <a:r>
              <a:rPr lang="en-US" sz="2000" dirty="0"/>
              <a:t>Dress to make a positive first </a:t>
            </a:r>
            <a:r>
              <a:rPr lang="en-US" sz="2000" dirty="0" smtClean="0"/>
              <a:t>impression</a:t>
            </a:r>
          </a:p>
          <a:p>
            <a:pPr lvl="0">
              <a:spcBef>
                <a:spcPct val="20000"/>
              </a:spcBef>
              <a:defRPr/>
            </a:pPr>
            <a:endParaRPr lang="en-US" sz="2000" dirty="0"/>
          </a:p>
          <a:p>
            <a:pPr marL="342900" lvl="0" indent="-342900">
              <a:spcBef>
                <a:spcPct val="20000"/>
              </a:spcBef>
              <a:buFont typeface="Arial" pitchFamily="34" charset="0"/>
              <a:buChar char="•"/>
              <a:defRPr/>
            </a:pPr>
            <a:r>
              <a:rPr lang="en-US" sz="2000" dirty="0"/>
              <a:t>Conservative, colored </a:t>
            </a:r>
            <a:r>
              <a:rPr lang="en-US" sz="2000" dirty="0" smtClean="0"/>
              <a:t>suit</a:t>
            </a:r>
          </a:p>
          <a:p>
            <a:pPr lvl="0">
              <a:spcBef>
                <a:spcPct val="20000"/>
              </a:spcBef>
              <a:defRPr/>
            </a:pPr>
            <a:endParaRPr lang="en-US" sz="2000" dirty="0"/>
          </a:p>
          <a:p>
            <a:pPr marL="342900" lvl="0" indent="-342900">
              <a:spcBef>
                <a:spcPct val="20000"/>
              </a:spcBef>
              <a:buFont typeface="Arial" pitchFamily="34" charset="0"/>
              <a:buChar char="•"/>
              <a:defRPr/>
            </a:pPr>
            <a:r>
              <a:rPr lang="en-US" sz="2000" dirty="0"/>
              <a:t>Eye </a:t>
            </a:r>
            <a:r>
              <a:rPr lang="en-US" sz="2000" dirty="0" smtClean="0"/>
              <a:t>contact </a:t>
            </a:r>
            <a:r>
              <a:rPr lang="en-US" sz="2000" dirty="0"/>
              <a:t>and </a:t>
            </a:r>
            <a:r>
              <a:rPr lang="en-US" sz="2000" dirty="0" smtClean="0"/>
              <a:t>handshake </a:t>
            </a:r>
            <a:r>
              <a:rPr lang="en-US" sz="2000" dirty="0"/>
              <a:t>are important	</a:t>
            </a:r>
            <a:endParaRPr lang="en-US" sz="2000" dirty="0" smtClean="0"/>
          </a:p>
          <a:p>
            <a:pPr lvl="0">
              <a:spcBef>
                <a:spcPct val="20000"/>
              </a:spcBef>
              <a:defRPr/>
            </a:pPr>
            <a:endParaRPr lang="en-US" sz="2000" dirty="0"/>
          </a:p>
          <a:p>
            <a:pPr marL="342900" lvl="0" indent="-342900">
              <a:spcBef>
                <a:spcPct val="20000"/>
              </a:spcBef>
              <a:buFont typeface="Arial" pitchFamily="34" charset="0"/>
              <a:buChar char="•"/>
              <a:defRPr/>
            </a:pPr>
            <a:r>
              <a:rPr lang="en-US" sz="2000" dirty="0"/>
              <a:t>Be confident, enthusiastic, positive, and </a:t>
            </a:r>
            <a:r>
              <a:rPr lang="en-US" sz="2000" dirty="0" smtClean="0"/>
              <a:t>polite</a:t>
            </a:r>
          </a:p>
          <a:p>
            <a:pPr marL="342900" lvl="0" indent="-342900">
              <a:spcBef>
                <a:spcPct val="20000"/>
              </a:spcBef>
              <a:buFont typeface="Arial" pitchFamily="34" charset="0"/>
              <a:buChar char="•"/>
              <a:defRPr/>
            </a:pPr>
            <a:endParaRPr lang="en-US" sz="2000" dirty="0"/>
          </a:p>
          <a:p>
            <a:pPr marL="342900" lvl="0" indent="-342900">
              <a:spcBef>
                <a:spcPct val="20000"/>
              </a:spcBef>
              <a:buFont typeface="Arial" pitchFamily="34" charset="0"/>
              <a:buChar char="•"/>
              <a:defRPr/>
            </a:pPr>
            <a:r>
              <a:rPr lang="en-US" sz="2000" dirty="0" smtClean="0"/>
              <a:t>Look polished</a:t>
            </a:r>
          </a:p>
          <a:p>
            <a:pPr marL="342900" lvl="0" indent="-342900">
              <a:spcBef>
                <a:spcPct val="20000"/>
              </a:spcBef>
              <a:buFont typeface="Arial" pitchFamily="34" charset="0"/>
              <a:buChar char="•"/>
              <a:defRPr/>
            </a:pPr>
            <a:endParaRPr lang="en-US" sz="2000" dirty="0"/>
          </a:p>
          <a:p>
            <a:pPr marL="342900" lvl="0" indent="-342900">
              <a:spcBef>
                <a:spcPct val="20000"/>
              </a:spcBef>
              <a:buFont typeface="Arial" pitchFamily="34" charset="0"/>
              <a:buChar char="•"/>
              <a:defRPr/>
            </a:pPr>
            <a:r>
              <a:rPr lang="en-US" sz="2000" dirty="0" smtClean="0"/>
              <a:t>Visit the R’ Professional Closet in the Bear’s Den across the Scotty Store</a:t>
            </a:r>
            <a:endParaRPr lang="en-US" sz="2000" dirty="0"/>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5089" y="110716"/>
            <a:ext cx="4082388" cy="3029133"/>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5089" y="3289294"/>
            <a:ext cx="4136562" cy="283354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9000" y="2309904"/>
            <a:ext cx="2075740" cy="2075740"/>
          </a:xfrm>
          <a:prstGeom prst="rect">
            <a:avLst/>
          </a:prstGeom>
        </p:spPr>
      </p:pic>
    </p:spTree>
    <p:extLst>
      <p:ext uri="{BB962C8B-B14F-4D97-AF65-F5344CB8AC3E}">
        <p14:creationId xmlns:p14="http://schemas.microsoft.com/office/powerpoint/2010/main" val="32370647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a:xfrm>
            <a:off x="345733" y="224966"/>
            <a:ext cx="9212332" cy="432000"/>
          </a:xfrm>
        </p:spPr>
        <p:txBody>
          <a:bodyPr/>
          <a:lstStyle/>
          <a:p>
            <a:r>
              <a:rPr lang="en-ZA" dirty="0" smtClean="0"/>
              <a:t>Dress to Impress: Business Casual vs Business Professional</a:t>
            </a:r>
            <a:endParaRPr lang="en-ZA" dirty="0"/>
          </a:p>
        </p:txBody>
      </p:sp>
      <p:sp>
        <p:nvSpPr>
          <p:cNvPr id="12" name="Rectangle 11" descr="Accent block left">
            <a:extLst>
              <a:ext uri="{FF2B5EF4-FFF2-40B4-BE49-F238E27FC236}">
                <a16:creationId xmlns:a16="http://schemas.microsoft.com/office/drawing/2014/main" id="{7F65E93D-09FF-42EE-B9DD-750638966686}"/>
              </a:ext>
              <a:ext uri="{C183D7F6-B498-43B3-948B-1728B52AA6E4}">
                <adec:decorative xmlns="" xmlns:adec="http://schemas.microsoft.com/office/drawing/2017/decorative" val="1"/>
              </a:ext>
            </a:extLst>
          </p:cNvPr>
          <p:cNvSpPr/>
          <p:nvPr/>
        </p:nvSpPr>
        <p:spPr>
          <a:xfrm>
            <a:off x="345731" y="771903"/>
            <a:ext cx="9134695"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ZA" dirty="0"/>
          </a:p>
        </p:txBody>
      </p:sp>
      <p:cxnSp>
        <p:nvCxnSpPr>
          <p:cNvPr id="11" name="Straight Connector 10" descr="Slide divider">
            <a:extLst>
              <a:ext uri="{FF2B5EF4-FFF2-40B4-BE49-F238E27FC236}">
                <a16:creationId xmlns:a16="http://schemas.microsoft.com/office/drawing/2014/main" id="{5A563457-1EC8-4978-BCCB-AFD88C9ED04C}"/>
              </a:ext>
              <a:ext uri="{C183D7F6-B498-43B3-948B-1728B52AA6E4}">
                <adec:decorative xmlns=""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ctangle 12" descr="Accent bar right&#10;">
            <a:extLst>
              <a:ext uri="{FF2B5EF4-FFF2-40B4-BE49-F238E27FC236}">
                <a16:creationId xmlns:a16="http://schemas.microsoft.com/office/drawing/2014/main" id="{A7CD04AE-9A8B-4DED-855D-F51B510D0B69}"/>
              </a:ext>
              <a:ext uri="{C183D7F6-B498-43B3-948B-1728B52AA6E4}">
                <adec:decorative xmlns="" xmlns:adec="http://schemas.microsoft.com/office/drawing/2017/decorative" val="1"/>
              </a:ext>
            </a:extLst>
          </p:cNvPr>
          <p:cNvSpPr/>
          <p:nvPr/>
        </p:nvSpPr>
        <p:spPr>
          <a:xfrm flipV="1">
            <a:off x="345732" y="658607"/>
            <a:ext cx="9134695" cy="5011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ZA" dirty="0"/>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a:lstStyle/>
          <a:p>
            <a:fld id="{19B51A1E-902D-48AF-9020-955120F399B6}" type="slidenum">
              <a:rPr lang="en-ZA" smtClean="0"/>
              <a:pPr/>
              <a:t>15</a:t>
            </a:fld>
            <a:endParaRPr lang="en-ZA"/>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394" y="1000880"/>
            <a:ext cx="6277140" cy="4978421"/>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5410" y="1200032"/>
            <a:ext cx="6949733" cy="4972167"/>
          </a:xfrm>
          <a:prstGeom prst="rect">
            <a:avLst/>
          </a:prstGeom>
        </p:spPr>
      </p:pic>
    </p:spTree>
    <p:extLst>
      <p:ext uri="{BB962C8B-B14F-4D97-AF65-F5344CB8AC3E}">
        <p14:creationId xmlns:p14="http://schemas.microsoft.com/office/powerpoint/2010/main" val="23235559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6964141-6F81-4947-A236-746D94ED3F6F}"/>
              </a:ext>
            </a:extLst>
          </p:cNvPr>
          <p:cNvSpPr>
            <a:spLocks noGrp="1"/>
          </p:cNvSpPr>
          <p:nvPr>
            <p:ph type="sldNum" sz="quarter" idx="12"/>
          </p:nvPr>
        </p:nvSpPr>
        <p:spPr/>
        <p:txBody>
          <a:bodyPr/>
          <a:lstStyle/>
          <a:p>
            <a:fld id="{19B51A1E-902D-48AF-9020-955120F399B6}" type="slidenum">
              <a:rPr lang="en-ZA" smtClean="0"/>
              <a:pPr/>
              <a:t>16</a:t>
            </a:fld>
            <a:endParaRPr lang="en-ZA" dirty="0"/>
          </a:p>
        </p:txBody>
      </p:sp>
      <p:pic>
        <p:nvPicPr>
          <p:cNvPr id="4" name="Picture Placeholder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148" b="1148"/>
          <a:stretch>
            <a:fillRect/>
          </a:stretch>
        </p:blipFill>
        <p:spPr/>
      </p:pic>
      <p:sp>
        <p:nvSpPr>
          <p:cNvPr id="3" name="Title 2">
            <a:extLst>
              <a:ext uri="{FF2B5EF4-FFF2-40B4-BE49-F238E27FC236}">
                <a16:creationId xmlns:a16="http://schemas.microsoft.com/office/drawing/2014/main" id="{200B3D2B-613A-41BE-987D-E6A1324B456D}"/>
              </a:ext>
            </a:extLst>
          </p:cNvPr>
          <p:cNvSpPr>
            <a:spLocks noGrp="1"/>
          </p:cNvSpPr>
          <p:nvPr>
            <p:ph type="title"/>
          </p:nvPr>
        </p:nvSpPr>
        <p:spPr>
          <a:xfrm>
            <a:off x="-1700" y="2156226"/>
            <a:ext cx="4903599" cy="1958400"/>
          </a:xfrm>
        </p:spPr>
        <p:txBody>
          <a:bodyPr/>
          <a:lstStyle/>
          <a:p>
            <a:r>
              <a:rPr lang="en-ZA" dirty="0" smtClean="0"/>
              <a:t>Communicate to Impress</a:t>
            </a:r>
            <a:endParaRPr lang="en-ZA" dirty="0"/>
          </a:p>
        </p:txBody>
      </p:sp>
      <p:sp>
        <p:nvSpPr>
          <p:cNvPr id="10" name="Text Placeholder 9">
            <a:extLst>
              <a:ext uri="{FF2B5EF4-FFF2-40B4-BE49-F238E27FC236}">
                <a16:creationId xmlns:a16="http://schemas.microsoft.com/office/drawing/2014/main" id="{2972F17A-D965-40B9-8ABB-C634072DBCC0}"/>
              </a:ext>
            </a:extLst>
          </p:cNvPr>
          <p:cNvSpPr>
            <a:spLocks noGrp="1"/>
          </p:cNvSpPr>
          <p:nvPr>
            <p:ph type="body" sz="quarter" idx="13"/>
          </p:nvPr>
        </p:nvSpPr>
        <p:spPr>
          <a:xfrm>
            <a:off x="0" y="4110760"/>
            <a:ext cx="4902200" cy="1100565"/>
          </a:xfrm>
        </p:spPr>
        <p:txBody>
          <a:bodyPr/>
          <a:lstStyle/>
          <a:p>
            <a:r>
              <a:rPr lang="en-ZA" dirty="0" smtClean="0"/>
              <a:t>Communication –the human connection-is the key to personal and career success</a:t>
            </a:r>
            <a:endParaRPr lang="en-ZA" dirty="0"/>
          </a:p>
        </p:txBody>
      </p:sp>
    </p:spTree>
    <p:extLst>
      <p:ext uri="{BB962C8B-B14F-4D97-AF65-F5344CB8AC3E}">
        <p14:creationId xmlns:p14="http://schemas.microsoft.com/office/powerpoint/2010/main" val="8817069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a:xfrm>
            <a:off x="345733" y="224966"/>
            <a:ext cx="9212332" cy="432000"/>
          </a:xfrm>
        </p:spPr>
        <p:txBody>
          <a:bodyPr/>
          <a:lstStyle/>
          <a:p>
            <a:r>
              <a:rPr lang="en-ZA" dirty="0" smtClean="0"/>
              <a:t>Initiating the Conversation with Employers</a:t>
            </a:r>
            <a:endParaRPr lang="en-ZA" dirty="0"/>
          </a:p>
        </p:txBody>
      </p:sp>
      <p:sp>
        <p:nvSpPr>
          <p:cNvPr id="12" name="Rectangle 11" descr="Accent block left">
            <a:extLst>
              <a:ext uri="{FF2B5EF4-FFF2-40B4-BE49-F238E27FC236}">
                <a16:creationId xmlns:a16="http://schemas.microsoft.com/office/drawing/2014/main" id="{7F65E93D-09FF-42EE-B9DD-750638966686}"/>
              </a:ext>
              <a:ext uri="{C183D7F6-B498-43B3-948B-1728B52AA6E4}">
                <adec:decorative xmlns="" xmlns:adec="http://schemas.microsoft.com/office/drawing/2017/decorative" val="1"/>
              </a:ext>
            </a:extLst>
          </p:cNvPr>
          <p:cNvSpPr/>
          <p:nvPr/>
        </p:nvSpPr>
        <p:spPr>
          <a:xfrm>
            <a:off x="345731" y="771903"/>
            <a:ext cx="9134695"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ZA" dirty="0"/>
          </a:p>
        </p:txBody>
      </p:sp>
      <p:cxnSp>
        <p:nvCxnSpPr>
          <p:cNvPr id="11" name="Straight Connector 10" descr="Slide divider">
            <a:extLst>
              <a:ext uri="{FF2B5EF4-FFF2-40B4-BE49-F238E27FC236}">
                <a16:creationId xmlns:a16="http://schemas.microsoft.com/office/drawing/2014/main" id="{5A563457-1EC8-4978-BCCB-AFD88C9ED04C}"/>
              </a:ext>
              <a:ext uri="{C183D7F6-B498-43B3-948B-1728B52AA6E4}">
                <adec:decorative xmlns=""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ctangle 12" descr="Accent bar right&#10;">
            <a:extLst>
              <a:ext uri="{FF2B5EF4-FFF2-40B4-BE49-F238E27FC236}">
                <a16:creationId xmlns:a16="http://schemas.microsoft.com/office/drawing/2014/main" id="{A7CD04AE-9A8B-4DED-855D-F51B510D0B69}"/>
              </a:ext>
              <a:ext uri="{C183D7F6-B498-43B3-948B-1728B52AA6E4}">
                <adec:decorative xmlns="" xmlns:adec="http://schemas.microsoft.com/office/drawing/2017/decorative" val="1"/>
              </a:ext>
            </a:extLst>
          </p:cNvPr>
          <p:cNvSpPr/>
          <p:nvPr/>
        </p:nvSpPr>
        <p:spPr>
          <a:xfrm flipV="1">
            <a:off x="345732" y="658607"/>
            <a:ext cx="9134695" cy="5011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ZA" dirty="0"/>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a:lstStyle/>
          <a:p>
            <a:fld id="{19B51A1E-902D-48AF-9020-955120F399B6}" type="slidenum">
              <a:rPr lang="en-ZA" smtClean="0"/>
              <a:pPr/>
              <a:t>17</a:t>
            </a:fld>
            <a:endParaRPr lang="en-ZA"/>
          </a:p>
        </p:txBody>
      </p:sp>
      <p:sp>
        <p:nvSpPr>
          <p:cNvPr id="15" name="Content Placeholder 2"/>
          <p:cNvSpPr txBox="1">
            <a:spLocks/>
          </p:cNvSpPr>
          <p:nvPr/>
        </p:nvSpPr>
        <p:spPr>
          <a:xfrm>
            <a:off x="345731" y="1329368"/>
            <a:ext cx="11084269" cy="4743628"/>
          </a:xfrm>
          <a:prstGeom prst="rect">
            <a:avLst/>
          </a:prstGeom>
        </p:spPr>
        <p:txBody>
          <a:bodyPr vert="horz" lIns="91440" tIns="45720" rIns="91440" bIns="45720" rtlCol="0" anchor="t">
            <a:normAutofit fontScale="92500" lnSpcReduction="2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marR="0" lvl="0" indent="0" algn="l" defTabSz="457200" rtl="0" eaLnBrk="1" fontAlgn="auto" latinLnBrk="0" hangingPunct="1">
              <a:lnSpc>
                <a:spcPct val="80000"/>
              </a:lnSpc>
              <a:spcBef>
                <a:spcPct val="20000"/>
              </a:spcBef>
              <a:spcAft>
                <a:spcPts val="600"/>
              </a:spcAft>
              <a:buClr>
                <a:srgbClr val="83992A"/>
              </a:buClr>
              <a:buSzPct val="115000"/>
              <a:buNone/>
              <a:tabLst/>
              <a:defRPr/>
            </a:pPr>
            <a:r>
              <a:rPr kumimoji="0" lang="en-US" sz="2800" b="0" i="0" u="none" strike="noStrike" kern="1200" cap="none" spc="0" normalizeH="0" baseline="0" noProof="0" dirty="0" smtClean="0">
                <a:ln>
                  <a:noFill/>
                </a:ln>
                <a:solidFill>
                  <a:sysClr val="windowText" lastClr="000000">
                    <a:lumMod val="85000"/>
                    <a:lumOff val="15000"/>
                  </a:sysClr>
                </a:solidFill>
                <a:effectLst/>
                <a:uLnTx/>
                <a:uFillTx/>
                <a:latin typeface="Garamond" panose="02020404030301010803"/>
                <a:ea typeface="+mn-ea"/>
                <a:cs typeface="+mn-cs"/>
              </a:rPr>
              <a:t>After selecting employers to contact at the career fair, prepare a </a:t>
            </a:r>
            <a:r>
              <a:rPr kumimoji="0" lang="en-US" sz="2800" b="1" i="0" u="none" strike="noStrike" kern="1200" cap="none" spc="0" normalizeH="0" baseline="0" noProof="0" dirty="0" smtClean="0">
                <a:ln>
                  <a:noFill/>
                </a:ln>
                <a:solidFill>
                  <a:sysClr val="windowText" lastClr="000000">
                    <a:lumMod val="85000"/>
                    <a:lumOff val="15000"/>
                  </a:sysClr>
                </a:solidFill>
                <a:effectLst/>
                <a:uLnTx/>
                <a:uFillTx/>
                <a:latin typeface="Garamond" panose="02020404030301010803"/>
                <a:ea typeface="+mn-ea"/>
                <a:cs typeface="+mn-cs"/>
              </a:rPr>
              <a:t>30-second synopsis </a:t>
            </a:r>
            <a:r>
              <a:rPr kumimoji="0" lang="en-US" sz="2800" b="0" i="0" u="none" strike="noStrike" kern="1200" cap="none" spc="0" normalizeH="0" baseline="0" noProof="0" dirty="0" smtClean="0">
                <a:ln>
                  <a:noFill/>
                </a:ln>
                <a:solidFill>
                  <a:sysClr val="windowText" lastClr="000000">
                    <a:lumMod val="85000"/>
                    <a:lumOff val="15000"/>
                  </a:sysClr>
                </a:solidFill>
                <a:effectLst/>
                <a:uLnTx/>
                <a:uFillTx/>
                <a:latin typeface="Garamond" panose="02020404030301010803"/>
                <a:ea typeface="+mn-ea"/>
                <a:cs typeface="+mn-cs"/>
              </a:rPr>
              <a:t>summarizing your professional background, skills, and interests. </a:t>
            </a:r>
          </a:p>
          <a:p>
            <a:pPr marL="0" marR="0" lvl="0" indent="0" algn="l" defTabSz="457200" rtl="0" eaLnBrk="1" fontAlgn="auto" latinLnBrk="0" hangingPunct="1">
              <a:lnSpc>
                <a:spcPct val="80000"/>
              </a:lnSpc>
              <a:spcBef>
                <a:spcPct val="20000"/>
              </a:spcBef>
              <a:spcAft>
                <a:spcPts val="600"/>
              </a:spcAft>
              <a:buClr>
                <a:srgbClr val="83992A"/>
              </a:buClr>
              <a:buSzPct val="115000"/>
              <a:buNone/>
              <a:tabLst/>
              <a:defRPr/>
            </a:pPr>
            <a:endParaRPr kumimoji="0" lang="en-US" sz="2800" b="0" i="0" u="none" strike="noStrike" kern="1200" cap="none" spc="0" normalizeH="0" baseline="0" noProof="0" dirty="0" smtClean="0">
              <a:ln>
                <a:noFill/>
              </a:ln>
              <a:solidFill>
                <a:sysClr val="windowText" lastClr="000000">
                  <a:lumMod val="85000"/>
                  <a:lumOff val="15000"/>
                </a:sysClr>
              </a:solidFill>
              <a:effectLst/>
              <a:uLnTx/>
              <a:uFillTx/>
              <a:latin typeface="Garamond" panose="02020404030301010803"/>
              <a:ea typeface="+mn-ea"/>
              <a:cs typeface="+mn-cs"/>
            </a:endParaRPr>
          </a:p>
          <a:p>
            <a:pPr marL="742950" marR="0" lvl="1" indent="-285750" algn="l" defTabSz="457200" rtl="0" eaLnBrk="1" fontAlgn="auto" latinLnBrk="0" hangingPunct="1">
              <a:lnSpc>
                <a:spcPct val="80000"/>
              </a:lnSpc>
              <a:spcBef>
                <a:spcPct val="20000"/>
              </a:spcBef>
              <a:spcAft>
                <a:spcPts val="600"/>
              </a:spcAft>
              <a:buClr>
                <a:srgbClr val="83992A"/>
              </a:buClr>
              <a:buSzPct val="115000"/>
              <a:buFont typeface="Arial"/>
              <a:buChar char="•"/>
              <a:tabLst/>
              <a:defRPr/>
            </a:pPr>
            <a:r>
              <a:rPr kumimoji="0" lang="en-US" sz="2700" b="0" i="0" u="none" strike="noStrike" kern="1200" cap="none" spc="0" normalizeH="0" baseline="0" noProof="0" dirty="0" smtClean="0">
                <a:ln>
                  <a:noFill/>
                </a:ln>
                <a:solidFill>
                  <a:sysClr val="windowText" lastClr="000000">
                    <a:lumMod val="85000"/>
                    <a:lumOff val="15000"/>
                  </a:sysClr>
                </a:solidFill>
                <a:effectLst/>
                <a:uLnTx/>
                <a:uFillTx/>
                <a:latin typeface="Garamond" panose="02020404030301010803"/>
                <a:ea typeface="+mn-ea"/>
                <a:cs typeface="+mn-cs"/>
              </a:rPr>
              <a:t>This will create a smooth start to your conversation. </a:t>
            </a:r>
          </a:p>
          <a:p>
            <a:pPr marL="742950" marR="0" lvl="1" indent="-285750" algn="l" defTabSz="457200" rtl="0" eaLnBrk="1" fontAlgn="auto" latinLnBrk="0" hangingPunct="1">
              <a:lnSpc>
                <a:spcPct val="80000"/>
              </a:lnSpc>
              <a:spcBef>
                <a:spcPct val="20000"/>
              </a:spcBef>
              <a:spcAft>
                <a:spcPts val="600"/>
              </a:spcAft>
              <a:buClr>
                <a:srgbClr val="83992A"/>
              </a:buClr>
              <a:buSzPct val="115000"/>
              <a:buFont typeface="Arial"/>
              <a:buChar char="•"/>
              <a:tabLst/>
              <a:defRPr/>
            </a:pPr>
            <a:r>
              <a:rPr kumimoji="0" lang="en-US" sz="2700" b="0" i="0" u="none" strike="noStrike" kern="1200" cap="none" spc="0" normalizeH="0" baseline="0" noProof="0" dirty="0" smtClean="0">
                <a:ln>
                  <a:noFill/>
                </a:ln>
                <a:solidFill>
                  <a:sysClr val="windowText" lastClr="000000">
                    <a:lumMod val="85000"/>
                    <a:lumOff val="15000"/>
                  </a:sysClr>
                </a:solidFill>
                <a:effectLst/>
                <a:uLnTx/>
                <a:uFillTx/>
                <a:latin typeface="Garamond" panose="02020404030301010803"/>
                <a:ea typeface="+mn-ea"/>
                <a:cs typeface="+mn-cs"/>
              </a:rPr>
              <a:t>Include the following information: </a:t>
            </a:r>
          </a:p>
          <a:p>
            <a:pPr lvl="2">
              <a:lnSpc>
                <a:spcPct val="80000"/>
              </a:lnSpc>
              <a:buClr>
                <a:srgbClr val="83992A"/>
              </a:buClr>
            </a:pPr>
            <a:r>
              <a:rPr kumimoji="0" lang="en-US" sz="2500" b="0" i="0" u="none" strike="noStrike" kern="1200" cap="none" spc="0" normalizeH="0" baseline="0" noProof="0" dirty="0" smtClean="0">
                <a:ln>
                  <a:noFill/>
                </a:ln>
                <a:solidFill>
                  <a:sysClr val="windowText" lastClr="000000">
                    <a:lumMod val="85000"/>
                    <a:lumOff val="15000"/>
                  </a:sysClr>
                </a:solidFill>
                <a:effectLst/>
                <a:uLnTx/>
                <a:uFillTx/>
                <a:latin typeface="Garamond" panose="02020404030301010803"/>
                <a:ea typeface="+mn-ea"/>
                <a:cs typeface="+mn-cs"/>
              </a:rPr>
              <a:t>Name</a:t>
            </a:r>
          </a:p>
          <a:p>
            <a:pPr lvl="2">
              <a:lnSpc>
                <a:spcPct val="80000"/>
              </a:lnSpc>
              <a:buClr>
                <a:srgbClr val="83992A"/>
              </a:buClr>
            </a:pPr>
            <a:r>
              <a:rPr lang="en-US" sz="2500" dirty="0">
                <a:solidFill>
                  <a:sysClr val="windowText" lastClr="000000">
                    <a:lumMod val="85000"/>
                    <a:lumOff val="15000"/>
                  </a:sysClr>
                </a:solidFill>
                <a:latin typeface="Garamond" panose="02020404030301010803"/>
              </a:rPr>
              <a:t>C</a:t>
            </a:r>
            <a:r>
              <a:rPr kumimoji="0" lang="en-US" sz="2500" b="0" i="0" u="none" strike="noStrike" kern="1200" cap="none" spc="0" normalizeH="0" baseline="0" noProof="0" dirty="0" smtClean="0">
                <a:ln>
                  <a:noFill/>
                </a:ln>
                <a:solidFill>
                  <a:sysClr val="windowText" lastClr="000000">
                    <a:lumMod val="85000"/>
                    <a:lumOff val="15000"/>
                  </a:sysClr>
                </a:solidFill>
                <a:effectLst/>
                <a:uLnTx/>
                <a:uFillTx/>
                <a:latin typeface="Garamond" panose="02020404030301010803"/>
                <a:ea typeface="+mn-ea"/>
                <a:cs typeface="+mn-cs"/>
              </a:rPr>
              <a:t>lass level</a:t>
            </a:r>
          </a:p>
          <a:p>
            <a:pPr lvl="2">
              <a:lnSpc>
                <a:spcPct val="80000"/>
              </a:lnSpc>
              <a:buClr>
                <a:srgbClr val="83992A"/>
              </a:buClr>
            </a:pPr>
            <a:r>
              <a:rPr lang="en-US" sz="2700" dirty="0">
                <a:solidFill>
                  <a:sysClr val="windowText" lastClr="000000">
                    <a:lumMod val="85000"/>
                    <a:lumOff val="15000"/>
                  </a:sysClr>
                </a:solidFill>
                <a:latin typeface="Garamond" panose="02020404030301010803"/>
              </a:rPr>
              <a:t>M</a:t>
            </a:r>
            <a:r>
              <a:rPr kumimoji="0" lang="en-US" sz="2700" b="0" i="0" u="none" strike="noStrike" kern="1200" cap="none" spc="0" normalizeH="0" baseline="0" noProof="0" dirty="0" err="1" smtClean="0">
                <a:ln>
                  <a:noFill/>
                </a:ln>
                <a:solidFill>
                  <a:sysClr val="windowText" lastClr="000000">
                    <a:lumMod val="85000"/>
                    <a:lumOff val="15000"/>
                  </a:sysClr>
                </a:solidFill>
                <a:effectLst/>
                <a:uLnTx/>
                <a:uFillTx/>
                <a:latin typeface="Garamond" panose="02020404030301010803"/>
                <a:ea typeface="+mn-ea"/>
                <a:cs typeface="+mn-cs"/>
              </a:rPr>
              <a:t>ajor</a:t>
            </a:r>
            <a:endParaRPr kumimoji="0" lang="en-US" sz="2700" b="0" i="0" u="none" strike="noStrike" kern="1200" cap="none" spc="0" normalizeH="0" baseline="0" noProof="0" dirty="0" smtClean="0">
              <a:ln>
                <a:noFill/>
              </a:ln>
              <a:solidFill>
                <a:sysClr val="windowText" lastClr="000000">
                  <a:lumMod val="85000"/>
                  <a:lumOff val="15000"/>
                </a:sysClr>
              </a:solidFill>
              <a:effectLst/>
              <a:uLnTx/>
              <a:uFillTx/>
              <a:latin typeface="Garamond" panose="02020404030301010803"/>
              <a:ea typeface="+mn-ea"/>
              <a:cs typeface="+mn-cs"/>
            </a:endParaRPr>
          </a:p>
          <a:p>
            <a:pPr lvl="2">
              <a:lnSpc>
                <a:spcPct val="80000"/>
              </a:lnSpc>
              <a:buClr>
                <a:srgbClr val="83992A"/>
              </a:buClr>
            </a:pPr>
            <a:r>
              <a:rPr kumimoji="0" lang="en-US" sz="2500" b="0" i="0" u="none" strike="noStrike" kern="1200" cap="none" spc="0" normalizeH="0" baseline="0" noProof="0" dirty="0" smtClean="0">
                <a:ln>
                  <a:noFill/>
                </a:ln>
                <a:solidFill>
                  <a:sysClr val="windowText" lastClr="000000">
                    <a:lumMod val="85000"/>
                    <a:lumOff val="15000"/>
                  </a:sysClr>
                </a:solidFill>
                <a:effectLst/>
                <a:uLnTx/>
                <a:uFillTx/>
                <a:latin typeface="Garamond" panose="02020404030301010803"/>
                <a:ea typeface="+mn-ea"/>
                <a:cs typeface="+mn-cs"/>
              </a:rPr>
              <a:t>Opportunities you are seeking	</a:t>
            </a:r>
          </a:p>
          <a:p>
            <a:pPr lvl="2">
              <a:lnSpc>
                <a:spcPct val="80000"/>
              </a:lnSpc>
              <a:buClr>
                <a:srgbClr val="83992A"/>
              </a:buClr>
            </a:pPr>
            <a:r>
              <a:rPr lang="en-US" sz="2700" dirty="0">
                <a:solidFill>
                  <a:sysClr val="windowText" lastClr="000000">
                    <a:lumMod val="85000"/>
                    <a:lumOff val="15000"/>
                  </a:sysClr>
                </a:solidFill>
                <a:latin typeface="Garamond" panose="02020404030301010803"/>
              </a:rPr>
              <a:t>R</a:t>
            </a:r>
            <a:r>
              <a:rPr kumimoji="0" lang="en-US" sz="2700" b="0" i="0" u="none" strike="noStrike" kern="1200" cap="none" spc="0" normalizeH="0" baseline="0" noProof="0" dirty="0" err="1" smtClean="0">
                <a:ln>
                  <a:noFill/>
                </a:ln>
                <a:solidFill>
                  <a:sysClr val="windowText" lastClr="000000">
                    <a:lumMod val="85000"/>
                    <a:lumOff val="15000"/>
                  </a:sysClr>
                </a:solidFill>
                <a:effectLst/>
                <a:uLnTx/>
                <a:uFillTx/>
                <a:latin typeface="Garamond" panose="02020404030301010803"/>
                <a:ea typeface="+mn-ea"/>
                <a:cs typeface="+mn-cs"/>
              </a:rPr>
              <a:t>elevant</a:t>
            </a:r>
            <a:r>
              <a:rPr kumimoji="0" lang="en-US" sz="2700" b="0" i="0" u="none" strike="noStrike" kern="1200" cap="none" spc="0" normalizeH="0" baseline="0" noProof="0" dirty="0" smtClean="0">
                <a:ln>
                  <a:noFill/>
                </a:ln>
                <a:solidFill>
                  <a:sysClr val="windowText" lastClr="000000">
                    <a:lumMod val="85000"/>
                    <a:lumOff val="15000"/>
                  </a:sysClr>
                </a:solidFill>
                <a:effectLst/>
                <a:uLnTx/>
                <a:uFillTx/>
                <a:latin typeface="Garamond" panose="02020404030301010803"/>
                <a:ea typeface="+mn-ea"/>
                <a:cs typeface="+mn-cs"/>
              </a:rPr>
              <a:t> experience</a:t>
            </a:r>
          </a:p>
          <a:p>
            <a:pPr lvl="2">
              <a:lnSpc>
                <a:spcPct val="80000"/>
              </a:lnSpc>
              <a:buClr>
                <a:srgbClr val="83992A"/>
              </a:buClr>
            </a:pPr>
            <a:r>
              <a:rPr lang="en-US" sz="2700" dirty="0">
                <a:solidFill>
                  <a:sysClr val="windowText" lastClr="000000">
                    <a:lumMod val="85000"/>
                    <a:lumOff val="15000"/>
                  </a:sysClr>
                </a:solidFill>
                <a:latin typeface="Garamond" panose="02020404030301010803"/>
              </a:rPr>
              <a:t>H</a:t>
            </a:r>
            <a:r>
              <a:rPr kumimoji="0" lang="en-US" sz="2700" b="0" i="0" u="none" strike="noStrike" kern="1200" cap="none" spc="0" normalizeH="0" baseline="0" noProof="0" dirty="0" err="1" smtClean="0">
                <a:ln>
                  <a:noFill/>
                </a:ln>
                <a:solidFill>
                  <a:sysClr val="windowText" lastClr="000000">
                    <a:lumMod val="85000"/>
                    <a:lumOff val="15000"/>
                  </a:sysClr>
                </a:solidFill>
                <a:effectLst/>
                <a:uLnTx/>
                <a:uFillTx/>
                <a:latin typeface="Garamond" panose="02020404030301010803"/>
                <a:ea typeface="+mn-ea"/>
                <a:cs typeface="+mn-cs"/>
              </a:rPr>
              <a:t>ighlights</a:t>
            </a:r>
            <a:r>
              <a:rPr kumimoji="0" lang="en-US" sz="2700" b="0" i="0" u="none" strike="noStrike" kern="1200" cap="none" spc="0" normalizeH="0" baseline="0" noProof="0" dirty="0" smtClean="0">
                <a:ln>
                  <a:noFill/>
                </a:ln>
                <a:solidFill>
                  <a:sysClr val="windowText" lastClr="000000">
                    <a:lumMod val="85000"/>
                    <a:lumOff val="15000"/>
                  </a:sysClr>
                </a:solidFill>
                <a:effectLst/>
                <a:uLnTx/>
                <a:uFillTx/>
                <a:latin typeface="Garamond" panose="02020404030301010803"/>
                <a:ea typeface="+mn-ea"/>
                <a:cs typeface="+mn-cs"/>
              </a:rPr>
              <a:t> of skills and strengths</a:t>
            </a:r>
          </a:p>
          <a:p>
            <a:pPr lvl="2">
              <a:lnSpc>
                <a:spcPct val="80000"/>
              </a:lnSpc>
              <a:buClr>
                <a:srgbClr val="83992A"/>
              </a:buClr>
            </a:pPr>
            <a:r>
              <a:rPr kumimoji="0" lang="en-US" sz="2700" b="0" i="0" u="none" strike="noStrike" kern="1200" cap="none" spc="0" normalizeH="0" baseline="0" noProof="0" dirty="0" smtClean="0">
                <a:ln>
                  <a:noFill/>
                </a:ln>
                <a:solidFill>
                  <a:sysClr val="windowText" lastClr="000000">
                    <a:lumMod val="85000"/>
                    <a:lumOff val="15000"/>
                  </a:sysClr>
                </a:solidFill>
                <a:effectLst/>
                <a:uLnTx/>
                <a:uFillTx/>
                <a:latin typeface="Garamond" panose="02020404030301010803"/>
                <a:ea typeface="+mn-ea"/>
                <a:cs typeface="+mn-cs"/>
              </a:rPr>
              <a:t>Knowledge of the company</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endParaRPr kumimoji="0" lang="en-US" sz="2400" b="0" i="0" u="none" strike="noStrike" kern="1200" cap="none" spc="0" normalizeH="0" baseline="0" noProof="0" dirty="0">
              <a:ln>
                <a:noFill/>
              </a:ln>
              <a:solidFill>
                <a:sysClr val="windowText" lastClr="000000">
                  <a:lumMod val="85000"/>
                  <a:lumOff val="15000"/>
                </a:sysClr>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6766677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a:xfrm>
            <a:off x="345731" y="104810"/>
            <a:ext cx="9212332" cy="432000"/>
          </a:xfrm>
        </p:spPr>
        <p:txBody>
          <a:bodyPr/>
          <a:lstStyle/>
          <a:p>
            <a:r>
              <a:rPr lang="en-ZA" dirty="0" smtClean="0"/>
              <a:t>30-Second Pitch Example</a:t>
            </a:r>
            <a:endParaRPr lang="en-ZA" dirty="0"/>
          </a:p>
        </p:txBody>
      </p:sp>
      <p:sp>
        <p:nvSpPr>
          <p:cNvPr id="12" name="Rectangle 11" descr="Accent block left">
            <a:extLst>
              <a:ext uri="{FF2B5EF4-FFF2-40B4-BE49-F238E27FC236}">
                <a16:creationId xmlns:a16="http://schemas.microsoft.com/office/drawing/2014/main" id="{7F65E93D-09FF-42EE-B9DD-750638966686}"/>
              </a:ext>
              <a:ext uri="{C183D7F6-B498-43B3-948B-1728B52AA6E4}">
                <adec:decorative xmlns="" xmlns:adec="http://schemas.microsoft.com/office/drawing/2017/decorative" val="1"/>
              </a:ext>
            </a:extLst>
          </p:cNvPr>
          <p:cNvSpPr/>
          <p:nvPr/>
        </p:nvSpPr>
        <p:spPr>
          <a:xfrm>
            <a:off x="345731" y="771903"/>
            <a:ext cx="9134695"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ZA" dirty="0"/>
          </a:p>
        </p:txBody>
      </p:sp>
      <p:cxnSp>
        <p:nvCxnSpPr>
          <p:cNvPr id="11" name="Straight Connector 10" descr="Slide divider">
            <a:extLst>
              <a:ext uri="{FF2B5EF4-FFF2-40B4-BE49-F238E27FC236}">
                <a16:creationId xmlns:a16="http://schemas.microsoft.com/office/drawing/2014/main" id="{5A563457-1EC8-4978-BCCB-AFD88C9ED04C}"/>
              </a:ext>
              <a:ext uri="{C183D7F6-B498-43B3-948B-1728B52AA6E4}">
                <adec:decorative xmlns=""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ctangle 12" descr="Accent bar right&#10;">
            <a:extLst>
              <a:ext uri="{FF2B5EF4-FFF2-40B4-BE49-F238E27FC236}">
                <a16:creationId xmlns:a16="http://schemas.microsoft.com/office/drawing/2014/main" id="{A7CD04AE-9A8B-4DED-855D-F51B510D0B69}"/>
              </a:ext>
              <a:ext uri="{C183D7F6-B498-43B3-948B-1728B52AA6E4}">
                <adec:decorative xmlns="" xmlns:adec="http://schemas.microsoft.com/office/drawing/2017/decorative" val="1"/>
              </a:ext>
            </a:extLst>
          </p:cNvPr>
          <p:cNvSpPr/>
          <p:nvPr/>
        </p:nvSpPr>
        <p:spPr>
          <a:xfrm flipV="1">
            <a:off x="345732" y="658607"/>
            <a:ext cx="9134695" cy="5011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ZA" dirty="0"/>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a:lstStyle/>
          <a:p>
            <a:fld id="{19B51A1E-902D-48AF-9020-955120F399B6}" type="slidenum">
              <a:rPr lang="en-ZA" smtClean="0"/>
              <a:pPr/>
              <a:t>18</a:t>
            </a:fld>
            <a:endParaRPr lang="en-ZA"/>
          </a:p>
        </p:txBody>
      </p:sp>
      <p:sp>
        <p:nvSpPr>
          <p:cNvPr id="10" name="Rectangle 9"/>
          <p:cNvSpPr/>
          <p:nvPr/>
        </p:nvSpPr>
        <p:spPr>
          <a:xfrm>
            <a:off x="495938" y="1377350"/>
            <a:ext cx="10977193" cy="4524315"/>
          </a:xfrm>
          <a:prstGeom prst="rect">
            <a:avLst/>
          </a:prstGeom>
        </p:spPr>
        <p:txBody>
          <a:bodyPr wrap="square">
            <a:spAutoFit/>
          </a:bodyPr>
          <a:lstStyle/>
          <a:p>
            <a:pPr algn="ctr" fontAlgn="base">
              <a:spcBef>
                <a:spcPct val="0"/>
              </a:spcBef>
              <a:spcAft>
                <a:spcPct val="0"/>
              </a:spcAft>
            </a:pPr>
            <a:r>
              <a:rPr lang="en-US" sz="3200" dirty="0" smtClean="0">
                <a:solidFill>
                  <a:prstClr val="black"/>
                </a:solidFill>
                <a:latin typeface="Garamond" panose="02020404030301010803"/>
                <a:ea typeface="ＭＳ Ｐゴシック" charset="-128"/>
              </a:rPr>
              <a:t>Hello</a:t>
            </a:r>
            <a:r>
              <a:rPr lang="en-US" sz="3200" dirty="0">
                <a:solidFill>
                  <a:prstClr val="black"/>
                </a:solidFill>
                <a:latin typeface="Garamond" panose="02020404030301010803"/>
                <a:ea typeface="ＭＳ Ｐゴシック" charset="-128"/>
              </a:rPr>
              <a:t>! My name is </a:t>
            </a:r>
            <a:r>
              <a:rPr lang="en-US" sz="3200" dirty="0" smtClean="0">
                <a:solidFill>
                  <a:prstClr val="black"/>
                </a:solidFill>
                <a:latin typeface="Garamond" panose="02020404030301010803"/>
                <a:ea typeface="ＭＳ Ｐゴシック" charset="-128"/>
              </a:rPr>
              <a:t>Sam and </a:t>
            </a:r>
            <a:r>
              <a:rPr lang="en-US" sz="3200" dirty="0">
                <a:solidFill>
                  <a:prstClr val="black"/>
                </a:solidFill>
                <a:latin typeface="Garamond" panose="02020404030301010803"/>
                <a:ea typeface="ＭＳ Ｐゴシック" charset="-128"/>
              </a:rPr>
              <a:t>I’m working on my Bachelors </a:t>
            </a:r>
            <a:r>
              <a:rPr lang="en-US" sz="3200" dirty="0" smtClean="0">
                <a:solidFill>
                  <a:prstClr val="black"/>
                </a:solidFill>
                <a:latin typeface="Garamond" panose="02020404030301010803"/>
                <a:ea typeface="ＭＳ Ｐゴシック" charset="-128"/>
              </a:rPr>
              <a:t>in Business </a:t>
            </a:r>
            <a:r>
              <a:rPr lang="en-US" sz="3200" dirty="0">
                <a:solidFill>
                  <a:prstClr val="black"/>
                </a:solidFill>
                <a:latin typeface="Garamond" panose="02020404030301010803"/>
                <a:ea typeface="ＭＳ Ｐゴシック" charset="-128"/>
              </a:rPr>
              <a:t>Administration. </a:t>
            </a:r>
            <a:r>
              <a:rPr lang="en-US" sz="3200" dirty="0" smtClean="0">
                <a:solidFill>
                  <a:prstClr val="black"/>
                </a:solidFill>
                <a:latin typeface="Garamond" panose="02020404030301010803"/>
                <a:ea typeface="ＭＳ Ｐゴシック" charset="-128"/>
              </a:rPr>
              <a:t>I </a:t>
            </a:r>
            <a:r>
              <a:rPr lang="en-US" sz="3200" dirty="0">
                <a:solidFill>
                  <a:prstClr val="black"/>
                </a:solidFill>
                <a:latin typeface="Garamond" panose="02020404030301010803"/>
                <a:ea typeface="ＭＳ Ｐゴシック" charset="-128"/>
              </a:rPr>
              <a:t>have a great passion for marketing specifically. Last summer I had an internship with a small start up company where I had the opportunity to </a:t>
            </a:r>
            <a:r>
              <a:rPr lang="en-US" sz="3200" dirty="0" smtClean="0">
                <a:solidFill>
                  <a:prstClr val="black"/>
                </a:solidFill>
                <a:latin typeface="Garamond" panose="02020404030301010803"/>
                <a:ea typeface="ＭＳ Ｐゴシック" charset="-128"/>
              </a:rPr>
              <a:t>work on </a:t>
            </a:r>
            <a:r>
              <a:rPr lang="en-US" sz="3200" dirty="0">
                <a:solidFill>
                  <a:prstClr val="black"/>
                </a:solidFill>
                <a:latin typeface="Garamond" panose="02020404030301010803"/>
                <a:ea typeface="ＭＳ Ｐゴシック" charset="-128"/>
              </a:rPr>
              <a:t>their social media branding. I gained a lot of great skills from this internship and I am looking forward to applying what I have learned in a career position. </a:t>
            </a:r>
            <a:r>
              <a:rPr lang="en-US" sz="3200" dirty="0" smtClean="0">
                <a:solidFill>
                  <a:prstClr val="black"/>
                </a:solidFill>
                <a:latin typeface="Garamond" panose="02020404030301010803"/>
                <a:ea typeface="ＭＳ Ｐゴシック" charset="-128"/>
              </a:rPr>
              <a:t> I </a:t>
            </a:r>
            <a:r>
              <a:rPr lang="en-US" sz="3200" dirty="0">
                <a:solidFill>
                  <a:prstClr val="black"/>
                </a:solidFill>
                <a:latin typeface="Garamond" panose="02020404030301010803"/>
                <a:ea typeface="ＭＳ Ｐゴシック" charset="-128"/>
              </a:rPr>
              <a:t>noticed on your company’s website that you do a lot of work in _________ and I was interested in learning more about that aspect of your business.</a:t>
            </a:r>
          </a:p>
        </p:txBody>
      </p:sp>
    </p:spTree>
    <p:extLst>
      <p:ext uri="{BB962C8B-B14F-4D97-AF65-F5344CB8AC3E}">
        <p14:creationId xmlns:p14="http://schemas.microsoft.com/office/powerpoint/2010/main" val="37163074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8104" r="18104"/>
          <a:stretch>
            <a:fillRect/>
          </a:stretch>
        </p:blipFill>
        <p:spPr>
          <a:xfrm>
            <a:off x="0" y="0"/>
            <a:ext cx="6096000" cy="6371351"/>
          </a:xfrm>
        </p:spPr>
      </p:pic>
      <p:sp>
        <p:nvSpPr>
          <p:cNvPr id="20" name="Rectangle 19" descr="Accent block">
            <a:extLst>
              <a:ext uri="{FF2B5EF4-FFF2-40B4-BE49-F238E27FC236}">
                <a16:creationId xmlns:a16="http://schemas.microsoft.com/office/drawing/2014/main" id="{EFA08948-2B6F-46B1-9D2D-8D7B2B3FBD56}"/>
              </a:ext>
              <a:ext uri="{C183D7F6-B498-43B3-948B-1728B52AA6E4}">
                <adec:decorative xmlns="" xmlns:adec="http://schemas.microsoft.com/office/drawing/2017/decorative" val="1"/>
              </a:ext>
            </a:extLst>
          </p:cNvPr>
          <p:cNvSpPr/>
          <p:nvPr/>
        </p:nvSpPr>
        <p:spPr>
          <a:xfrm>
            <a:off x="5118100" y="1762069"/>
            <a:ext cx="7073900" cy="107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ZA" dirty="0"/>
          </a:p>
        </p:txBody>
      </p:sp>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5118100" y="1869795"/>
            <a:ext cx="7073900" cy="1124345"/>
          </a:xfrm>
        </p:spPr>
        <p:txBody>
          <a:bodyPr/>
          <a:lstStyle/>
          <a:p>
            <a:r>
              <a:rPr lang="en-ZA" dirty="0" smtClean="0"/>
              <a:t>Activity</a:t>
            </a:r>
            <a:endParaRPr lang="en-ZA" dirty="0"/>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nvPr>
        </p:nvSpPr>
        <p:spPr>
          <a:xfrm>
            <a:off x="5118334" y="2994141"/>
            <a:ext cx="7073666" cy="486177"/>
          </a:xfrm>
        </p:spPr>
        <p:txBody>
          <a:bodyPr/>
          <a:lstStyle/>
          <a:p>
            <a:r>
              <a:rPr lang="en-ZA" dirty="0" smtClean="0"/>
              <a:t>Practice Makes Perfect</a:t>
            </a:r>
            <a:endParaRPr lang="en-ZA" dirty="0"/>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p:txBody>
          <a:bodyPr/>
          <a:lstStyle/>
          <a:p>
            <a:pPr>
              <a:defRPr/>
            </a:pPr>
            <a:r>
              <a:rPr lang="en-US" dirty="0"/>
              <a:t>Briefly prepare your </a:t>
            </a:r>
            <a:r>
              <a:rPr lang="en-US" dirty="0" smtClean="0"/>
              <a:t>30-Second Pitch.</a:t>
            </a:r>
            <a:endParaRPr lang="en-US" dirty="0"/>
          </a:p>
          <a:p>
            <a:pPr>
              <a:defRPr/>
            </a:pPr>
            <a:r>
              <a:rPr lang="en-US" dirty="0"/>
              <a:t>Introduce yourself to your neighbor and give your</a:t>
            </a:r>
          </a:p>
          <a:p>
            <a:pPr marL="0" indent="0">
              <a:buNone/>
              <a:defRPr/>
            </a:pPr>
            <a:r>
              <a:rPr lang="en-US" dirty="0"/>
              <a:t>   “</a:t>
            </a:r>
            <a:r>
              <a:rPr lang="en-US" dirty="0" smtClean="0"/>
              <a:t>30-Second Pitch”…</a:t>
            </a:r>
            <a:endParaRPr lang="en-US" dirty="0"/>
          </a:p>
          <a:p>
            <a:pPr>
              <a:defRPr/>
            </a:pPr>
            <a:r>
              <a:rPr lang="en-US" dirty="0"/>
              <a:t>Give feedback to your partner</a:t>
            </a:r>
          </a:p>
          <a:p>
            <a:pPr>
              <a:defRPr/>
            </a:pPr>
            <a:r>
              <a:rPr lang="en-US" dirty="0"/>
              <a:t>Now switch</a:t>
            </a:r>
          </a:p>
          <a:p>
            <a:pPr marL="0" indent="0">
              <a:buNone/>
            </a:pPr>
            <a:endParaRPr lang="en-ZA"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a:lstStyle/>
          <a:p>
            <a:fld id="{19B51A1E-902D-48AF-9020-955120F399B6}" type="slidenum">
              <a:rPr lang="en-ZA" smtClean="0"/>
              <a:pPr/>
              <a:t>19</a:t>
            </a:fld>
            <a:endParaRPr lang="en-ZA" dirty="0"/>
          </a:p>
        </p:txBody>
      </p:sp>
    </p:spTree>
    <p:extLst>
      <p:ext uri="{BB962C8B-B14F-4D97-AF65-F5344CB8AC3E}">
        <p14:creationId xmlns:p14="http://schemas.microsoft.com/office/powerpoint/2010/main" val="7220987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0811" b="10811"/>
          <a:stretch>
            <a:fillRect/>
          </a:stretch>
        </p:blipFill>
        <p:spPr/>
      </p:pic>
      <p:sp>
        <p:nvSpPr>
          <p:cNvPr id="13" name="Rectangle 12"/>
          <p:cNvSpPr/>
          <p:nvPr/>
        </p:nvSpPr>
        <p:spPr>
          <a:xfrm>
            <a:off x="1" y="428625"/>
            <a:ext cx="3448050" cy="876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1804074"/>
            <a:ext cx="5356480" cy="39585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70202D98-AA1E-41BB-B94E-180311759C13}"/>
              </a:ext>
            </a:extLst>
          </p:cNvPr>
          <p:cNvSpPr>
            <a:spLocks noGrp="1"/>
          </p:cNvSpPr>
          <p:nvPr>
            <p:ph type="sldNum" sz="quarter" idx="15"/>
          </p:nvPr>
        </p:nvSpPr>
        <p:spPr/>
        <p:txBody>
          <a:bodyPr/>
          <a:lstStyle/>
          <a:p>
            <a:fld id="{19B51A1E-902D-48AF-9020-955120F399B6}" type="slidenum">
              <a:rPr lang="en-ZA" smtClean="0"/>
              <a:pPr/>
              <a:t>2</a:t>
            </a:fld>
            <a:endParaRPr lang="en-ZA" dirty="0"/>
          </a:p>
        </p:txBody>
      </p:sp>
      <p:sp>
        <p:nvSpPr>
          <p:cNvPr id="11" name="Title 10" hidden="1">
            <a:extLst>
              <a:ext uri="{FF2B5EF4-FFF2-40B4-BE49-F238E27FC236}">
                <a16:creationId xmlns:a16="http://schemas.microsoft.com/office/drawing/2014/main" id="{C5462610-1D7E-437B-B516-F30D9A789B9B}"/>
              </a:ext>
            </a:extLst>
          </p:cNvPr>
          <p:cNvSpPr>
            <a:spLocks noGrp="1"/>
          </p:cNvSpPr>
          <p:nvPr>
            <p:ph type="title"/>
          </p:nvPr>
        </p:nvSpPr>
        <p:spPr/>
        <p:txBody>
          <a:bodyPr/>
          <a:lstStyle/>
          <a:p>
            <a:r>
              <a:rPr lang="en-US" dirty="0"/>
              <a:t>Large image</a:t>
            </a:r>
          </a:p>
        </p:txBody>
      </p:sp>
      <p:sp>
        <p:nvSpPr>
          <p:cNvPr id="10" name="TextBox 9"/>
          <p:cNvSpPr txBox="1"/>
          <p:nvPr/>
        </p:nvSpPr>
        <p:spPr>
          <a:xfrm>
            <a:off x="559660" y="264078"/>
            <a:ext cx="3398808" cy="1107996"/>
          </a:xfrm>
          <a:prstGeom prst="rect">
            <a:avLst/>
          </a:prstGeom>
          <a:noFill/>
        </p:spPr>
        <p:txBody>
          <a:bodyPr wrap="square" rtlCol="0">
            <a:spAutoFit/>
          </a:bodyPr>
          <a:lstStyle/>
          <a:p>
            <a:r>
              <a:rPr lang="en-US" sz="6600" dirty="0" smtClean="0"/>
              <a:t>Agenda</a:t>
            </a:r>
            <a:endParaRPr lang="en-US" sz="6600" dirty="0"/>
          </a:p>
        </p:txBody>
      </p:sp>
      <p:sp>
        <p:nvSpPr>
          <p:cNvPr id="12" name="TextBox 11"/>
          <p:cNvSpPr txBox="1"/>
          <p:nvPr/>
        </p:nvSpPr>
        <p:spPr>
          <a:xfrm>
            <a:off x="632431" y="1939925"/>
            <a:ext cx="6806242" cy="4647426"/>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solidFill>
                  <a:schemeClr val="bg1"/>
                </a:solidFill>
              </a:rPr>
              <a:t>Ice Breaker</a:t>
            </a:r>
          </a:p>
          <a:p>
            <a:pPr marL="285750" indent="-285750">
              <a:buFont typeface="Arial" panose="020B0604020202020204" pitchFamily="34" charset="0"/>
              <a:buChar char="•"/>
            </a:pPr>
            <a:r>
              <a:rPr lang="en-US" sz="2800" dirty="0" smtClean="0">
                <a:solidFill>
                  <a:schemeClr val="bg1"/>
                </a:solidFill>
              </a:rPr>
              <a:t>Employer Evaluation</a:t>
            </a:r>
          </a:p>
          <a:p>
            <a:pPr marL="285750" indent="-285750">
              <a:buFont typeface="Arial" panose="020B0604020202020204" pitchFamily="34" charset="0"/>
              <a:buChar char="•"/>
            </a:pPr>
            <a:r>
              <a:rPr lang="en-US" sz="2800" dirty="0" smtClean="0">
                <a:solidFill>
                  <a:schemeClr val="bg1"/>
                </a:solidFill>
              </a:rPr>
              <a:t>Prepare to Impress</a:t>
            </a:r>
          </a:p>
          <a:p>
            <a:pPr marL="285750" indent="-285750">
              <a:buFont typeface="Arial" panose="020B0604020202020204" pitchFamily="34" charset="0"/>
              <a:buChar char="•"/>
            </a:pPr>
            <a:r>
              <a:rPr lang="en-US" sz="2800" dirty="0" smtClean="0">
                <a:solidFill>
                  <a:schemeClr val="bg1"/>
                </a:solidFill>
              </a:rPr>
              <a:t>Create a Game Plan</a:t>
            </a:r>
          </a:p>
          <a:p>
            <a:pPr marL="285750" indent="-285750">
              <a:buFont typeface="Arial" panose="020B0604020202020204" pitchFamily="34" charset="0"/>
              <a:buChar char="•"/>
            </a:pPr>
            <a:r>
              <a:rPr lang="en-US" sz="2800" dirty="0" smtClean="0">
                <a:solidFill>
                  <a:schemeClr val="bg1"/>
                </a:solidFill>
              </a:rPr>
              <a:t>Dress to Impress</a:t>
            </a:r>
          </a:p>
          <a:p>
            <a:pPr marL="285750" indent="-285750">
              <a:buFont typeface="Arial" panose="020B0604020202020204" pitchFamily="34" charset="0"/>
              <a:buChar char="•"/>
            </a:pPr>
            <a:r>
              <a:rPr lang="en-US" sz="2800" dirty="0" smtClean="0">
                <a:solidFill>
                  <a:schemeClr val="bg1"/>
                </a:solidFill>
              </a:rPr>
              <a:t>Communicate to Impress</a:t>
            </a:r>
          </a:p>
          <a:p>
            <a:pPr marL="285750" indent="-285750">
              <a:buFont typeface="Arial" panose="020B0604020202020204" pitchFamily="34" charset="0"/>
              <a:buChar char="•"/>
            </a:pPr>
            <a:r>
              <a:rPr lang="en-US" sz="2800" dirty="0" smtClean="0">
                <a:solidFill>
                  <a:schemeClr val="bg1"/>
                </a:solidFill>
              </a:rPr>
              <a:t>Impress with your Resume</a:t>
            </a:r>
          </a:p>
          <a:p>
            <a:pPr marL="285750" indent="-285750">
              <a:buFont typeface="Arial" panose="020B0604020202020204" pitchFamily="34" charset="0"/>
              <a:buChar char="•"/>
            </a:pPr>
            <a:r>
              <a:rPr lang="en-US" sz="2800" dirty="0" smtClean="0">
                <a:solidFill>
                  <a:schemeClr val="bg1"/>
                </a:solidFill>
              </a:rPr>
              <a:t>Create a lasting Impression</a:t>
            </a:r>
          </a:p>
          <a:p>
            <a:pPr marL="285750" indent="-285750">
              <a:buFont typeface="Arial" panose="020B0604020202020204" pitchFamily="34" charset="0"/>
              <a:buChar char="•"/>
            </a:pPr>
            <a:endParaRPr lang="en-US" dirty="0" smtClean="0">
              <a:solidFill>
                <a:schemeClr val="bg1"/>
              </a:solidFill>
            </a:endParaRPr>
          </a:p>
          <a:p>
            <a:pPr marL="285750" indent="-285750">
              <a:buFont typeface="Arial" panose="020B0604020202020204" pitchFamily="34" charset="0"/>
              <a:buChar char="•"/>
            </a:pPr>
            <a:endParaRPr lang="en-US" dirty="0" smtClean="0">
              <a:solidFill>
                <a:schemeClr val="bg1"/>
              </a:solidFill>
            </a:endParaRPr>
          </a:p>
          <a:p>
            <a:pPr marL="285750" indent="-285750">
              <a:buFont typeface="Arial" panose="020B0604020202020204" pitchFamily="34" charset="0"/>
              <a:buChar char="•"/>
            </a:pPr>
            <a:endParaRPr lang="en-US" dirty="0" smtClean="0">
              <a:solidFill>
                <a:schemeClr val="bg1"/>
              </a:solidFill>
            </a:endParaRPr>
          </a:p>
          <a:p>
            <a:pPr marL="285750" indent="-285750">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16663689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a:xfrm>
            <a:off x="345733" y="224966"/>
            <a:ext cx="9212332" cy="432000"/>
          </a:xfrm>
        </p:spPr>
        <p:txBody>
          <a:bodyPr/>
          <a:lstStyle/>
          <a:p>
            <a:r>
              <a:rPr lang="en-ZA" dirty="0" smtClean="0"/>
              <a:t>Initiating the Conversation with Employers</a:t>
            </a:r>
            <a:endParaRPr lang="en-ZA" dirty="0"/>
          </a:p>
        </p:txBody>
      </p:sp>
      <p:sp>
        <p:nvSpPr>
          <p:cNvPr id="12" name="Rectangle 11" descr="Accent block left">
            <a:extLst>
              <a:ext uri="{FF2B5EF4-FFF2-40B4-BE49-F238E27FC236}">
                <a16:creationId xmlns:a16="http://schemas.microsoft.com/office/drawing/2014/main" id="{7F65E93D-09FF-42EE-B9DD-750638966686}"/>
              </a:ext>
              <a:ext uri="{C183D7F6-B498-43B3-948B-1728B52AA6E4}">
                <adec:decorative xmlns="" xmlns:adec="http://schemas.microsoft.com/office/drawing/2017/decorative" val="1"/>
              </a:ext>
            </a:extLst>
          </p:cNvPr>
          <p:cNvSpPr/>
          <p:nvPr/>
        </p:nvSpPr>
        <p:spPr>
          <a:xfrm>
            <a:off x="345731" y="771903"/>
            <a:ext cx="9134695"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ZA" dirty="0">
              <a:solidFill>
                <a:srgbClr val="FFFFFF"/>
              </a:solidFill>
            </a:endParaRPr>
          </a:p>
        </p:txBody>
      </p:sp>
      <p:cxnSp>
        <p:nvCxnSpPr>
          <p:cNvPr id="11" name="Straight Connector 10" descr="Slide divider">
            <a:extLst>
              <a:ext uri="{FF2B5EF4-FFF2-40B4-BE49-F238E27FC236}">
                <a16:creationId xmlns:a16="http://schemas.microsoft.com/office/drawing/2014/main" id="{5A563457-1EC8-4978-BCCB-AFD88C9ED04C}"/>
              </a:ext>
              <a:ext uri="{C183D7F6-B498-43B3-948B-1728B52AA6E4}">
                <adec:decorative xmlns=""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ctangle 12" descr="Accent bar right&#10;">
            <a:extLst>
              <a:ext uri="{FF2B5EF4-FFF2-40B4-BE49-F238E27FC236}">
                <a16:creationId xmlns:a16="http://schemas.microsoft.com/office/drawing/2014/main" id="{A7CD04AE-9A8B-4DED-855D-F51B510D0B69}"/>
              </a:ext>
              <a:ext uri="{C183D7F6-B498-43B3-948B-1728B52AA6E4}">
                <adec:decorative xmlns="" xmlns:adec="http://schemas.microsoft.com/office/drawing/2017/decorative" val="1"/>
              </a:ext>
            </a:extLst>
          </p:cNvPr>
          <p:cNvSpPr/>
          <p:nvPr/>
        </p:nvSpPr>
        <p:spPr>
          <a:xfrm flipV="1">
            <a:off x="345732" y="658607"/>
            <a:ext cx="9134695" cy="5011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ZA" dirty="0">
              <a:solidFill>
                <a:srgbClr val="FFFFFF"/>
              </a:solidFill>
            </a:endParaRPr>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a:lstStyle/>
          <a:p>
            <a:fld id="{19B51A1E-902D-48AF-9020-955120F399B6}" type="slidenum">
              <a:rPr lang="en-ZA" smtClean="0">
                <a:solidFill>
                  <a:srgbClr val="FFFFFF"/>
                </a:solidFill>
              </a:rPr>
              <a:pPr/>
              <a:t>20</a:t>
            </a:fld>
            <a:endParaRPr lang="en-ZA">
              <a:solidFill>
                <a:srgbClr val="FFFFFF"/>
              </a:solidFill>
            </a:endParaRPr>
          </a:p>
        </p:txBody>
      </p:sp>
      <p:sp>
        <p:nvSpPr>
          <p:cNvPr id="15" name="Content Placeholder 2"/>
          <p:cNvSpPr txBox="1">
            <a:spLocks/>
          </p:cNvSpPr>
          <p:nvPr/>
        </p:nvSpPr>
        <p:spPr>
          <a:xfrm>
            <a:off x="345731" y="1329368"/>
            <a:ext cx="11084269" cy="4743628"/>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buClr>
                <a:srgbClr val="83992A"/>
              </a:buClr>
            </a:pPr>
            <a:endParaRPr lang="en-US" dirty="0">
              <a:solidFill>
                <a:sysClr val="windowText" lastClr="000000">
                  <a:lumMod val="85000"/>
                  <a:lumOff val="15000"/>
                </a:sysClr>
              </a:solidFill>
              <a:latin typeface="Garamond" panose="02020404030301010803"/>
            </a:endParaRPr>
          </a:p>
        </p:txBody>
      </p:sp>
      <p:sp>
        <p:nvSpPr>
          <p:cNvPr id="4" name="Rectangle 3"/>
          <p:cNvSpPr/>
          <p:nvPr/>
        </p:nvSpPr>
        <p:spPr>
          <a:xfrm>
            <a:off x="345731" y="880800"/>
            <a:ext cx="9877425" cy="5386090"/>
          </a:xfrm>
          <a:prstGeom prst="rect">
            <a:avLst/>
          </a:prstGeom>
        </p:spPr>
        <p:txBody>
          <a:bodyPr wrap="square">
            <a:spAutoFit/>
          </a:bodyPr>
          <a:lstStyle/>
          <a:p>
            <a:pPr lvl="0" fontAlgn="base">
              <a:spcBef>
                <a:spcPct val="0"/>
              </a:spcBef>
              <a:spcAft>
                <a:spcPct val="0"/>
              </a:spcAft>
            </a:pPr>
            <a:r>
              <a:rPr lang="en-US" sz="2400" b="1" dirty="0">
                <a:solidFill>
                  <a:prstClr val="black"/>
                </a:solidFill>
                <a:latin typeface="Garamond" panose="02020404030301010803" pitchFamily="18" charset="0"/>
                <a:ea typeface="ＭＳ Ｐゴシック" charset="-128"/>
              </a:rPr>
              <a:t>Examples:</a:t>
            </a:r>
          </a:p>
          <a:p>
            <a:pPr marL="342900" lvl="0" indent="-342900" fontAlgn="base">
              <a:spcBef>
                <a:spcPct val="0"/>
              </a:spcBef>
              <a:spcAft>
                <a:spcPct val="0"/>
              </a:spcAft>
              <a:buFont typeface="Arial" panose="020B0604020202020204" pitchFamily="34" charset="0"/>
              <a:buChar char="•"/>
            </a:pPr>
            <a:r>
              <a:rPr lang="en-US" sz="2400" dirty="0">
                <a:solidFill>
                  <a:prstClr val="black"/>
                </a:solidFill>
                <a:latin typeface="Garamond" panose="02020404030301010803" pitchFamily="18" charset="0"/>
                <a:ea typeface="ＭＳ Ｐゴシック" charset="-128"/>
              </a:rPr>
              <a:t>What kinds of skills and experience do you look for in the employees you hire? </a:t>
            </a:r>
            <a:endParaRPr lang="en-US" sz="2400" dirty="0" smtClean="0">
              <a:solidFill>
                <a:prstClr val="black"/>
              </a:solidFill>
              <a:latin typeface="Garamond" panose="02020404030301010803" pitchFamily="18" charset="0"/>
              <a:ea typeface="ＭＳ Ｐゴシック" charset="-128"/>
            </a:endParaRPr>
          </a:p>
          <a:p>
            <a:pPr lvl="0" fontAlgn="base">
              <a:spcBef>
                <a:spcPct val="0"/>
              </a:spcBef>
              <a:spcAft>
                <a:spcPct val="0"/>
              </a:spcAft>
            </a:pPr>
            <a:endParaRPr lang="en-US" sz="800" dirty="0">
              <a:solidFill>
                <a:prstClr val="black"/>
              </a:solidFill>
              <a:latin typeface="Garamond" panose="02020404030301010803" pitchFamily="18" charset="0"/>
              <a:ea typeface="ＭＳ Ｐゴシック" charset="-128"/>
            </a:endParaRPr>
          </a:p>
          <a:p>
            <a:pPr marL="342900" lvl="0" indent="-342900" fontAlgn="base">
              <a:spcBef>
                <a:spcPct val="0"/>
              </a:spcBef>
              <a:spcAft>
                <a:spcPct val="0"/>
              </a:spcAft>
              <a:buFont typeface="Arial" panose="020B0604020202020204" pitchFamily="34" charset="0"/>
              <a:buChar char="•"/>
            </a:pPr>
            <a:r>
              <a:rPr lang="en-US" sz="2400" dirty="0">
                <a:solidFill>
                  <a:prstClr val="black"/>
                </a:solidFill>
                <a:latin typeface="Garamond" panose="02020404030301010803" pitchFamily="18" charset="0"/>
                <a:ea typeface="ＭＳ Ｐゴシック" charset="-128"/>
              </a:rPr>
              <a:t>What are the characteristics of your most successful </a:t>
            </a:r>
            <a:r>
              <a:rPr lang="en-US" sz="2400" dirty="0" smtClean="0">
                <a:solidFill>
                  <a:prstClr val="black"/>
                </a:solidFill>
                <a:latin typeface="Garamond" panose="02020404030301010803" pitchFamily="18" charset="0"/>
                <a:ea typeface="ＭＳ Ｐゴシック" charset="-128"/>
              </a:rPr>
              <a:t>employees?</a:t>
            </a:r>
          </a:p>
          <a:p>
            <a:pPr lvl="0" fontAlgn="base">
              <a:spcBef>
                <a:spcPct val="0"/>
              </a:spcBef>
              <a:spcAft>
                <a:spcPct val="0"/>
              </a:spcAft>
            </a:pPr>
            <a:endParaRPr lang="en-US" sz="800" dirty="0">
              <a:solidFill>
                <a:prstClr val="black"/>
              </a:solidFill>
              <a:latin typeface="Garamond" panose="02020404030301010803" pitchFamily="18" charset="0"/>
              <a:ea typeface="ＭＳ Ｐゴシック" charset="-128"/>
            </a:endParaRPr>
          </a:p>
          <a:p>
            <a:pPr marL="342900" lvl="0" indent="-342900" fontAlgn="base">
              <a:spcBef>
                <a:spcPct val="0"/>
              </a:spcBef>
              <a:spcAft>
                <a:spcPct val="0"/>
              </a:spcAft>
              <a:buFont typeface="Arial" panose="020B0604020202020204" pitchFamily="34" charset="0"/>
              <a:buChar char="•"/>
            </a:pPr>
            <a:r>
              <a:rPr lang="en-US" sz="2400" dirty="0">
                <a:solidFill>
                  <a:prstClr val="black"/>
                </a:solidFill>
                <a:latin typeface="Garamond" panose="02020404030301010803" pitchFamily="18" charset="0"/>
                <a:ea typeface="ＭＳ Ｐゴシック" charset="-128"/>
              </a:rPr>
              <a:t>Are graduate degrees important to advancing within your organization? Which ones</a:t>
            </a:r>
            <a:r>
              <a:rPr lang="en-US" sz="2400" dirty="0" smtClean="0">
                <a:solidFill>
                  <a:prstClr val="black"/>
                </a:solidFill>
                <a:latin typeface="Garamond" panose="02020404030301010803" pitchFamily="18" charset="0"/>
                <a:ea typeface="ＭＳ Ｐゴシック" charset="-128"/>
              </a:rPr>
              <a:t>?</a:t>
            </a:r>
          </a:p>
          <a:p>
            <a:pPr lvl="0" fontAlgn="base">
              <a:spcBef>
                <a:spcPct val="0"/>
              </a:spcBef>
              <a:spcAft>
                <a:spcPct val="0"/>
              </a:spcAft>
            </a:pPr>
            <a:endParaRPr lang="en-US" sz="800" dirty="0">
              <a:solidFill>
                <a:prstClr val="black"/>
              </a:solidFill>
              <a:latin typeface="Garamond" panose="02020404030301010803" pitchFamily="18" charset="0"/>
              <a:ea typeface="ＭＳ Ｐゴシック" charset="-128"/>
            </a:endParaRPr>
          </a:p>
          <a:p>
            <a:pPr marL="342900" lvl="0" indent="-342900" fontAlgn="base">
              <a:spcBef>
                <a:spcPct val="0"/>
              </a:spcBef>
              <a:spcAft>
                <a:spcPct val="0"/>
              </a:spcAft>
              <a:buFont typeface="Arial" panose="020B0604020202020204" pitchFamily="34" charset="0"/>
              <a:buChar char="•"/>
            </a:pPr>
            <a:r>
              <a:rPr lang="en-US" sz="2400" dirty="0">
                <a:solidFill>
                  <a:prstClr val="black"/>
                </a:solidFill>
                <a:latin typeface="Garamond" panose="02020404030301010803" pitchFamily="18" charset="0"/>
                <a:ea typeface="ＭＳ Ｐゴシック" charset="-128"/>
              </a:rPr>
              <a:t>Which courses or experiences do you suggest to be a successful candidate</a:t>
            </a:r>
            <a:r>
              <a:rPr lang="en-US" sz="2400" dirty="0" smtClean="0">
                <a:solidFill>
                  <a:prstClr val="black"/>
                </a:solidFill>
                <a:latin typeface="Garamond" panose="02020404030301010803" pitchFamily="18" charset="0"/>
                <a:ea typeface="ＭＳ Ｐゴシック" charset="-128"/>
              </a:rPr>
              <a:t>?</a:t>
            </a:r>
          </a:p>
          <a:p>
            <a:pPr lvl="0" fontAlgn="base">
              <a:spcBef>
                <a:spcPct val="0"/>
              </a:spcBef>
              <a:spcAft>
                <a:spcPct val="0"/>
              </a:spcAft>
            </a:pPr>
            <a:endParaRPr lang="en-US" sz="800" dirty="0">
              <a:solidFill>
                <a:prstClr val="black"/>
              </a:solidFill>
              <a:latin typeface="Garamond" panose="02020404030301010803" pitchFamily="18" charset="0"/>
              <a:ea typeface="ＭＳ Ｐゴシック" charset="-128"/>
            </a:endParaRPr>
          </a:p>
          <a:p>
            <a:pPr marL="342900" lvl="0" indent="-342900" fontAlgn="base">
              <a:spcBef>
                <a:spcPct val="0"/>
              </a:spcBef>
              <a:spcAft>
                <a:spcPct val="0"/>
              </a:spcAft>
              <a:buFont typeface="Arial" panose="020B0604020202020204" pitchFamily="34" charset="0"/>
              <a:buChar char="•"/>
            </a:pPr>
            <a:r>
              <a:rPr lang="en-US" sz="2400" dirty="0">
                <a:solidFill>
                  <a:prstClr val="black"/>
                </a:solidFill>
                <a:latin typeface="Garamond" panose="02020404030301010803" pitchFamily="18" charset="0"/>
                <a:ea typeface="ＭＳ Ｐゴシック" charset="-128"/>
              </a:rPr>
              <a:t>What kind of entry-level positions (or internships) exist within your organization? </a:t>
            </a:r>
            <a:endParaRPr lang="en-US" sz="2400" dirty="0" smtClean="0">
              <a:solidFill>
                <a:prstClr val="black"/>
              </a:solidFill>
              <a:latin typeface="Garamond" panose="02020404030301010803" pitchFamily="18" charset="0"/>
              <a:ea typeface="ＭＳ Ｐゴシック" charset="-128"/>
            </a:endParaRPr>
          </a:p>
          <a:p>
            <a:pPr lvl="0" fontAlgn="base">
              <a:spcBef>
                <a:spcPct val="0"/>
              </a:spcBef>
              <a:spcAft>
                <a:spcPct val="0"/>
              </a:spcAft>
            </a:pPr>
            <a:endParaRPr lang="en-US" sz="800" dirty="0">
              <a:solidFill>
                <a:prstClr val="black"/>
              </a:solidFill>
              <a:latin typeface="Garamond" panose="02020404030301010803" pitchFamily="18" charset="0"/>
              <a:ea typeface="ＭＳ Ｐゴシック" charset="-128"/>
            </a:endParaRPr>
          </a:p>
          <a:p>
            <a:pPr marL="342900" lvl="0" indent="-342900" fontAlgn="base">
              <a:spcBef>
                <a:spcPct val="0"/>
              </a:spcBef>
              <a:spcAft>
                <a:spcPct val="0"/>
              </a:spcAft>
              <a:buFont typeface="Arial" panose="020B0604020202020204" pitchFamily="34" charset="0"/>
              <a:buChar char="•"/>
            </a:pPr>
            <a:r>
              <a:rPr lang="en-US" sz="2400" dirty="0">
                <a:solidFill>
                  <a:prstClr val="black"/>
                </a:solidFill>
                <a:latin typeface="Garamond" panose="02020404030301010803" pitchFamily="18" charset="0"/>
                <a:ea typeface="ＭＳ Ｐゴシック" charset="-128"/>
              </a:rPr>
              <a:t>Does your company hire on a continual basis or just at certain times of the year? </a:t>
            </a:r>
            <a:endParaRPr lang="en-US" sz="2400" dirty="0" smtClean="0">
              <a:solidFill>
                <a:prstClr val="black"/>
              </a:solidFill>
              <a:latin typeface="Garamond" panose="02020404030301010803" pitchFamily="18" charset="0"/>
              <a:ea typeface="ＭＳ Ｐゴシック" charset="-128"/>
            </a:endParaRPr>
          </a:p>
          <a:p>
            <a:pPr lvl="0" fontAlgn="base">
              <a:spcBef>
                <a:spcPct val="0"/>
              </a:spcBef>
              <a:spcAft>
                <a:spcPct val="0"/>
              </a:spcAft>
            </a:pPr>
            <a:endParaRPr lang="en-US" sz="800" dirty="0">
              <a:solidFill>
                <a:prstClr val="black"/>
              </a:solidFill>
              <a:latin typeface="Garamond" panose="02020404030301010803" pitchFamily="18" charset="0"/>
              <a:ea typeface="ＭＳ Ｐゴシック" charset="-128"/>
            </a:endParaRPr>
          </a:p>
          <a:p>
            <a:pPr marL="342900" lvl="0" indent="-342900" fontAlgn="base">
              <a:spcBef>
                <a:spcPct val="0"/>
              </a:spcBef>
              <a:spcAft>
                <a:spcPct val="0"/>
              </a:spcAft>
              <a:buFont typeface="Arial" panose="020B0604020202020204" pitchFamily="34" charset="0"/>
              <a:buChar char="•"/>
            </a:pPr>
            <a:r>
              <a:rPr lang="en-US" sz="2400" dirty="0">
                <a:solidFill>
                  <a:prstClr val="black"/>
                </a:solidFill>
                <a:latin typeface="Garamond" panose="02020404030301010803" pitchFamily="18" charset="0"/>
                <a:ea typeface="ＭＳ Ｐゴシック" charset="-128"/>
              </a:rPr>
              <a:t>How long does the hiring process take? What does it consist of? </a:t>
            </a:r>
            <a:endParaRPr lang="en-US" sz="2400" dirty="0" smtClean="0">
              <a:solidFill>
                <a:prstClr val="black"/>
              </a:solidFill>
              <a:latin typeface="Garamond" panose="02020404030301010803" pitchFamily="18" charset="0"/>
              <a:ea typeface="ＭＳ Ｐゴシック" charset="-128"/>
            </a:endParaRPr>
          </a:p>
          <a:p>
            <a:pPr lvl="0" fontAlgn="base">
              <a:spcBef>
                <a:spcPct val="0"/>
              </a:spcBef>
              <a:spcAft>
                <a:spcPct val="0"/>
              </a:spcAft>
            </a:pPr>
            <a:endParaRPr lang="en-US" sz="800" dirty="0">
              <a:solidFill>
                <a:prstClr val="black"/>
              </a:solidFill>
              <a:latin typeface="Garamond" panose="02020404030301010803" pitchFamily="18" charset="0"/>
              <a:ea typeface="ＭＳ Ｐゴシック" charset="-128"/>
            </a:endParaRPr>
          </a:p>
          <a:p>
            <a:pPr marL="342900" lvl="0" indent="-342900" fontAlgn="base">
              <a:spcBef>
                <a:spcPct val="0"/>
              </a:spcBef>
              <a:spcAft>
                <a:spcPct val="0"/>
              </a:spcAft>
              <a:buFont typeface="Arial" panose="020B0604020202020204" pitchFamily="34" charset="0"/>
              <a:buChar char="•"/>
            </a:pPr>
            <a:r>
              <a:rPr lang="en-US" sz="2400" dirty="0">
                <a:solidFill>
                  <a:prstClr val="black"/>
                </a:solidFill>
                <a:latin typeface="Garamond" panose="02020404030301010803" pitchFamily="18" charset="0"/>
                <a:ea typeface="ＭＳ Ｐゴシック" charset="-128"/>
              </a:rPr>
              <a:t>What percent of applicants are eventually hired? What is the retention rate? </a:t>
            </a:r>
          </a:p>
        </p:txBody>
      </p:sp>
    </p:spTree>
    <p:extLst>
      <p:ext uri="{BB962C8B-B14F-4D97-AF65-F5344CB8AC3E}">
        <p14:creationId xmlns:p14="http://schemas.microsoft.com/office/powerpoint/2010/main" val="22743567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a:xfrm>
            <a:off x="345733" y="224966"/>
            <a:ext cx="9212332" cy="432000"/>
          </a:xfrm>
        </p:spPr>
        <p:txBody>
          <a:bodyPr/>
          <a:lstStyle/>
          <a:p>
            <a:r>
              <a:rPr lang="en-ZA" dirty="0" smtClean="0"/>
              <a:t>Continuing the Conversation</a:t>
            </a:r>
            <a:endParaRPr lang="en-ZA" dirty="0"/>
          </a:p>
        </p:txBody>
      </p:sp>
      <p:sp>
        <p:nvSpPr>
          <p:cNvPr id="12" name="Rectangle 11" descr="Accent block left">
            <a:extLst>
              <a:ext uri="{FF2B5EF4-FFF2-40B4-BE49-F238E27FC236}">
                <a16:creationId xmlns:a16="http://schemas.microsoft.com/office/drawing/2014/main" id="{7F65E93D-09FF-42EE-B9DD-750638966686}"/>
              </a:ext>
              <a:ext uri="{C183D7F6-B498-43B3-948B-1728B52AA6E4}">
                <adec:decorative xmlns="" xmlns:adec="http://schemas.microsoft.com/office/drawing/2017/decorative" val="1"/>
              </a:ext>
            </a:extLst>
          </p:cNvPr>
          <p:cNvSpPr/>
          <p:nvPr/>
        </p:nvSpPr>
        <p:spPr>
          <a:xfrm>
            <a:off x="345731" y="771903"/>
            <a:ext cx="9134695"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ZA" dirty="0">
              <a:solidFill>
                <a:srgbClr val="FFFFFF"/>
              </a:solidFill>
            </a:endParaRPr>
          </a:p>
        </p:txBody>
      </p:sp>
      <p:cxnSp>
        <p:nvCxnSpPr>
          <p:cNvPr id="11" name="Straight Connector 10" descr="Slide divider">
            <a:extLst>
              <a:ext uri="{FF2B5EF4-FFF2-40B4-BE49-F238E27FC236}">
                <a16:creationId xmlns:a16="http://schemas.microsoft.com/office/drawing/2014/main" id="{5A563457-1EC8-4978-BCCB-AFD88C9ED04C}"/>
              </a:ext>
              <a:ext uri="{C183D7F6-B498-43B3-948B-1728B52AA6E4}">
                <adec:decorative xmlns=""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ctangle 12" descr="Accent bar right&#10;">
            <a:extLst>
              <a:ext uri="{FF2B5EF4-FFF2-40B4-BE49-F238E27FC236}">
                <a16:creationId xmlns:a16="http://schemas.microsoft.com/office/drawing/2014/main" id="{A7CD04AE-9A8B-4DED-855D-F51B510D0B69}"/>
              </a:ext>
              <a:ext uri="{C183D7F6-B498-43B3-948B-1728B52AA6E4}">
                <adec:decorative xmlns="" xmlns:adec="http://schemas.microsoft.com/office/drawing/2017/decorative" val="1"/>
              </a:ext>
            </a:extLst>
          </p:cNvPr>
          <p:cNvSpPr/>
          <p:nvPr/>
        </p:nvSpPr>
        <p:spPr>
          <a:xfrm flipV="1">
            <a:off x="345732" y="658607"/>
            <a:ext cx="9134695" cy="5011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ZA" dirty="0">
              <a:solidFill>
                <a:srgbClr val="FFFFFF"/>
              </a:solidFill>
            </a:endParaRPr>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a:lstStyle/>
          <a:p>
            <a:fld id="{19B51A1E-902D-48AF-9020-955120F399B6}" type="slidenum">
              <a:rPr lang="en-ZA" smtClean="0">
                <a:solidFill>
                  <a:srgbClr val="FFFFFF"/>
                </a:solidFill>
              </a:rPr>
              <a:pPr/>
              <a:t>21</a:t>
            </a:fld>
            <a:endParaRPr lang="en-ZA">
              <a:solidFill>
                <a:srgbClr val="FFFFFF"/>
              </a:solidFill>
            </a:endParaRPr>
          </a:p>
        </p:txBody>
      </p:sp>
      <p:sp>
        <p:nvSpPr>
          <p:cNvPr id="15" name="Content Placeholder 2"/>
          <p:cNvSpPr txBox="1">
            <a:spLocks/>
          </p:cNvSpPr>
          <p:nvPr/>
        </p:nvSpPr>
        <p:spPr>
          <a:xfrm>
            <a:off x="345731" y="1329368"/>
            <a:ext cx="11084269" cy="4743628"/>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buClr>
                <a:srgbClr val="83992A"/>
              </a:buClr>
            </a:pPr>
            <a:endParaRPr lang="en-US" dirty="0">
              <a:solidFill>
                <a:sysClr val="windowText" lastClr="000000">
                  <a:lumMod val="85000"/>
                  <a:lumOff val="15000"/>
                </a:sysClr>
              </a:solidFill>
              <a:latin typeface="Garamond" panose="02020404030301010803"/>
            </a:endParaRPr>
          </a:p>
        </p:txBody>
      </p:sp>
      <p:sp>
        <p:nvSpPr>
          <p:cNvPr id="9" name="Rectangle 8"/>
          <p:cNvSpPr/>
          <p:nvPr/>
        </p:nvSpPr>
        <p:spPr>
          <a:xfrm>
            <a:off x="103876" y="931193"/>
            <a:ext cx="5086350" cy="5539978"/>
          </a:xfrm>
          <a:prstGeom prst="rect">
            <a:avLst/>
          </a:prstGeom>
        </p:spPr>
        <p:txBody>
          <a:bodyPr wrap="square">
            <a:spAutoFit/>
          </a:bodyPr>
          <a:lstStyle/>
          <a:p>
            <a:pPr marL="342900" indent="-342900">
              <a:buFont typeface="Arial" panose="020B0604020202020204" pitchFamily="34" charset="0"/>
              <a:buChar char="•"/>
            </a:pPr>
            <a:r>
              <a:rPr lang="en-US" sz="2800" dirty="0">
                <a:latin typeface="Garamond" panose="02020404030301010803" pitchFamily="18" charset="0"/>
              </a:rPr>
              <a:t>Keep the conversation on a professional level.  </a:t>
            </a:r>
            <a:endParaRPr lang="en-US" sz="2800" dirty="0" smtClean="0">
              <a:latin typeface="Garamond" panose="02020404030301010803" pitchFamily="18" charset="0"/>
            </a:endParaRPr>
          </a:p>
          <a:p>
            <a:endParaRPr lang="en-US" sz="2800" dirty="0">
              <a:latin typeface="Garamond" panose="02020404030301010803" pitchFamily="18" charset="0"/>
            </a:endParaRPr>
          </a:p>
          <a:p>
            <a:pPr marL="342900" indent="-342900">
              <a:buFont typeface="Arial" panose="020B0604020202020204" pitchFamily="34" charset="0"/>
              <a:buChar char="•"/>
            </a:pPr>
            <a:r>
              <a:rPr lang="en-US" sz="2800" dirty="0">
                <a:latin typeface="Garamond" panose="02020404030301010803" pitchFamily="18" charset="0"/>
              </a:rPr>
              <a:t>If you are asked, tell the recruiter your cumulative, major and/or </a:t>
            </a:r>
            <a:r>
              <a:rPr lang="en-US" sz="2800" dirty="0" smtClean="0">
                <a:latin typeface="Garamond" panose="02020404030301010803" pitchFamily="18" charset="0"/>
              </a:rPr>
              <a:t>quarter </a:t>
            </a:r>
            <a:r>
              <a:rPr lang="en-US" sz="2800" dirty="0">
                <a:latin typeface="Garamond" panose="02020404030301010803" pitchFamily="18" charset="0"/>
              </a:rPr>
              <a:t>grade point average. </a:t>
            </a:r>
            <a:endParaRPr lang="en-US" sz="2800" dirty="0" smtClean="0">
              <a:latin typeface="Garamond" panose="02020404030301010803" pitchFamily="18" charset="0"/>
            </a:endParaRPr>
          </a:p>
          <a:p>
            <a:pPr marL="342900" indent="-342900">
              <a:buFont typeface="Arial" panose="020B0604020202020204" pitchFamily="34" charset="0"/>
              <a:buChar char="•"/>
            </a:pPr>
            <a:endParaRPr lang="en-US" sz="2800" dirty="0">
              <a:latin typeface="Garamond" panose="02020404030301010803" pitchFamily="18" charset="0"/>
            </a:endParaRPr>
          </a:p>
          <a:p>
            <a:pPr marL="342900" indent="-342900">
              <a:buFont typeface="Arial" panose="020B0604020202020204" pitchFamily="34" charset="0"/>
              <a:buChar char="•"/>
            </a:pPr>
            <a:r>
              <a:rPr lang="en-US" sz="2800" dirty="0">
                <a:latin typeface="Garamond" panose="02020404030301010803" pitchFamily="18" charset="0"/>
              </a:rPr>
              <a:t>If your GPA is not stellar it may not matter, depending on the employer.  Do not attempt to justify or over explain your GPA. </a:t>
            </a:r>
          </a:p>
          <a:p>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3361" r="13487"/>
          <a:stretch/>
        </p:blipFill>
        <p:spPr>
          <a:xfrm>
            <a:off x="5190226" y="-9800"/>
            <a:ext cx="7001774" cy="6381151"/>
          </a:xfrm>
          <a:prstGeom prst="rect">
            <a:avLst/>
          </a:prstGeom>
        </p:spPr>
      </p:pic>
    </p:spTree>
    <p:extLst>
      <p:ext uri="{BB962C8B-B14F-4D97-AF65-F5344CB8AC3E}">
        <p14:creationId xmlns:p14="http://schemas.microsoft.com/office/powerpoint/2010/main" val="2258655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5574" b="25574"/>
          <a:stretch>
            <a:fillRect/>
          </a:stretch>
        </p:blipFill>
        <p:spPr>
          <a:xfrm>
            <a:off x="0" y="-8884"/>
            <a:ext cx="9780588" cy="6371351"/>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p:txBody>
          <a:bodyPr/>
          <a:lstStyle/>
          <a:p>
            <a:r>
              <a:rPr lang="en-ZA" dirty="0" smtClean="0"/>
              <a:t>Impress with your Resume</a:t>
            </a:r>
            <a:endParaRPr lang="en-ZA" dirty="0"/>
          </a:p>
        </p:txBody>
      </p:sp>
      <p:sp>
        <p:nvSpPr>
          <p:cNvPr id="14" name="Text Placeholder 13">
            <a:extLst>
              <a:ext uri="{FF2B5EF4-FFF2-40B4-BE49-F238E27FC236}">
                <a16:creationId xmlns:a16="http://schemas.microsoft.com/office/drawing/2014/main" id="{F278402B-CA7D-4F5B-B3FA-ED74AB3CFB6C}"/>
              </a:ext>
            </a:extLst>
          </p:cNvPr>
          <p:cNvSpPr>
            <a:spLocks noGrp="1"/>
          </p:cNvSpPr>
          <p:nvPr>
            <p:ph type="body" sz="quarter" idx="13"/>
          </p:nvPr>
        </p:nvSpPr>
        <p:spPr/>
        <p:txBody>
          <a:bodyPr/>
          <a:lstStyle/>
          <a:p>
            <a:r>
              <a:rPr lang="en-ZA" dirty="0" smtClean="0"/>
              <a:t>Your resume says a lot about you, it determines whether you will be called in for an interview or not.</a:t>
            </a:r>
            <a:endParaRPr lang="en-ZA" dirty="0"/>
          </a:p>
        </p:txBody>
      </p:sp>
      <p:sp>
        <p:nvSpPr>
          <p:cNvPr id="5" name="Slide Number Placeholder 4">
            <a:extLst>
              <a:ext uri="{FF2B5EF4-FFF2-40B4-BE49-F238E27FC236}">
                <a16:creationId xmlns:a16="http://schemas.microsoft.com/office/drawing/2014/main" id="{BDD5A594-D852-43BB-B591-E9D9027253BD}"/>
              </a:ext>
            </a:extLst>
          </p:cNvPr>
          <p:cNvSpPr>
            <a:spLocks noGrp="1"/>
          </p:cNvSpPr>
          <p:nvPr>
            <p:ph type="sldNum" sz="quarter" idx="12"/>
          </p:nvPr>
        </p:nvSpPr>
        <p:spPr/>
        <p:txBody>
          <a:bodyPr/>
          <a:lstStyle/>
          <a:p>
            <a:fld id="{19B51A1E-902D-48AF-9020-955120F399B6}" type="slidenum">
              <a:rPr lang="en-ZA" smtClean="0"/>
              <a:pPr/>
              <a:t>22</a:t>
            </a:fld>
            <a:endParaRPr lang="en-ZA" dirty="0"/>
          </a:p>
        </p:txBody>
      </p:sp>
    </p:spTree>
    <p:extLst>
      <p:ext uri="{BB962C8B-B14F-4D97-AF65-F5344CB8AC3E}">
        <p14:creationId xmlns:p14="http://schemas.microsoft.com/office/powerpoint/2010/main" val="38350839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a:xfrm>
            <a:off x="431999" y="155955"/>
            <a:ext cx="2509608" cy="432000"/>
          </a:xfrm>
        </p:spPr>
        <p:txBody>
          <a:bodyPr/>
          <a:lstStyle/>
          <a:p>
            <a:r>
              <a:rPr lang="en-ZA" dirty="0" smtClean="0"/>
              <a:t>The Resume</a:t>
            </a:r>
            <a:endParaRPr lang="en-ZA" dirty="0"/>
          </a:p>
        </p:txBody>
      </p:sp>
      <p:sp>
        <p:nvSpPr>
          <p:cNvPr id="12" name="Rectangle 11" descr="Accent block left">
            <a:extLst>
              <a:ext uri="{FF2B5EF4-FFF2-40B4-BE49-F238E27FC236}">
                <a16:creationId xmlns:a16="http://schemas.microsoft.com/office/drawing/2014/main" id="{7F65E93D-09FF-42EE-B9DD-750638966686}"/>
              </a:ext>
              <a:ext uri="{C183D7F6-B498-43B3-948B-1728B52AA6E4}">
                <adec:decorative xmlns="" xmlns:adec="http://schemas.microsoft.com/office/drawing/2017/decorative" val="1"/>
              </a:ext>
            </a:extLst>
          </p:cNvPr>
          <p:cNvSpPr/>
          <p:nvPr/>
        </p:nvSpPr>
        <p:spPr>
          <a:xfrm>
            <a:off x="380580" y="864001"/>
            <a:ext cx="4916378" cy="63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ZA" dirty="0"/>
          </a:p>
        </p:txBody>
      </p:sp>
      <p:cxnSp>
        <p:nvCxnSpPr>
          <p:cNvPr id="11" name="Straight Connector 10" descr="Slide divider">
            <a:extLst>
              <a:ext uri="{FF2B5EF4-FFF2-40B4-BE49-F238E27FC236}">
                <a16:creationId xmlns:a16="http://schemas.microsoft.com/office/drawing/2014/main" id="{5A563457-1EC8-4978-BCCB-AFD88C9ED04C}"/>
              </a:ext>
              <a:ext uri="{C183D7F6-B498-43B3-948B-1728B52AA6E4}">
                <adec:decorative xmlns=""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ctangle 12" descr="Accent bar right&#10;">
            <a:extLst>
              <a:ext uri="{FF2B5EF4-FFF2-40B4-BE49-F238E27FC236}">
                <a16:creationId xmlns:a16="http://schemas.microsoft.com/office/drawing/2014/main" id="{A7CD04AE-9A8B-4DED-855D-F51B510D0B69}"/>
              </a:ext>
              <a:ext uri="{C183D7F6-B498-43B3-948B-1728B52AA6E4}">
                <adec:decorative xmlns="" xmlns:adec="http://schemas.microsoft.com/office/drawing/2017/decorative" val="1"/>
              </a:ext>
            </a:extLst>
          </p:cNvPr>
          <p:cNvSpPr/>
          <p:nvPr/>
        </p:nvSpPr>
        <p:spPr>
          <a:xfrm>
            <a:off x="6413738" y="864001"/>
            <a:ext cx="4773283" cy="606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ZA" dirty="0"/>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a:lstStyle/>
          <a:p>
            <a:fld id="{19B51A1E-902D-48AF-9020-955120F399B6}" type="slidenum">
              <a:rPr lang="en-ZA" smtClean="0"/>
              <a:pPr/>
              <a:t>23</a:t>
            </a:fld>
            <a:endParaRPr lang="en-ZA"/>
          </a:p>
        </p:txBody>
      </p:sp>
      <p:sp>
        <p:nvSpPr>
          <p:cNvPr id="3" name="TextBox 2"/>
          <p:cNvSpPr txBox="1"/>
          <p:nvPr/>
        </p:nvSpPr>
        <p:spPr>
          <a:xfrm>
            <a:off x="415085" y="1613140"/>
            <a:ext cx="4847367" cy="4647426"/>
          </a:xfrm>
          <a:prstGeom prst="rect">
            <a:avLst/>
          </a:prstGeom>
          <a:noFill/>
        </p:spPr>
        <p:txBody>
          <a:bodyPr wrap="square" rtlCol="0">
            <a:spAutoFit/>
          </a:bodyPr>
          <a:lstStyle/>
          <a:p>
            <a:pPr marL="285750" lvl="0" indent="-285750" defTabSz="457200">
              <a:spcBef>
                <a:spcPct val="20000"/>
              </a:spcBef>
              <a:spcAft>
                <a:spcPts val="600"/>
              </a:spcAft>
              <a:buClr>
                <a:srgbClr val="83992A"/>
              </a:buClr>
              <a:buSzPct val="115000"/>
              <a:buFont typeface="Arial"/>
              <a:buChar char="•"/>
            </a:pPr>
            <a:r>
              <a:rPr lang="en-US" sz="2000" dirty="0">
                <a:solidFill>
                  <a:prstClr val="black">
                    <a:lumMod val="85000"/>
                    <a:lumOff val="15000"/>
                  </a:prstClr>
                </a:solidFill>
                <a:latin typeface="Garamond" panose="02020404030301010803"/>
              </a:rPr>
              <a:t>After generating that initial connection with the employer, you will most likely be asked to provide them with a copy of your resume. </a:t>
            </a:r>
            <a:endParaRPr lang="en-US" sz="2000" dirty="0" smtClean="0">
              <a:solidFill>
                <a:prstClr val="black">
                  <a:lumMod val="85000"/>
                  <a:lumOff val="15000"/>
                </a:prstClr>
              </a:solidFill>
              <a:latin typeface="Garamond" panose="02020404030301010803"/>
            </a:endParaRPr>
          </a:p>
          <a:p>
            <a:pPr marL="285750" lvl="0" indent="-285750" defTabSz="457200">
              <a:spcBef>
                <a:spcPct val="20000"/>
              </a:spcBef>
              <a:spcAft>
                <a:spcPts val="600"/>
              </a:spcAft>
              <a:buClr>
                <a:srgbClr val="83992A"/>
              </a:buClr>
              <a:buSzPct val="115000"/>
              <a:buFont typeface="Arial"/>
              <a:buChar char="•"/>
            </a:pPr>
            <a:r>
              <a:rPr lang="en-US" sz="2000" dirty="0" smtClean="0">
                <a:solidFill>
                  <a:prstClr val="black">
                    <a:lumMod val="85000"/>
                    <a:lumOff val="15000"/>
                  </a:prstClr>
                </a:solidFill>
                <a:latin typeface="Garamond" panose="02020404030301010803"/>
              </a:rPr>
              <a:t>Some employers will provide you with resume feedback.</a:t>
            </a:r>
            <a:endParaRPr lang="en-US" sz="2000" dirty="0">
              <a:solidFill>
                <a:prstClr val="black">
                  <a:lumMod val="85000"/>
                  <a:lumOff val="15000"/>
                </a:prstClr>
              </a:solidFill>
              <a:latin typeface="Garamond" panose="02020404030301010803"/>
            </a:endParaRPr>
          </a:p>
          <a:p>
            <a:pPr marL="285750" lvl="0" indent="-285750" defTabSz="457200">
              <a:spcBef>
                <a:spcPct val="20000"/>
              </a:spcBef>
              <a:spcAft>
                <a:spcPts val="600"/>
              </a:spcAft>
              <a:buClr>
                <a:srgbClr val="83992A"/>
              </a:buClr>
              <a:buSzPct val="115000"/>
              <a:buFont typeface="Arial"/>
              <a:buChar char="•"/>
            </a:pPr>
            <a:r>
              <a:rPr lang="en-US" sz="2000" dirty="0">
                <a:solidFill>
                  <a:prstClr val="black">
                    <a:lumMod val="85000"/>
                    <a:lumOff val="15000"/>
                  </a:prstClr>
                </a:solidFill>
                <a:latin typeface="Garamond" panose="02020404030301010803"/>
              </a:rPr>
              <a:t>A resume that is </a:t>
            </a:r>
            <a:r>
              <a:rPr lang="en-US" sz="2000" b="1" dirty="0">
                <a:solidFill>
                  <a:prstClr val="black">
                    <a:lumMod val="85000"/>
                    <a:lumOff val="15000"/>
                  </a:prstClr>
                </a:solidFill>
                <a:latin typeface="Garamond" panose="02020404030301010803"/>
              </a:rPr>
              <a:t>polished and mistake-free</a:t>
            </a:r>
            <a:r>
              <a:rPr lang="en-US" sz="2000" dirty="0">
                <a:solidFill>
                  <a:prstClr val="black">
                    <a:lumMod val="85000"/>
                    <a:lumOff val="15000"/>
                  </a:prstClr>
                </a:solidFill>
                <a:latin typeface="Garamond" panose="02020404030301010803"/>
              </a:rPr>
              <a:t>, along with your conversation with the employer, will help you stand out as a candidate. </a:t>
            </a:r>
            <a:endParaRPr lang="en-US" sz="2000" dirty="0" smtClean="0">
              <a:solidFill>
                <a:prstClr val="black">
                  <a:lumMod val="85000"/>
                  <a:lumOff val="15000"/>
                </a:prstClr>
              </a:solidFill>
              <a:latin typeface="Garamond" panose="02020404030301010803"/>
            </a:endParaRPr>
          </a:p>
          <a:p>
            <a:pPr marL="285750" lvl="0" indent="-285750" defTabSz="457200">
              <a:spcBef>
                <a:spcPct val="20000"/>
              </a:spcBef>
              <a:spcAft>
                <a:spcPts val="600"/>
              </a:spcAft>
              <a:buClr>
                <a:srgbClr val="83992A"/>
              </a:buClr>
              <a:buSzPct val="115000"/>
              <a:buFont typeface="Arial"/>
              <a:buChar char="•"/>
            </a:pPr>
            <a:r>
              <a:rPr lang="en-US" sz="2000" dirty="0" smtClean="0">
                <a:solidFill>
                  <a:prstClr val="black">
                    <a:lumMod val="85000"/>
                    <a:lumOff val="15000"/>
                  </a:prstClr>
                </a:solidFill>
                <a:latin typeface="Garamond" panose="02020404030301010803"/>
              </a:rPr>
              <a:t>Don’t be surprised if an employer can not accept your resume.</a:t>
            </a:r>
          </a:p>
          <a:p>
            <a:pPr lvl="0" defTabSz="457200">
              <a:spcBef>
                <a:spcPct val="20000"/>
              </a:spcBef>
              <a:spcAft>
                <a:spcPts val="600"/>
              </a:spcAft>
              <a:buClr>
                <a:srgbClr val="83992A"/>
              </a:buClr>
              <a:buSzPct val="115000"/>
            </a:pPr>
            <a:endParaRPr lang="en-US" sz="2000" dirty="0">
              <a:solidFill>
                <a:prstClr val="black">
                  <a:lumMod val="85000"/>
                  <a:lumOff val="15000"/>
                </a:prstClr>
              </a:solidFill>
              <a:latin typeface="Garamond" panose="02020404030301010803"/>
            </a:endParaRPr>
          </a:p>
        </p:txBody>
      </p:sp>
      <p:sp>
        <p:nvSpPr>
          <p:cNvPr id="6" name="Rectangle 5"/>
          <p:cNvSpPr/>
          <p:nvPr/>
        </p:nvSpPr>
        <p:spPr>
          <a:xfrm>
            <a:off x="6413739" y="1548844"/>
            <a:ext cx="4773283" cy="4662815"/>
          </a:xfrm>
          <a:prstGeom prst="rect">
            <a:avLst/>
          </a:prstGeom>
        </p:spPr>
        <p:txBody>
          <a:bodyPr wrap="square">
            <a:spAutoFit/>
          </a:bodyPr>
          <a:lstStyle/>
          <a:p>
            <a:pPr marL="285750" marR="0" lvl="0" indent="-285750" defTabSz="457200" eaLnBrk="1" fontAlgn="auto" latinLnBrk="0" hangingPunct="1">
              <a:lnSpc>
                <a:spcPct val="90000"/>
              </a:lnSpc>
              <a:spcBef>
                <a:spcPct val="20000"/>
              </a:spcBef>
              <a:spcAft>
                <a:spcPts val="600"/>
              </a:spcAft>
              <a:buClr>
                <a:srgbClr val="83992A"/>
              </a:buClr>
              <a:buSzPct val="115000"/>
              <a:buFont typeface="Arial"/>
              <a:buChar char="•"/>
              <a:tabLst/>
              <a:defRPr/>
            </a:pPr>
            <a:r>
              <a:rPr kumimoji="0" lang="en-US" sz="2000" b="0" i="0" u="none" strike="noStrike" kern="0" cap="none" spc="0" normalizeH="0" baseline="0" noProof="0" dirty="0" smtClean="0">
                <a:ln>
                  <a:noFill/>
                </a:ln>
                <a:solidFill>
                  <a:prstClr val="black">
                    <a:lumMod val="85000"/>
                    <a:lumOff val="15000"/>
                  </a:prstClr>
                </a:solidFill>
                <a:effectLst/>
                <a:uLnTx/>
                <a:uFillTx/>
                <a:latin typeface="Garamond" panose="02020404030301010803"/>
              </a:rPr>
              <a:t>Print your resume on neutral-colored paper that is </a:t>
            </a:r>
            <a:r>
              <a:rPr kumimoji="0" lang="en-US" sz="2000" b="1" i="0" u="none" strike="noStrike" kern="0" cap="none" spc="0" normalizeH="0" baseline="0" noProof="0" dirty="0" smtClean="0">
                <a:ln>
                  <a:noFill/>
                </a:ln>
                <a:solidFill>
                  <a:prstClr val="black">
                    <a:lumMod val="85000"/>
                    <a:lumOff val="15000"/>
                  </a:prstClr>
                </a:solidFill>
                <a:effectLst/>
                <a:uLnTx/>
                <a:uFillTx/>
                <a:latin typeface="Garamond" panose="02020404030301010803"/>
              </a:rPr>
              <a:t>professional</a:t>
            </a:r>
            <a:r>
              <a:rPr kumimoji="0" lang="en-US" sz="2000" b="0" i="0" u="none" strike="noStrike" kern="0" cap="none" spc="0" normalizeH="0" baseline="0" noProof="0" dirty="0" smtClean="0">
                <a:ln>
                  <a:noFill/>
                </a:ln>
                <a:solidFill>
                  <a:prstClr val="black">
                    <a:lumMod val="85000"/>
                    <a:lumOff val="15000"/>
                  </a:prstClr>
                </a:solidFill>
                <a:effectLst/>
                <a:uLnTx/>
                <a:uFillTx/>
                <a:latin typeface="Garamond" panose="02020404030301010803"/>
              </a:rPr>
              <a:t> in appearance. </a:t>
            </a:r>
          </a:p>
          <a:p>
            <a:pPr marL="285750" marR="0" lvl="0" indent="-285750" defTabSz="457200" eaLnBrk="1" fontAlgn="auto" latinLnBrk="0" hangingPunct="1">
              <a:lnSpc>
                <a:spcPct val="90000"/>
              </a:lnSpc>
              <a:spcBef>
                <a:spcPct val="20000"/>
              </a:spcBef>
              <a:spcAft>
                <a:spcPts val="600"/>
              </a:spcAft>
              <a:buClr>
                <a:srgbClr val="83992A"/>
              </a:buClr>
              <a:buSzPct val="115000"/>
              <a:buFont typeface="Arial"/>
              <a:buChar char="•"/>
              <a:tabLst/>
              <a:defRPr/>
            </a:pPr>
            <a:r>
              <a:rPr kumimoji="0" lang="en-US" sz="2000" b="0" i="0" u="none" strike="noStrike" kern="0" cap="none" spc="0" normalizeH="0" baseline="0" noProof="0" dirty="0" smtClean="0">
                <a:ln>
                  <a:noFill/>
                </a:ln>
                <a:solidFill>
                  <a:prstClr val="black">
                    <a:lumMod val="85000"/>
                    <a:lumOff val="15000"/>
                  </a:prstClr>
                </a:solidFill>
                <a:effectLst/>
                <a:uLnTx/>
                <a:uFillTx/>
                <a:latin typeface="Garamond" panose="02020404030301010803"/>
              </a:rPr>
              <a:t>Use black ink.</a:t>
            </a:r>
          </a:p>
          <a:p>
            <a:pPr marL="285750" marR="0" lvl="0" indent="-285750" defTabSz="457200" eaLnBrk="1" fontAlgn="auto" latinLnBrk="0" hangingPunct="1">
              <a:lnSpc>
                <a:spcPct val="90000"/>
              </a:lnSpc>
              <a:spcBef>
                <a:spcPct val="20000"/>
              </a:spcBef>
              <a:spcAft>
                <a:spcPts val="600"/>
              </a:spcAft>
              <a:buClr>
                <a:srgbClr val="83992A"/>
              </a:buClr>
              <a:buSzPct val="115000"/>
              <a:buFont typeface="Arial"/>
              <a:buChar char="•"/>
              <a:tabLst/>
              <a:defRPr/>
            </a:pPr>
            <a:r>
              <a:rPr kumimoji="0" lang="en-US" sz="2000" b="0" i="0" u="none" strike="noStrike" kern="0" cap="none" spc="0" normalizeH="0" baseline="0" noProof="0" dirty="0" smtClean="0">
                <a:ln>
                  <a:noFill/>
                </a:ln>
                <a:solidFill>
                  <a:prstClr val="black">
                    <a:lumMod val="85000"/>
                    <a:lumOff val="15000"/>
                  </a:prstClr>
                </a:solidFill>
                <a:effectLst/>
                <a:uLnTx/>
                <a:uFillTx/>
                <a:latin typeface="Garamond" panose="02020404030301010803"/>
              </a:rPr>
              <a:t>Tailored objectives/general objectives. </a:t>
            </a:r>
          </a:p>
          <a:p>
            <a:pPr marL="285750" marR="0" lvl="0" indent="-285750" defTabSz="457200" eaLnBrk="1" fontAlgn="auto" latinLnBrk="0" hangingPunct="1">
              <a:lnSpc>
                <a:spcPct val="90000"/>
              </a:lnSpc>
              <a:spcBef>
                <a:spcPct val="20000"/>
              </a:spcBef>
              <a:spcAft>
                <a:spcPts val="600"/>
              </a:spcAft>
              <a:buClr>
                <a:srgbClr val="83992A"/>
              </a:buClr>
              <a:buSzPct val="115000"/>
              <a:buFont typeface="Arial"/>
              <a:buChar char="•"/>
              <a:tabLst/>
              <a:defRPr/>
            </a:pPr>
            <a:r>
              <a:rPr kumimoji="0" lang="en-US" sz="2000" b="0" i="0" u="none" strike="noStrike" kern="0" cap="none" spc="0" normalizeH="0" baseline="0" noProof="0" dirty="0" smtClean="0">
                <a:ln>
                  <a:noFill/>
                </a:ln>
                <a:solidFill>
                  <a:prstClr val="black">
                    <a:lumMod val="85000"/>
                    <a:lumOff val="15000"/>
                  </a:prstClr>
                </a:solidFill>
                <a:effectLst/>
                <a:uLnTx/>
                <a:uFillTx/>
                <a:latin typeface="Garamond" panose="02020404030301010803"/>
              </a:rPr>
              <a:t>Do not include any graphics or pictures on your resume. </a:t>
            </a:r>
          </a:p>
          <a:p>
            <a:pPr marL="285750" marR="0" lvl="0" indent="-285750" defTabSz="457200" eaLnBrk="1" fontAlgn="auto" latinLnBrk="0" hangingPunct="1">
              <a:lnSpc>
                <a:spcPct val="90000"/>
              </a:lnSpc>
              <a:spcBef>
                <a:spcPct val="20000"/>
              </a:spcBef>
              <a:spcAft>
                <a:spcPts val="600"/>
              </a:spcAft>
              <a:buClr>
                <a:srgbClr val="83992A"/>
              </a:buClr>
              <a:buSzPct val="115000"/>
              <a:buFont typeface="Arial"/>
              <a:buChar char="•"/>
              <a:tabLst/>
              <a:defRPr/>
            </a:pPr>
            <a:r>
              <a:rPr kumimoji="0" lang="en-US" sz="2000" b="0" i="0" u="none" strike="noStrike" kern="0" cap="none" spc="0" normalizeH="0" baseline="0" noProof="0" dirty="0" smtClean="0">
                <a:ln>
                  <a:noFill/>
                </a:ln>
                <a:solidFill>
                  <a:prstClr val="black">
                    <a:lumMod val="85000"/>
                    <a:lumOff val="15000"/>
                  </a:prstClr>
                </a:solidFill>
                <a:effectLst/>
                <a:uLnTx/>
                <a:uFillTx/>
                <a:latin typeface="Garamond" panose="02020404030301010803"/>
              </a:rPr>
              <a:t>Use a font that is easy to read at a glance. </a:t>
            </a:r>
          </a:p>
          <a:p>
            <a:pPr marL="285750" marR="0" lvl="0" indent="-285750" defTabSz="457200" eaLnBrk="1" fontAlgn="auto" latinLnBrk="0" hangingPunct="1">
              <a:lnSpc>
                <a:spcPct val="90000"/>
              </a:lnSpc>
              <a:spcBef>
                <a:spcPct val="20000"/>
              </a:spcBef>
              <a:spcAft>
                <a:spcPts val="600"/>
              </a:spcAft>
              <a:buClr>
                <a:srgbClr val="83992A"/>
              </a:buClr>
              <a:buSzPct val="115000"/>
              <a:buFont typeface="Arial"/>
              <a:buChar char="•"/>
              <a:tabLst/>
              <a:defRPr/>
            </a:pPr>
            <a:r>
              <a:rPr kumimoji="0" lang="en-US" sz="2000" b="0" i="0" u="none" strike="noStrike" kern="0" cap="none" spc="0" normalizeH="0" baseline="0" noProof="0" dirty="0" smtClean="0">
                <a:ln>
                  <a:noFill/>
                </a:ln>
                <a:solidFill>
                  <a:prstClr val="black">
                    <a:lumMod val="85000"/>
                    <a:lumOff val="15000"/>
                  </a:prstClr>
                </a:solidFill>
                <a:effectLst/>
                <a:uLnTx/>
                <a:uFillTx/>
                <a:latin typeface="Garamond" panose="02020404030301010803"/>
              </a:rPr>
              <a:t>Keep resumes in an easily </a:t>
            </a:r>
            <a:r>
              <a:rPr kumimoji="0" lang="en-US" sz="2000" b="1" i="0" u="none" strike="noStrike" kern="0" cap="none" spc="0" normalizeH="0" baseline="0" noProof="0" dirty="0" smtClean="0">
                <a:ln>
                  <a:noFill/>
                </a:ln>
                <a:solidFill>
                  <a:prstClr val="black">
                    <a:lumMod val="85000"/>
                    <a:lumOff val="15000"/>
                  </a:prstClr>
                </a:solidFill>
                <a:effectLst/>
                <a:uLnTx/>
                <a:uFillTx/>
                <a:latin typeface="Garamond" panose="02020404030301010803"/>
              </a:rPr>
              <a:t>accessible</a:t>
            </a:r>
            <a:r>
              <a:rPr kumimoji="0" lang="en-US" sz="2000" b="0" i="0" u="none" strike="noStrike" kern="0" cap="none" spc="0" normalizeH="0" baseline="0" noProof="0" dirty="0" smtClean="0">
                <a:ln>
                  <a:noFill/>
                </a:ln>
                <a:solidFill>
                  <a:prstClr val="black">
                    <a:lumMod val="85000"/>
                    <a:lumOff val="15000"/>
                  </a:prstClr>
                </a:solidFill>
                <a:effectLst/>
                <a:uLnTx/>
                <a:uFillTx/>
                <a:latin typeface="Garamond" panose="02020404030301010803"/>
              </a:rPr>
              <a:t> location.</a:t>
            </a:r>
          </a:p>
          <a:p>
            <a:pPr marL="742950" marR="0" lvl="1" indent="-285750" defTabSz="457200" eaLnBrk="1" fontAlgn="auto" latinLnBrk="0" hangingPunct="1">
              <a:lnSpc>
                <a:spcPct val="90000"/>
              </a:lnSpc>
              <a:spcBef>
                <a:spcPct val="20000"/>
              </a:spcBef>
              <a:spcAft>
                <a:spcPts val="600"/>
              </a:spcAft>
              <a:buClr>
                <a:srgbClr val="83992A"/>
              </a:buClr>
              <a:buSzPct val="115000"/>
              <a:buFont typeface="Arial"/>
              <a:buChar char="•"/>
              <a:tabLst/>
              <a:defRPr/>
            </a:pPr>
            <a:r>
              <a:rPr kumimoji="0" lang="en-US" sz="2000" b="0" i="0" u="none" strike="noStrike" kern="0" cap="none" spc="0" normalizeH="0" baseline="0" noProof="0" dirty="0" smtClean="0">
                <a:ln>
                  <a:noFill/>
                </a:ln>
                <a:solidFill>
                  <a:prstClr val="black">
                    <a:lumMod val="85000"/>
                    <a:lumOff val="15000"/>
                  </a:prstClr>
                </a:solidFill>
                <a:effectLst/>
                <a:uLnTx/>
                <a:uFillTx/>
                <a:latin typeface="Garamond" panose="02020404030301010803"/>
              </a:rPr>
              <a:t>Also make sure that your resumes are not wrinkled, rained on, or otherwise blemished. </a:t>
            </a:r>
          </a:p>
          <a:p>
            <a:pPr marL="285750" marR="0" lvl="0" indent="-285750" defTabSz="457200" eaLnBrk="1" fontAlgn="auto" latinLnBrk="0" hangingPunct="1">
              <a:lnSpc>
                <a:spcPct val="90000"/>
              </a:lnSpc>
              <a:spcBef>
                <a:spcPct val="20000"/>
              </a:spcBef>
              <a:spcAft>
                <a:spcPts val="600"/>
              </a:spcAft>
              <a:buClr>
                <a:srgbClr val="83992A"/>
              </a:buClr>
              <a:buSzPct val="115000"/>
              <a:buFont typeface="Arial"/>
              <a:buChar char="•"/>
              <a:tabLst/>
              <a:defRPr/>
            </a:pPr>
            <a:r>
              <a:rPr kumimoji="0" lang="en-US" sz="2000" b="0" i="0" u="none" strike="noStrike" kern="0" cap="none" spc="0" normalizeH="0" baseline="0" noProof="0" dirty="0" smtClean="0">
                <a:ln>
                  <a:noFill/>
                </a:ln>
                <a:solidFill>
                  <a:prstClr val="black">
                    <a:lumMod val="85000"/>
                    <a:lumOff val="15000"/>
                  </a:prstClr>
                </a:solidFill>
                <a:effectLst/>
                <a:uLnTx/>
                <a:uFillTx/>
                <a:latin typeface="Garamond" panose="02020404030301010803"/>
              </a:rPr>
              <a:t>Be sure to </a:t>
            </a:r>
            <a:r>
              <a:rPr kumimoji="0" lang="en-US" sz="2000" b="1" i="0" u="none" strike="noStrike" kern="0" cap="none" spc="0" normalizeH="0" baseline="0" noProof="0" dirty="0" smtClean="0">
                <a:ln>
                  <a:noFill/>
                </a:ln>
                <a:solidFill>
                  <a:prstClr val="black">
                    <a:lumMod val="85000"/>
                    <a:lumOff val="15000"/>
                  </a:prstClr>
                </a:solidFill>
                <a:effectLst/>
                <a:uLnTx/>
                <a:uFillTx/>
                <a:latin typeface="Garamond" panose="02020404030301010803"/>
              </a:rPr>
              <a:t>bring plenty of copies</a:t>
            </a:r>
            <a:endParaRPr kumimoji="0" lang="en-US" sz="2000" b="0" i="0" u="none" strike="noStrike" kern="0" cap="none" spc="0" normalizeH="0" baseline="0" noProof="0" dirty="0" smtClean="0">
              <a:ln>
                <a:noFill/>
              </a:ln>
              <a:solidFill>
                <a:sysClr val="windowText" lastClr="000000"/>
              </a:solidFill>
              <a:effectLst/>
              <a:uLnTx/>
              <a:uFillTx/>
            </a:endParaRPr>
          </a:p>
        </p:txBody>
      </p:sp>
      <p:sp>
        <p:nvSpPr>
          <p:cNvPr id="14" name="TextBox 13"/>
          <p:cNvSpPr txBox="1"/>
          <p:nvPr/>
        </p:nvSpPr>
        <p:spPr>
          <a:xfrm>
            <a:off x="6707037" y="1036700"/>
            <a:ext cx="1625739" cy="400110"/>
          </a:xfrm>
          <a:prstGeom prst="rect">
            <a:avLst/>
          </a:prstGeom>
          <a:noFill/>
        </p:spPr>
        <p:txBody>
          <a:bodyPr wrap="square" rtlCol="0">
            <a:spAutoFit/>
          </a:bodyPr>
          <a:lstStyle/>
          <a:p>
            <a:pPr lvl="0" defTabSz="457200">
              <a:spcBef>
                <a:spcPct val="20000"/>
              </a:spcBef>
              <a:spcAft>
                <a:spcPts val="600"/>
              </a:spcAft>
              <a:buClr>
                <a:srgbClr val="83992A"/>
              </a:buClr>
              <a:buSzPct val="115000"/>
            </a:pPr>
            <a:r>
              <a:rPr lang="en-US" sz="2000" b="1" dirty="0" smtClean="0">
                <a:solidFill>
                  <a:prstClr val="black">
                    <a:lumMod val="85000"/>
                    <a:lumOff val="15000"/>
                  </a:prstClr>
                </a:solidFill>
                <a:latin typeface="Garamond" panose="02020404030301010803"/>
              </a:rPr>
              <a:t>Resume Tips</a:t>
            </a:r>
            <a:endParaRPr lang="en-US" sz="2000" b="1" dirty="0">
              <a:solidFill>
                <a:prstClr val="black">
                  <a:lumMod val="85000"/>
                  <a:lumOff val="15000"/>
                </a:prstClr>
              </a:solidFill>
              <a:latin typeface="Garamond" panose="02020404030301010803"/>
            </a:endParaRPr>
          </a:p>
        </p:txBody>
      </p:sp>
      <p:sp>
        <p:nvSpPr>
          <p:cNvPr id="15" name="TextBox 14"/>
          <p:cNvSpPr txBox="1"/>
          <p:nvPr/>
        </p:nvSpPr>
        <p:spPr>
          <a:xfrm>
            <a:off x="431999" y="1036700"/>
            <a:ext cx="3415382" cy="400110"/>
          </a:xfrm>
          <a:prstGeom prst="rect">
            <a:avLst/>
          </a:prstGeom>
          <a:noFill/>
        </p:spPr>
        <p:txBody>
          <a:bodyPr wrap="square" rtlCol="0">
            <a:spAutoFit/>
          </a:bodyPr>
          <a:lstStyle/>
          <a:p>
            <a:pPr lvl="0" defTabSz="457200">
              <a:spcBef>
                <a:spcPct val="20000"/>
              </a:spcBef>
              <a:spcAft>
                <a:spcPts val="600"/>
              </a:spcAft>
              <a:buClr>
                <a:srgbClr val="83992A"/>
              </a:buClr>
              <a:buSzPct val="115000"/>
            </a:pPr>
            <a:r>
              <a:rPr lang="en-US" sz="2000" b="1" dirty="0" smtClean="0">
                <a:solidFill>
                  <a:prstClr val="black">
                    <a:lumMod val="85000"/>
                    <a:lumOff val="15000"/>
                  </a:prstClr>
                </a:solidFill>
                <a:latin typeface="Garamond" panose="02020404030301010803"/>
              </a:rPr>
              <a:t>Resume Transaction</a:t>
            </a:r>
            <a:endParaRPr lang="en-US" sz="2000" b="1" dirty="0">
              <a:solidFill>
                <a:prstClr val="black">
                  <a:lumMod val="85000"/>
                  <a:lumOff val="15000"/>
                </a:prstClr>
              </a:solidFill>
              <a:latin typeface="Garamond" panose="02020404030301010803"/>
            </a:endParaRPr>
          </a:p>
        </p:txBody>
      </p:sp>
    </p:spTree>
    <p:extLst>
      <p:ext uri="{BB962C8B-B14F-4D97-AF65-F5344CB8AC3E}">
        <p14:creationId xmlns:p14="http://schemas.microsoft.com/office/powerpoint/2010/main" val="16735293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148" b="1148"/>
          <a:stretch>
            <a:fillRect/>
          </a:stretch>
        </p:blipFill>
        <p:spPr/>
      </p:pic>
      <p:sp>
        <p:nvSpPr>
          <p:cNvPr id="5" name="Slide Number Placeholder 4">
            <a:extLst>
              <a:ext uri="{FF2B5EF4-FFF2-40B4-BE49-F238E27FC236}">
                <a16:creationId xmlns:a16="http://schemas.microsoft.com/office/drawing/2014/main" id="{F6964141-6F81-4947-A236-746D94ED3F6F}"/>
              </a:ext>
            </a:extLst>
          </p:cNvPr>
          <p:cNvSpPr>
            <a:spLocks noGrp="1"/>
          </p:cNvSpPr>
          <p:nvPr>
            <p:ph type="sldNum" sz="quarter" idx="12"/>
          </p:nvPr>
        </p:nvSpPr>
        <p:spPr/>
        <p:txBody>
          <a:bodyPr/>
          <a:lstStyle/>
          <a:p>
            <a:fld id="{19B51A1E-902D-48AF-9020-955120F399B6}" type="slidenum">
              <a:rPr lang="en-ZA" smtClean="0"/>
              <a:pPr/>
              <a:t>24</a:t>
            </a:fld>
            <a:endParaRPr lang="en-ZA" dirty="0"/>
          </a:p>
        </p:txBody>
      </p:sp>
      <p:sp>
        <p:nvSpPr>
          <p:cNvPr id="3" name="Title 2">
            <a:extLst>
              <a:ext uri="{FF2B5EF4-FFF2-40B4-BE49-F238E27FC236}">
                <a16:creationId xmlns:a16="http://schemas.microsoft.com/office/drawing/2014/main" id="{200B3D2B-613A-41BE-987D-E6A1324B456D}"/>
              </a:ext>
            </a:extLst>
          </p:cNvPr>
          <p:cNvSpPr>
            <a:spLocks noGrp="1"/>
          </p:cNvSpPr>
          <p:nvPr>
            <p:ph type="title"/>
          </p:nvPr>
        </p:nvSpPr>
        <p:spPr>
          <a:xfrm>
            <a:off x="-1700" y="2156226"/>
            <a:ext cx="5143043" cy="1958400"/>
          </a:xfrm>
        </p:spPr>
        <p:txBody>
          <a:bodyPr/>
          <a:lstStyle/>
          <a:p>
            <a:r>
              <a:rPr lang="en-ZA" dirty="0"/>
              <a:t>Create a lasting Impression</a:t>
            </a:r>
          </a:p>
        </p:txBody>
      </p:sp>
      <p:sp>
        <p:nvSpPr>
          <p:cNvPr id="10" name="Text Placeholder 9">
            <a:extLst>
              <a:ext uri="{FF2B5EF4-FFF2-40B4-BE49-F238E27FC236}">
                <a16:creationId xmlns:a16="http://schemas.microsoft.com/office/drawing/2014/main" id="{2972F17A-D965-40B9-8ABB-C634072DBCC0}"/>
              </a:ext>
            </a:extLst>
          </p:cNvPr>
          <p:cNvSpPr>
            <a:spLocks noGrp="1"/>
          </p:cNvSpPr>
          <p:nvPr>
            <p:ph type="body" sz="quarter" idx="13"/>
          </p:nvPr>
        </p:nvSpPr>
        <p:spPr>
          <a:xfrm>
            <a:off x="0" y="4110760"/>
            <a:ext cx="4902200" cy="1100565"/>
          </a:xfrm>
        </p:spPr>
        <p:txBody>
          <a:bodyPr/>
          <a:lstStyle/>
          <a:p>
            <a:r>
              <a:rPr lang="en-ZA" dirty="0"/>
              <a:t>You never get a second chance to make a first impression</a:t>
            </a:r>
          </a:p>
          <a:p>
            <a:endParaRPr lang="en-ZA" dirty="0"/>
          </a:p>
        </p:txBody>
      </p:sp>
    </p:spTree>
    <p:extLst>
      <p:ext uri="{BB962C8B-B14F-4D97-AF65-F5344CB8AC3E}">
        <p14:creationId xmlns:p14="http://schemas.microsoft.com/office/powerpoint/2010/main" val="8189760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67129-D582-495A-8F4B-6B9075899DD6}"/>
              </a:ext>
            </a:extLst>
          </p:cNvPr>
          <p:cNvSpPr>
            <a:spLocks noGrp="1"/>
          </p:cNvSpPr>
          <p:nvPr>
            <p:ph type="title"/>
          </p:nvPr>
        </p:nvSpPr>
        <p:spPr>
          <a:xfrm>
            <a:off x="293298" y="98097"/>
            <a:ext cx="11328000" cy="432000"/>
          </a:xfrm>
        </p:spPr>
        <p:txBody>
          <a:bodyPr/>
          <a:lstStyle/>
          <a:p>
            <a:r>
              <a:rPr lang="en-ZA" dirty="0" smtClean="0"/>
              <a:t>Things to Remember</a:t>
            </a:r>
            <a:endParaRPr lang="en-ZA" dirty="0"/>
          </a:p>
        </p:txBody>
      </p:sp>
      <p:sp>
        <p:nvSpPr>
          <p:cNvPr id="6" name="Slide Number Placeholder 5">
            <a:extLst>
              <a:ext uri="{FF2B5EF4-FFF2-40B4-BE49-F238E27FC236}">
                <a16:creationId xmlns:a16="http://schemas.microsoft.com/office/drawing/2014/main" id="{4B379698-AB4C-493D-BF95-F5781FDF2AC5}"/>
              </a:ext>
            </a:extLst>
          </p:cNvPr>
          <p:cNvSpPr>
            <a:spLocks noGrp="1"/>
          </p:cNvSpPr>
          <p:nvPr>
            <p:ph type="sldNum" sz="quarter" idx="33"/>
          </p:nvPr>
        </p:nvSpPr>
        <p:spPr>
          <a:xfrm>
            <a:off x="11760000" y="6371351"/>
            <a:ext cx="432000" cy="432000"/>
          </a:xfrm>
        </p:spPr>
        <p:txBody>
          <a:bodyPr/>
          <a:lstStyle/>
          <a:p>
            <a:fld id="{19B51A1E-902D-48AF-9020-955120F399B6}" type="slidenum">
              <a:rPr lang="en-ZA" smtClean="0"/>
              <a:pPr/>
              <a:t>25</a:t>
            </a:fld>
            <a:endParaRPr lang="en-ZA"/>
          </a:p>
        </p:txBody>
      </p:sp>
      <p:sp>
        <p:nvSpPr>
          <p:cNvPr id="8" name="Rectangle 7"/>
          <p:cNvSpPr/>
          <p:nvPr/>
        </p:nvSpPr>
        <p:spPr>
          <a:xfrm>
            <a:off x="293298" y="1053528"/>
            <a:ext cx="11605403" cy="4844403"/>
          </a:xfrm>
          <a:prstGeom prst="rect">
            <a:avLst/>
          </a:prstGeom>
        </p:spPr>
        <p:txBody>
          <a:bodyPr wrap="square">
            <a:spAutoFit/>
          </a:bodyPr>
          <a:lstStyle/>
          <a:p>
            <a:pPr marL="285750" lvl="0" indent="-285750" defTabSz="457200">
              <a:lnSpc>
                <a:spcPct val="80000"/>
              </a:lnSpc>
              <a:spcBef>
                <a:spcPct val="20000"/>
              </a:spcBef>
              <a:spcAft>
                <a:spcPts val="600"/>
              </a:spcAft>
              <a:buClr>
                <a:srgbClr val="83992A"/>
              </a:buClr>
              <a:buSzPct val="115000"/>
              <a:buFont typeface="Arial"/>
              <a:buChar char="•"/>
            </a:pPr>
            <a:r>
              <a:rPr lang="en-US" sz="2400" dirty="0">
                <a:solidFill>
                  <a:prstClr val="black">
                    <a:lumMod val="85000"/>
                    <a:lumOff val="15000"/>
                  </a:prstClr>
                </a:solidFill>
                <a:latin typeface="Garamond" panose="02020404030301010803"/>
              </a:rPr>
              <a:t>Bring a </a:t>
            </a:r>
            <a:r>
              <a:rPr lang="en-US" sz="2400" b="1" dirty="0">
                <a:solidFill>
                  <a:prstClr val="black">
                    <a:lumMod val="85000"/>
                    <a:lumOff val="15000"/>
                  </a:prstClr>
                </a:solidFill>
                <a:latin typeface="Garamond" panose="02020404030301010803"/>
              </a:rPr>
              <a:t>pen and paper</a:t>
            </a:r>
            <a:r>
              <a:rPr lang="en-US" sz="2400" dirty="0">
                <a:solidFill>
                  <a:prstClr val="black">
                    <a:lumMod val="85000"/>
                    <a:lumOff val="15000"/>
                  </a:prstClr>
                </a:solidFill>
                <a:latin typeface="Garamond" panose="02020404030301010803"/>
              </a:rPr>
              <a:t> </a:t>
            </a:r>
            <a:endParaRPr lang="en-US" sz="2400" dirty="0" smtClean="0">
              <a:solidFill>
                <a:prstClr val="black">
                  <a:lumMod val="85000"/>
                  <a:lumOff val="15000"/>
                </a:prstClr>
              </a:solidFill>
              <a:latin typeface="Garamond" panose="02020404030301010803"/>
            </a:endParaRPr>
          </a:p>
          <a:p>
            <a:pPr marL="285750" lvl="0" indent="-285750" defTabSz="457200">
              <a:lnSpc>
                <a:spcPct val="80000"/>
              </a:lnSpc>
              <a:spcBef>
                <a:spcPct val="20000"/>
              </a:spcBef>
              <a:spcAft>
                <a:spcPts val="600"/>
              </a:spcAft>
              <a:buClr>
                <a:srgbClr val="83992A"/>
              </a:buClr>
              <a:buSzPct val="115000"/>
              <a:buFont typeface="Arial"/>
              <a:buChar char="•"/>
            </a:pPr>
            <a:r>
              <a:rPr lang="en-US" sz="2400" dirty="0" smtClean="0">
                <a:solidFill>
                  <a:prstClr val="black">
                    <a:lumMod val="85000"/>
                    <a:lumOff val="15000"/>
                  </a:prstClr>
                </a:solidFill>
                <a:latin typeface="Garamond" panose="02020404030301010803"/>
              </a:rPr>
              <a:t>Dress </a:t>
            </a:r>
            <a:r>
              <a:rPr lang="en-US" sz="2400" dirty="0">
                <a:solidFill>
                  <a:prstClr val="black">
                    <a:lumMod val="85000"/>
                    <a:lumOff val="15000"/>
                  </a:prstClr>
                </a:solidFill>
                <a:latin typeface="Garamond" panose="02020404030301010803"/>
              </a:rPr>
              <a:t>in </a:t>
            </a:r>
            <a:r>
              <a:rPr lang="en-US" sz="2400" b="1" dirty="0">
                <a:solidFill>
                  <a:prstClr val="black">
                    <a:lumMod val="85000"/>
                    <a:lumOff val="15000"/>
                  </a:prstClr>
                </a:solidFill>
                <a:latin typeface="Garamond" panose="02020404030301010803"/>
              </a:rPr>
              <a:t>professional business attire</a:t>
            </a:r>
            <a:r>
              <a:rPr lang="en-US" sz="2400" dirty="0">
                <a:solidFill>
                  <a:prstClr val="black">
                    <a:lumMod val="85000"/>
                    <a:lumOff val="15000"/>
                  </a:prstClr>
                </a:solidFill>
                <a:latin typeface="Garamond" panose="02020404030301010803"/>
              </a:rPr>
              <a:t> (i.e., a suit).  </a:t>
            </a:r>
          </a:p>
          <a:p>
            <a:pPr marL="285750" lvl="0" indent="-285750" defTabSz="457200">
              <a:lnSpc>
                <a:spcPct val="80000"/>
              </a:lnSpc>
              <a:spcBef>
                <a:spcPct val="20000"/>
              </a:spcBef>
              <a:spcAft>
                <a:spcPts val="600"/>
              </a:spcAft>
              <a:buClr>
                <a:srgbClr val="83992A"/>
              </a:buClr>
              <a:buSzPct val="115000"/>
              <a:buFont typeface="Arial"/>
              <a:buChar char="•"/>
            </a:pPr>
            <a:r>
              <a:rPr lang="en-US" sz="2400" dirty="0" smtClean="0">
                <a:solidFill>
                  <a:prstClr val="black">
                    <a:lumMod val="85000"/>
                    <a:lumOff val="15000"/>
                  </a:prstClr>
                </a:solidFill>
                <a:latin typeface="Garamond" panose="02020404030301010803"/>
              </a:rPr>
              <a:t>Wear </a:t>
            </a:r>
            <a:r>
              <a:rPr lang="en-US" sz="2400" dirty="0">
                <a:solidFill>
                  <a:prstClr val="black">
                    <a:lumMod val="85000"/>
                    <a:lumOff val="15000"/>
                  </a:prstClr>
                </a:solidFill>
                <a:latin typeface="Garamond" panose="02020404030301010803"/>
              </a:rPr>
              <a:t>comfortable business-style shoes—lines can become quite long. </a:t>
            </a:r>
          </a:p>
          <a:p>
            <a:pPr marL="285750" lvl="0" indent="-285750" defTabSz="457200">
              <a:lnSpc>
                <a:spcPct val="80000"/>
              </a:lnSpc>
              <a:spcBef>
                <a:spcPct val="20000"/>
              </a:spcBef>
              <a:spcAft>
                <a:spcPts val="600"/>
              </a:spcAft>
              <a:buClr>
                <a:srgbClr val="83992A"/>
              </a:buClr>
              <a:buSzPct val="115000"/>
              <a:buFont typeface="Arial"/>
              <a:buChar char="•"/>
            </a:pPr>
            <a:r>
              <a:rPr lang="en-US" sz="2400" dirty="0">
                <a:solidFill>
                  <a:prstClr val="black">
                    <a:lumMod val="85000"/>
                    <a:lumOff val="15000"/>
                  </a:prstClr>
                </a:solidFill>
                <a:latin typeface="Garamond" panose="02020404030301010803"/>
              </a:rPr>
              <a:t>Consolidate the number of items you are carrying.  </a:t>
            </a:r>
            <a:endParaRPr lang="en-US" sz="2400" dirty="0" smtClean="0">
              <a:solidFill>
                <a:prstClr val="black">
                  <a:lumMod val="85000"/>
                  <a:lumOff val="15000"/>
                </a:prstClr>
              </a:solidFill>
              <a:latin typeface="Garamond" panose="02020404030301010803"/>
            </a:endParaRPr>
          </a:p>
          <a:p>
            <a:pPr marL="285750" lvl="0" indent="-285750" defTabSz="457200">
              <a:lnSpc>
                <a:spcPct val="80000"/>
              </a:lnSpc>
              <a:spcBef>
                <a:spcPct val="20000"/>
              </a:spcBef>
              <a:spcAft>
                <a:spcPts val="600"/>
              </a:spcAft>
              <a:buClr>
                <a:srgbClr val="83992A"/>
              </a:buClr>
              <a:buSzPct val="115000"/>
              <a:buFont typeface="Arial"/>
              <a:buChar char="•"/>
            </a:pPr>
            <a:r>
              <a:rPr lang="en-US" sz="2400" dirty="0" smtClean="0">
                <a:solidFill>
                  <a:prstClr val="black">
                    <a:lumMod val="85000"/>
                    <a:lumOff val="15000"/>
                  </a:prstClr>
                </a:solidFill>
                <a:latin typeface="Garamond" panose="02020404030301010803"/>
              </a:rPr>
              <a:t>Please be aware that you can not leave your backpack inside the facility. The Career Center is not responsible for your belongings.</a:t>
            </a:r>
            <a:endParaRPr lang="en-US" sz="2400" dirty="0">
              <a:solidFill>
                <a:prstClr val="black">
                  <a:lumMod val="85000"/>
                  <a:lumOff val="15000"/>
                </a:prstClr>
              </a:solidFill>
              <a:latin typeface="Garamond" panose="02020404030301010803"/>
            </a:endParaRPr>
          </a:p>
          <a:p>
            <a:pPr marL="285750" lvl="0" indent="-285750" defTabSz="457200">
              <a:lnSpc>
                <a:spcPct val="80000"/>
              </a:lnSpc>
              <a:spcBef>
                <a:spcPct val="20000"/>
              </a:spcBef>
              <a:spcAft>
                <a:spcPts val="600"/>
              </a:spcAft>
              <a:buClr>
                <a:srgbClr val="83992A"/>
              </a:buClr>
              <a:buSzPct val="115000"/>
              <a:buFont typeface="Arial"/>
              <a:buChar char="•"/>
            </a:pPr>
            <a:r>
              <a:rPr lang="en-US" sz="2400" dirty="0">
                <a:solidFill>
                  <a:prstClr val="black">
                    <a:lumMod val="85000"/>
                    <a:lumOff val="15000"/>
                  </a:prstClr>
                </a:solidFill>
                <a:latin typeface="Garamond" panose="02020404030301010803"/>
              </a:rPr>
              <a:t>Act in a way that is </a:t>
            </a:r>
            <a:r>
              <a:rPr lang="en-US" sz="2400" b="1" dirty="0">
                <a:solidFill>
                  <a:prstClr val="black">
                    <a:lumMod val="85000"/>
                    <a:lumOff val="15000"/>
                  </a:prstClr>
                </a:solidFill>
                <a:latin typeface="Garamond" panose="02020404030301010803"/>
              </a:rPr>
              <a:t>polite </a:t>
            </a:r>
            <a:r>
              <a:rPr lang="en-US" sz="2400" dirty="0">
                <a:solidFill>
                  <a:prstClr val="black">
                    <a:lumMod val="85000"/>
                    <a:lumOff val="15000"/>
                  </a:prstClr>
                </a:solidFill>
                <a:latin typeface="Garamond" panose="02020404030301010803"/>
              </a:rPr>
              <a:t>to everyone with whom you come into contact as soon as you are on the job fair property. </a:t>
            </a:r>
          </a:p>
          <a:p>
            <a:pPr marL="742950" lvl="1" indent="-285750" defTabSz="457200">
              <a:lnSpc>
                <a:spcPct val="80000"/>
              </a:lnSpc>
              <a:spcBef>
                <a:spcPct val="20000"/>
              </a:spcBef>
              <a:spcAft>
                <a:spcPts val="600"/>
              </a:spcAft>
              <a:buClr>
                <a:srgbClr val="83992A"/>
              </a:buClr>
              <a:buSzPct val="115000"/>
              <a:buFont typeface="Arial"/>
              <a:buChar char="•"/>
            </a:pPr>
            <a:r>
              <a:rPr lang="en-US" sz="2400" dirty="0">
                <a:solidFill>
                  <a:prstClr val="black">
                    <a:lumMod val="85000"/>
                    <a:lumOff val="15000"/>
                  </a:prstClr>
                </a:solidFill>
                <a:latin typeface="Garamond" panose="02020404030301010803"/>
              </a:rPr>
              <a:t>Employer representatives are not just located at their booths! </a:t>
            </a:r>
          </a:p>
          <a:p>
            <a:pPr marL="285750" lvl="0" indent="-285750" defTabSz="457200">
              <a:lnSpc>
                <a:spcPct val="80000"/>
              </a:lnSpc>
              <a:spcBef>
                <a:spcPct val="20000"/>
              </a:spcBef>
              <a:spcAft>
                <a:spcPts val="600"/>
              </a:spcAft>
              <a:buClr>
                <a:srgbClr val="83992A"/>
              </a:buClr>
              <a:buSzPct val="115000"/>
              <a:buFont typeface="Arial"/>
              <a:buChar char="•"/>
            </a:pPr>
            <a:r>
              <a:rPr lang="en-US" sz="2400" dirty="0">
                <a:solidFill>
                  <a:prstClr val="black">
                    <a:lumMod val="85000"/>
                    <a:lumOff val="15000"/>
                  </a:prstClr>
                </a:solidFill>
                <a:latin typeface="Garamond" panose="02020404030301010803"/>
              </a:rPr>
              <a:t>Remain </a:t>
            </a:r>
            <a:r>
              <a:rPr lang="en-US" sz="2400" b="1" dirty="0">
                <a:solidFill>
                  <a:prstClr val="black">
                    <a:lumMod val="85000"/>
                    <a:lumOff val="15000"/>
                  </a:prstClr>
                </a:solidFill>
                <a:latin typeface="Garamond" panose="02020404030301010803"/>
              </a:rPr>
              <a:t>calm </a:t>
            </a:r>
            <a:r>
              <a:rPr lang="en-US" sz="2400" dirty="0">
                <a:solidFill>
                  <a:prstClr val="black">
                    <a:lumMod val="85000"/>
                    <a:lumOff val="15000"/>
                  </a:prstClr>
                </a:solidFill>
                <a:latin typeface="Garamond" panose="02020404030301010803"/>
              </a:rPr>
              <a:t>while waiting in line.  Becoming impatient does not create a positive first impression</a:t>
            </a:r>
            <a:r>
              <a:rPr lang="en-US" sz="2400" dirty="0" smtClean="0">
                <a:solidFill>
                  <a:prstClr val="black">
                    <a:lumMod val="85000"/>
                    <a:lumOff val="15000"/>
                  </a:prstClr>
                </a:solidFill>
                <a:latin typeface="Garamond" panose="02020404030301010803"/>
              </a:rPr>
              <a:t>!</a:t>
            </a:r>
          </a:p>
          <a:p>
            <a:pPr marL="285750" lvl="0" indent="-285750" defTabSz="457200">
              <a:lnSpc>
                <a:spcPct val="80000"/>
              </a:lnSpc>
              <a:spcBef>
                <a:spcPct val="20000"/>
              </a:spcBef>
              <a:spcAft>
                <a:spcPts val="600"/>
              </a:spcAft>
              <a:buClr>
                <a:srgbClr val="83992A"/>
              </a:buClr>
              <a:buSzPct val="115000"/>
              <a:buFont typeface="Arial"/>
              <a:buChar char="•"/>
            </a:pPr>
            <a:r>
              <a:rPr lang="en-US" sz="2400" dirty="0" smtClean="0">
                <a:solidFill>
                  <a:prstClr val="black">
                    <a:lumMod val="85000"/>
                    <a:lumOff val="15000"/>
                  </a:prstClr>
                </a:solidFill>
                <a:latin typeface="Garamond" panose="02020404030301010803"/>
              </a:rPr>
              <a:t>If you have last minute questions, visit the Career Center table.</a:t>
            </a:r>
            <a:endParaRPr lang="en-US" sz="2400" dirty="0">
              <a:solidFill>
                <a:prstClr val="black">
                  <a:lumMod val="85000"/>
                  <a:lumOff val="15000"/>
                </a:prstClr>
              </a:solidFill>
              <a:latin typeface="Garamond" panose="02020404030301010803"/>
            </a:endParaRPr>
          </a:p>
        </p:txBody>
      </p:sp>
      <p:sp>
        <p:nvSpPr>
          <p:cNvPr id="9" name="Rectangle 8" descr="Accent bar right&#10;">
            <a:extLst>
              <a:ext uri="{FF2B5EF4-FFF2-40B4-BE49-F238E27FC236}">
                <a16:creationId xmlns:a16="http://schemas.microsoft.com/office/drawing/2014/main" id="{A7CD04AE-9A8B-4DED-855D-F51B510D0B69}"/>
              </a:ext>
              <a:ext uri="{C183D7F6-B498-43B3-948B-1728B52AA6E4}">
                <adec:decorative xmlns="" xmlns:adec="http://schemas.microsoft.com/office/drawing/2017/decorative" val="1"/>
              </a:ext>
            </a:extLst>
          </p:cNvPr>
          <p:cNvSpPr/>
          <p:nvPr/>
        </p:nvSpPr>
        <p:spPr>
          <a:xfrm flipV="1">
            <a:off x="293298" y="580108"/>
            <a:ext cx="9134695" cy="5011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ZA" dirty="0">
              <a:solidFill>
                <a:srgbClr val="FFFFFF"/>
              </a:solidFill>
            </a:endParaRPr>
          </a:p>
        </p:txBody>
      </p:sp>
      <p:sp>
        <p:nvSpPr>
          <p:cNvPr id="10" name="Rectangle 9" descr="Accent block left">
            <a:extLst>
              <a:ext uri="{FF2B5EF4-FFF2-40B4-BE49-F238E27FC236}">
                <a16:creationId xmlns:a16="http://schemas.microsoft.com/office/drawing/2014/main" id="{7F65E93D-09FF-42EE-B9DD-750638966686}"/>
              </a:ext>
              <a:ext uri="{C183D7F6-B498-43B3-948B-1728B52AA6E4}">
                <adec:decorative xmlns="" xmlns:adec="http://schemas.microsoft.com/office/drawing/2017/decorative" val="1"/>
              </a:ext>
            </a:extLst>
          </p:cNvPr>
          <p:cNvSpPr/>
          <p:nvPr/>
        </p:nvSpPr>
        <p:spPr>
          <a:xfrm>
            <a:off x="293298" y="680237"/>
            <a:ext cx="9134695"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ZA" dirty="0">
              <a:solidFill>
                <a:srgbClr val="FFFFFF"/>
              </a:solidFill>
            </a:endParaRPr>
          </a:p>
        </p:txBody>
      </p:sp>
    </p:spTree>
    <p:extLst>
      <p:ext uri="{BB962C8B-B14F-4D97-AF65-F5344CB8AC3E}">
        <p14:creationId xmlns:p14="http://schemas.microsoft.com/office/powerpoint/2010/main" val="25754214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B86E961-B76E-423F-995E-11B31E921437}"/>
              </a:ext>
            </a:extLst>
          </p:cNvPr>
          <p:cNvSpPr>
            <a:spLocks noGrp="1"/>
          </p:cNvSpPr>
          <p:nvPr>
            <p:ph sz="half" idx="1"/>
          </p:nvPr>
        </p:nvSpPr>
        <p:spPr>
          <a:xfrm>
            <a:off x="8071104" y="5359400"/>
            <a:ext cx="3688896" cy="565899"/>
          </a:xfrm>
        </p:spPr>
        <p:txBody>
          <a:bodyPr/>
          <a:lstStyle/>
          <a:p>
            <a:r>
              <a:rPr lang="en-ZA"/>
              <a:t>Full screen image with caption lorem ipsum dolor sit amet </a:t>
            </a:r>
            <a:endParaRPr lang="en-ZA" dirty="0"/>
          </a:p>
        </p:txBody>
      </p:sp>
      <p:sp>
        <p:nvSpPr>
          <p:cNvPr id="6" name="Slide Number Placeholder 5">
            <a:extLst>
              <a:ext uri="{FF2B5EF4-FFF2-40B4-BE49-F238E27FC236}">
                <a16:creationId xmlns:a16="http://schemas.microsoft.com/office/drawing/2014/main" id="{70202D98-AA1E-41BB-B94E-180311759C13}"/>
              </a:ext>
            </a:extLst>
          </p:cNvPr>
          <p:cNvSpPr>
            <a:spLocks noGrp="1"/>
          </p:cNvSpPr>
          <p:nvPr>
            <p:ph type="sldNum" sz="quarter" idx="15"/>
          </p:nvPr>
        </p:nvSpPr>
        <p:spPr/>
        <p:txBody>
          <a:bodyPr/>
          <a:lstStyle/>
          <a:p>
            <a:fld id="{19B51A1E-902D-48AF-9020-955120F399B6}" type="slidenum">
              <a:rPr lang="en-ZA" smtClean="0"/>
              <a:pPr/>
              <a:t>26</a:t>
            </a:fld>
            <a:endParaRPr lang="en-ZA" dirty="0"/>
          </a:p>
        </p:txBody>
      </p:sp>
      <p:sp>
        <p:nvSpPr>
          <p:cNvPr id="11" name="Title 10" hidden="1">
            <a:extLst>
              <a:ext uri="{FF2B5EF4-FFF2-40B4-BE49-F238E27FC236}">
                <a16:creationId xmlns:a16="http://schemas.microsoft.com/office/drawing/2014/main" id="{C5462610-1D7E-437B-B516-F30D9A789B9B}"/>
              </a:ext>
            </a:extLst>
          </p:cNvPr>
          <p:cNvSpPr>
            <a:spLocks noGrp="1"/>
          </p:cNvSpPr>
          <p:nvPr>
            <p:ph type="title"/>
          </p:nvPr>
        </p:nvSpPr>
        <p:spPr/>
        <p:txBody>
          <a:bodyPr/>
          <a:lstStyle/>
          <a:p>
            <a:r>
              <a:rPr lang="en-US" dirty="0"/>
              <a:t>Large image</a:t>
            </a:r>
          </a:p>
        </p:txBody>
      </p:sp>
      <p:pic>
        <p:nvPicPr>
          <p:cNvPr id="9" name="Picture Placeholder 8"/>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8884" r="8884"/>
          <a:stretch>
            <a:fillRect/>
          </a:stretch>
        </p:blipFill>
        <p:spPr/>
      </p:pic>
    </p:spTree>
    <p:extLst>
      <p:ext uri="{BB962C8B-B14F-4D97-AF65-F5344CB8AC3E}">
        <p14:creationId xmlns:p14="http://schemas.microsoft.com/office/powerpoint/2010/main" val="6652193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After the Fair</a:t>
            </a:r>
            <a:endParaRPr lang="en-US" dirty="0"/>
          </a:p>
        </p:txBody>
      </p:sp>
      <p:sp>
        <p:nvSpPr>
          <p:cNvPr id="5" name="Slide Number Placeholder 4"/>
          <p:cNvSpPr>
            <a:spLocks noGrp="1"/>
          </p:cNvSpPr>
          <p:nvPr>
            <p:ph type="sldNum" sz="quarter" idx="33"/>
          </p:nvPr>
        </p:nvSpPr>
        <p:spPr/>
        <p:txBody>
          <a:bodyPr/>
          <a:lstStyle/>
          <a:p>
            <a:fld id="{19B51A1E-902D-48AF-9020-955120F399B6}" type="slidenum">
              <a:rPr lang="en-ZA" smtClean="0"/>
              <a:pPr/>
              <a:t>27</a:t>
            </a:fld>
            <a:endParaRPr lang="en-ZA" dirty="0"/>
          </a:p>
        </p:txBody>
      </p:sp>
      <p:sp>
        <p:nvSpPr>
          <p:cNvPr id="7" name="Content Placeholder 2"/>
          <p:cNvSpPr txBox="1">
            <a:spLocks/>
          </p:cNvSpPr>
          <p:nvPr/>
        </p:nvSpPr>
        <p:spPr>
          <a:xfrm>
            <a:off x="432000" y="1093000"/>
            <a:ext cx="11075638" cy="5049351"/>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srgbClr val="83992A"/>
              </a:buClr>
              <a:buSzPct val="115000"/>
              <a:buNone/>
              <a:tabLst/>
              <a:defRPr/>
            </a:pPr>
            <a:r>
              <a:rPr kumimoji="0" lang="en-US" sz="2800" b="1" i="0" u="none" strike="noStrike" kern="1200" cap="none" spc="0" normalizeH="0" baseline="0" noProof="0" dirty="0" smtClean="0">
                <a:ln>
                  <a:noFill/>
                </a:ln>
                <a:solidFill>
                  <a:sysClr val="windowText" lastClr="000000">
                    <a:lumMod val="85000"/>
                    <a:lumOff val="15000"/>
                  </a:sysClr>
                </a:solidFill>
                <a:effectLst/>
                <a:uLnTx/>
                <a:uFillTx/>
                <a:latin typeface="Garamond" panose="02020404030301010803"/>
                <a:ea typeface="+mn-ea"/>
                <a:cs typeface="+mn-cs"/>
              </a:rPr>
              <a:t>Follow-up </a:t>
            </a:r>
          </a:p>
          <a:p>
            <a:pPr marL="742950" marR="0" lvl="1"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2800" b="0" i="0" u="none" strike="noStrike" kern="1200" cap="none" spc="0" normalizeH="0" baseline="0" noProof="0" dirty="0" smtClean="0">
                <a:ln>
                  <a:noFill/>
                </a:ln>
                <a:solidFill>
                  <a:sysClr val="windowText" lastClr="000000">
                    <a:lumMod val="85000"/>
                    <a:lumOff val="15000"/>
                  </a:sysClr>
                </a:solidFill>
                <a:effectLst/>
                <a:uLnTx/>
                <a:uFillTx/>
                <a:latin typeface="Garamond" panose="02020404030301010803"/>
                <a:ea typeface="+mn-ea"/>
                <a:cs typeface="+mn-cs"/>
              </a:rPr>
              <a:t>Within 24 hours</a:t>
            </a:r>
          </a:p>
          <a:p>
            <a:pPr marL="742950" marR="0" lvl="1"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2800" b="0" i="0" u="none" strike="noStrike" kern="1200" cap="none" spc="0" normalizeH="0" baseline="0" noProof="0" dirty="0" smtClean="0">
                <a:ln>
                  <a:noFill/>
                </a:ln>
                <a:solidFill>
                  <a:sysClr val="windowText" lastClr="000000">
                    <a:lumMod val="85000"/>
                    <a:lumOff val="15000"/>
                  </a:sysClr>
                </a:solidFill>
                <a:effectLst/>
                <a:uLnTx/>
                <a:uFillTx/>
                <a:latin typeface="Garamond" panose="02020404030301010803"/>
                <a:ea typeface="+mn-ea"/>
                <a:cs typeface="+mn-cs"/>
              </a:rPr>
              <a:t>Send a thank you note or e-mail to each recruiter with whom you met.</a:t>
            </a:r>
          </a:p>
          <a:p>
            <a:pPr marL="742950" marR="0" lvl="1"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2800" b="0" i="0" u="none" strike="noStrike" kern="1200" cap="none" spc="0" normalizeH="0" baseline="0" noProof="0" dirty="0" smtClean="0">
                <a:ln>
                  <a:noFill/>
                </a:ln>
                <a:solidFill>
                  <a:sysClr val="windowText" lastClr="000000">
                    <a:lumMod val="85000"/>
                    <a:lumOff val="15000"/>
                  </a:sysClr>
                </a:solidFill>
                <a:effectLst/>
                <a:uLnTx/>
                <a:uFillTx/>
                <a:latin typeface="Garamond" panose="02020404030301010803"/>
                <a:ea typeface="+mn-ea"/>
                <a:cs typeface="+mn-cs"/>
              </a:rPr>
              <a:t>Express your appreciation for the time and advice offered, let the recruiter know that you have completed anything he or she has asked you to do and reiterate your interest in the company.</a:t>
            </a:r>
          </a:p>
          <a:p>
            <a:pPr marL="0" marR="0" lvl="0" indent="0" algn="l" defTabSz="457200" rtl="0" eaLnBrk="1" fontAlgn="auto" latinLnBrk="0" hangingPunct="1">
              <a:lnSpc>
                <a:spcPct val="100000"/>
              </a:lnSpc>
              <a:spcBef>
                <a:spcPct val="20000"/>
              </a:spcBef>
              <a:spcAft>
                <a:spcPts val="600"/>
              </a:spcAft>
              <a:buClr>
                <a:srgbClr val="83992A"/>
              </a:buClr>
              <a:buSzPct val="115000"/>
              <a:buNone/>
              <a:tabLst/>
              <a:defRPr/>
            </a:pPr>
            <a:r>
              <a:rPr kumimoji="0" lang="en-US" sz="2800" b="1" i="0" u="none" strike="noStrike" kern="1200" cap="none" spc="0" normalizeH="0" baseline="0" noProof="0" dirty="0" smtClean="0">
                <a:ln>
                  <a:noFill/>
                </a:ln>
                <a:solidFill>
                  <a:sysClr val="windowText" lastClr="000000">
                    <a:lumMod val="85000"/>
                    <a:lumOff val="15000"/>
                  </a:sysClr>
                </a:solidFill>
                <a:effectLst/>
                <a:uLnTx/>
                <a:uFillTx/>
                <a:latin typeface="Garamond" panose="02020404030301010803"/>
                <a:ea typeface="+mn-ea"/>
                <a:cs typeface="+mn-cs"/>
              </a:rPr>
              <a:t>Undertake next steps</a:t>
            </a:r>
          </a:p>
          <a:p>
            <a:pPr marL="742950" marR="0" lvl="1"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2800" b="0" i="0" u="none" strike="noStrike" kern="1200" cap="none" spc="0" normalizeH="0" baseline="0" noProof="0" dirty="0" smtClean="0">
                <a:ln>
                  <a:noFill/>
                </a:ln>
                <a:solidFill>
                  <a:sysClr val="windowText" lastClr="000000">
                    <a:lumMod val="85000"/>
                    <a:lumOff val="15000"/>
                  </a:sysClr>
                </a:solidFill>
                <a:effectLst/>
                <a:uLnTx/>
                <a:uFillTx/>
                <a:latin typeface="Garamond" panose="02020404030301010803"/>
                <a:ea typeface="+mn-ea"/>
                <a:cs typeface="+mn-cs"/>
              </a:rPr>
              <a:t>Apply online</a:t>
            </a:r>
          </a:p>
          <a:p>
            <a:pPr marL="742950" marR="0" lvl="1"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2800" b="0" i="0" u="none" strike="noStrike" kern="1200" cap="none" spc="0" normalizeH="0" baseline="0" noProof="0" dirty="0" smtClean="0">
                <a:ln>
                  <a:noFill/>
                </a:ln>
                <a:solidFill>
                  <a:sysClr val="windowText" lastClr="000000">
                    <a:lumMod val="85000"/>
                    <a:lumOff val="15000"/>
                  </a:sysClr>
                </a:solidFill>
                <a:effectLst/>
                <a:uLnTx/>
                <a:uFillTx/>
                <a:latin typeface="Garamond" panose="02020404030301010803"/>
                <a:ea typeface="+mn-ea"/>
                <a:cs typeface="+mn-cs"/>
              </a:rPr>
              <a:t>Sign up for the organizations on-campus interviews (check with the Career Center for this information)</a:t>
            </a:r>
            <a:endParaRPr kumimoji="0" lang="en-US" sz="2800" b="0" i="0" u="none" strike="noStrike" kern="1200" cap="none" spc="0" normalizeH="0" baseline="0" noProof="0" dirty="0">
              <a:ln>
                <a:noFill/>
              </a:ln>
              <a:solidFill>
                <a:sysClr val="windowText" lastClr="000000">
                  <a:lumMod val="85000"/>
                  <a:lumOff val="15000"/>
                </a:sysClr>
              </a:solidFill>
              <a:effectLst/>
              <a:uLnTx/>
              <a:uFillTx/>
              <a:latin typeface="Garamond" panose="02020404030301010803"/>
              <a:ea typeface="+mn-ea"/>
              <a:cs typeface="+mn-cs"/>
            </a:endParaRPr>
          </a:p>
        </p:txBody>
      </p:sp>
      <p:sp>
        <p:nvSpPr>
          <p:cNvPr id="8" name="Rectangle 7" descr="Accent block left">
            <a:extLst>
              <a:ext uri="{FF2B5EF4-FFF2-40B4-BE49-F238E27FC236}">
                <a16:creationId xmlns:a16="http://schemas.microsoft.com/office/drawing/2014/main" id="{7F65E93D-09FF-42EE-B9DD-750638966686}"/>
              </a:ext>
              <a:ext uri="{C183D7F6-B498-43B3-948B-1728B52AA6E4}">
                <adec:decorative xmlns="" xmlns:adec="http://schemas.microsoft.com/office/drawing/2017/decorative" val="1"/>
              </a:ext>
            </a:extLst>
          </p:cNvPr>
          <p:cNvSpPr/>
          <p:nvPr/>
        </p:nvSpPr>
        <p:spPr>
          <a:xfrm>
            <a:off x="432000" y="972757"/>
            <a:ext cx="9134695"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ZA" dirty="0">
              <a:solidFill>
                <a:srgbClr val="FFFFFF"/>
              </a:solidFill>
            </a:endParaRPr>
          </a:p>
        </p:txBody>
      </p:sp>
      <p:sp>
        <p:nvSpPr>
          <p:cNvPr id="9" name="Rectangle 8" descr="Accent bar right&#10;">
            <a:extLst>
              <a:ext uri="{FF2B5EF4-FFF2-40B4-BE49-F238E27FC236}">
                <a16:creationId xmlns:a16="http://schemas.microsoft.com/office/drawing/2014/main" id="{A7CD04AE-9A8B-4DED-855D-F51B510D0B69}"/>
              </a:ext>
              <a:ext uri="{C183D7F6-B498-43B3-948B-1728B52AA6E4}">
                <adec:decorative xmlns="" xmlns:adec="http://schemas.microsoft.com/office/drawing/2017/decorative" val="1"/>
              </a:ext>
            </a:extLst>
          </p:cNvPr>
          <p:cNvSpPr/>
          <p:nvPr/>
        </p:nvSpPr>
        <p:spPr>
          <a:xfrm flipV="1">
            <a:off x="432000" y="868260"/>
            <a:ext cx="9134695" cy="5011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ZA" dirty="0">
              <a:solidFill>
                <a:srgbClr val="FFFFFF"/>
              </a:solidFill>
            </a:endParaRPr>
          </a:p>
        </p:txBody>
      </p:sp>
    </p:spTree>
    <p:extLst>
      <p:ext uri="{BB962C8B-B14F-4D97-AF65-F5344CB8AC3E}">
        <p14:creationId xmlns:p14="http://schemas.microsoft.com/office/powerpoint/2010/main" val="15569344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descr="Accent block left">
            <a:extLst>
              <a:ext uri="{FF2B5EF4-FFF2-40B4-BE49-F238E27FC236}">
                <a16:creationId xmlns:a16="http://schemas.microsoft.com/office/drawing/2014/main" id="{7F65E93D-09FF-42EE-B9DD-750638966686}"/>
              </a:ext>
              <a:ext uri="{C183D7F6-B498-43B3-948B-1728B52AA6E4}">
                <adec:decorative xmlns="" xmlns:adec="http://schemas.microsoft.com/office/drawing/2017/decorative" val="1"/>
              </a:ext>
            </a:extLst>
          </p:cNvPr>
          <p:cNvSpPr/>
          <p:nvPr/>
        </p:nvSpPr>
        <p:spPr>
          <a:xfrm>
            <a:off x="235788" y="783595"/>
            <a:ext cx="9134695"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ZA" dirty="0">
              <a:solidFill>
                <a:srgbClr val="FFFFFF"/>
              </a:solidFill>
            </a:endParaRPr>
          </a:p>
        </p:txBody>
      </p:sp>
      <p:sp>
        <p:nvSpPr>
          <p:cNvPr id="8" name="Rectangle 7" descr="Accent bar right&#10;">
            <a:extLst>
              <a:ext uri="{FF2B5EF4-FFF2-40B4-BE49-F238E27FC236}">
                <a16:creationId xmlns:a16="http://schemas.microsoft.com/office/drawing/2014/main" id="{A7CD04AE-9A8B-4DED-855D-F51B510D0B69}"/>
              </a:ext>
              <a:ext uri="{C183D7F6-B498-43B3-948B-1728B52AA6E4}">
                <adec:decorative xmlns="" xmlns:adec="http://schemas.microsoft.com/office/drawing/2017/decorative" val="1"/>
              </a:ext>
            </a:extLst>
          </p:cNvPr>
          <p:cNvSpPr/>
          <p:nvPr/>
        </p:nvSpPr>
        <p:spPr>
          <a:xfrm flipV="1">
            <a:off x="235789" y="687868"/>
            <a:ext cx="9134695" cy="5011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ZA" dirty="0">
              <a:solidFill>
                <a:srgbClr val="FFFFFF"/>
              </a:solidFill>
            </a:endParaRPr>
          </a:p>
        </p:txBody>
      </p:sp>
      <p:sp>
        <p:nvSpPr>
          <p:cNvPr id="2" name="Title 1"/>
          <p:cNvSpPr>
            <a:spLocks noGrp="1"/>
          </p:cNvSpPr>
          <p:nvPr>
            <p:ph type="title"/>
          </p:nvPr>
        </p:nvSpPr>
        <p:spPr>
          <a:xfrm>
            <a:off x="235789" y="208568"/>
            <a:ext cx="11328000" cy="432000"/>
          </a:xfrm>
        </p:spPr>
        <p:txBody>
          <a:bodyPr/>
          <a:lstStyle/>
          <a:p>
            <a:r>
              <a:rPr lang="en-US" dirty="0" smtClean="0"/>
              <a:t>How Can the Career Center Help?</a:t>
            </a:r>
            <a:endParaRPr lang="en-US" dirty="0"/>
          </a:p>
        </p:txBody>
      </p:sp>
      <p:sp>
        <p:nvSpPr>
          <p:cNvPr id="4" name="Footer Placeholder 3"/>
          <p:cNvSpPr>
            <a:spLocks noGrp="1"/>
          </p:cNvSpPr>
          <p:nvPr>
            <p:ph type="ftr" sz="quarter" idx="12"/>
          </p:nvPr>
        </p:nvSpPr>
        <p:spPr/>
        <p:txBody>
          <a:bodyPr/>
          <a:lstStyle/>
          <a:p>
            <a:r>
              <a:rPr lang="en-ZA" smtClean="0"/>
              <a:t>Add a footer</a:t>
            </a:r>
            <a:endParaRPr lang="en-ZA" dirty="0"/>
          </a:p>
        </p:txBody>
      </p:sp>
      <p:sp>
        <p:nvSpPr>
          <p:cNvPr id="5" name="Slide Number Placeholder 4"/>
          <p:cNvSpPr>
            <a:spLocks noGrp="1"/>
          </p:cNvSpPr>
          <p:nvPr>
            <p:ph type="sldNum" sz="quarter" idx="33"/>
          </p:nvPr>
        </p:nvSpPr>
        <p:spPr/>
        <p:txBody>
          <a:bodyPr/>
          <a:lstStyle/>
          <a:p>
            <a:fld id="{19B51A1E-902D-48AF-9020-955120F399B6}" type="slidenum">
              <a:rPr lang="en-ZA" smtClean="0"/>
              <a:pPr/>
              <a:t>28</a:t>
            </a:fld>
            <a:endParaRPr lang="en-ZA" dirty="0"/>
          </a:p>
        </p:txBody>
      </p:sp>
      <p:sp>
        <p:nvSpPr>
          <p:cNvPr id="6" name="Content Placeholder 2"/>
          <p:cNvSpPr txBox="1">
            <a:spLocks/>
          </p:cNvSpPr>
          <p:nvPr/>
        </p:nvSpPr>
        <p:spPr>
          <a:xfrm>
            <a:off x="235789" y="1193652"/>
            <a:ext cx="4931434" cy="4572000"/>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2800" b="0" i="0" u="none" strike="noStrike" kern="1200" cap="none" spc="0" normalizeH="0" baseline="0" noProof="0" dirty="0" smtClean="0">
                <a:ln>
                  <a:noFill/>
                </a:ln>
                <a:solidFill>
                  <a:sysClr val="windowText" lastClr="000000">
                    <a:lumMod val="85000"/>
                    <a:lumOff val="15000"/>
                  </a:sysClr>
                </a:solidFill>
                <a:effectLst/>
                <a:uLnTx/>
                <a:uFillTx/>
                <a:latin typeface="Garamond" panose="02020404030301010803"/>
              </a:rPr>
              <a:t>Come to drop-in hours for a quick resume review.</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lang="en-US" sz="2800" noProof="0" dirty="0" smtClean="0">
                <a:solidFill>
                  <a:sysClr val="windowText" lastClr="000000">
                    <a:lumMod val="85000"/>
                    <a:lumOff val="15000"/>
                  </a:sysClr>
                </a:solidFill>
                <a:latin typeface="Garamond" panose="02020404030301010803"/>
              </a:rPr>
              <a:t>Make a career counseling appointment</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lang="en-US" sz="2800" noProof="0" dirty="0" smtClean="0">
                <a:solidFill>
                  <a:sysClr val="windowText" lastClr="000000">
                    <a:lumMod val="85000"/>
                    <a:lumOff val="15000"/>
                  </a:sysClr>
                </a:solidFill>
                <a:latin typeface="Garamond" panose="02020404030301010803"/>
              </a:rPr>
              <a:t>Check our google Calendar for employer activity</a:t>
            </a:r>
            <a:endParaRPr kumimoji="0" lang="en-US" sz="2800" b="0" i="0" u="none" strike="noStrike" kern="1200" cap="none" spc="0" normalizeH="0" baseline="0" noProof="0" dirty="0" smtClean="0">
              <a:ln>
                <a:noFill/>
              </a:ln>
              <a:solidFill>
                <a:sysClr val="windowText" lastClr="000000">
                  <a:lumMod val="85000"/>
                  <a:lumOff val="15000"/>
                </a:sysClr>
              </a:solidFill>
              <a:effectLst/>
              <a:uLnTx/>
              <a:uFillTx/>
              <a:latin typeface="Garamond" panose="02020404030301010803"/>
            </a:endParaRP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2800" b="0" i="0" u="none" strike="noStrike" kern="1200" cap="none" spc="0" normalizeH="0" baseline="0" noProof="0" dirty="0" smtClean="0">
                <a:ln>
                  <a:noFill/>
                </a:ln>
                <a:solidFill>
                  <a:sysClr val="windowText" lastClr="000000">
                    <a:lumMod val="85000"/>
                    <a:lumOff val="15000"/>
                  </a:sysClr>
                </a:solidFill>
                <a:effectLst/>
                <a:uLnTx/>
                <a:uFillTx/>
                <a:latin typeface="Garamond" panose="02020404030301010803"/>
              </a:rPr>
              <a:t>Use “Career Shift” located in your UCR Handshake account to research companies and more!</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11994" r="10019"/>
          <a:stretch/>
        </p:blipFill>
        <p:spPr>
          <a:xfrm>
            <a:off x="5566913" y="0"/>
            <a:ext cx="6625087" cy="6371351"/>
          </a:xfrm>
          <a:prstGeom prst="rect">
            <a:avLst/>
          </a:prstGeom>
        </p:spPr>
      </p:pic>
    </p:spTree>
    <p:extLst>
      <p:ext uri="{BB962C8B-B14F-4D97-AF65-F5344CB8AC3E}">
        <p14:creationId xmlns:p14="http://schemas.microsoft.com/office/powerpoint/2010/main" val="20973266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148" b="1148"/>
          <a:stretch>
            <a:fillRect/>
          </a:stretch>
        </p:blipFill>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p:txBody>
          <a:bodyPr/>
          <a:lstStyle/>
          <a:p>
            <a:r>
              <a:rPr lang="en-ZA" dirty="0" smtClean="0"/>
              <a:t>Questions</a:t>
            </a:r>
            <a:endParaRPr lang="en-ZA" dirty="0"/>
          </a:p>
        </p:txBody>
      </p:sp>
      <p:sp>
        <p:nvSpPr>
          <p:cNvPr id="14" name="Text Placeholder 13">
            <a:extLst>
              <a:ext uri="{FF2B5EF4-FFF2-40B4-BE49-F238E27FC236}">
                <a16:creationId xmlns:a16="http://schemas.microsoft.com/office/drawing/2014/main" id="{F278402B-CA7D-4F5B-B3FA-ED74AB3CFB6C}"/>
              </a:ext>
            </a:extLst>
          </p:cNvPr>
          <p:cNvSpPr>
            <a:spLocks noGrp="1"/>
          </p:cNvSpPr>
          <p:nvPr>
            <p:ph type="body" sz="quarter" idx="13"/>
          </p:nvPr>
        </p:nvSpPr>
        <p:spPr/>
        <p:txBody>
          <a:bodyPr/>
          <a:lstStyle/>
          <a:p>
            <a:r>
              <a:rPr lang="en-ZA" dirty="0" smtClean="0"/>
              <a:t>There is no such thing as a stupid question</a:t>
            </a:r>
            <a:endParaRPr lang="en-ZA" dirty="0"/>
          </a:p>
        </p:txBody>
      </p:sp>
      <p:sp>
        <p:nvSpPr>
          <p:cNvPr id="5" name="Slide Number Placeholder 4">
            <a:extLst>
              <a:ext uri="{FF2B5EF4-FFF2-40B4-BE49-F238E27FC236}">
                <a16:creationId xmlns:a16="http://schemas.microsoft.com/office/drawing/2014/main" id="{BDD5A594-D852-43BB-B591-E9D9027253BD}"/>
              </a:ext>
            </a:extLst>
          </p:cNvPr>
          <p:cNvSpPr>
            <a:spLocks noGrp="1"/>
          </p:cNvSpPr>
          <p:nvPr>
            <p:ph type="sldNum" sz="quarter" idx="12"/>
          </p:nvPr>
        </p:nvSpPr>
        <p:spPr/>
        <p:txBody>
          <a:bodyPr/>
          <a:lstStyle/>
          <a:p>
            <a:fld id="{19B51A1E-902D-48AF-9020-955120F399B6}" type="slidenum">
              <a:rPr lang="en-ZA" smtClean="0"/>
              <a:pPr/>
              <a:t>29</a:t>
            </a:fld>
            <a:endParaRPr lang="en-ZA" dirty="0"/>
          </a:p>
        </p:txBody>
      </p:sp>
    </p:spTree>
    <p:extLst>
      <p:ext uri="{BB962C8B-B14F-4D97-AF65-F5344CB8AC3E}">
        <p14:creationId xmlns:p14="http://schemas.microsoft.com/office/powerpoint/2010/main" val="21375329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FB4D5-DA14-4F29-9320-2DE0A6B571B9}"/>
              </a:ext>
            </a:extLst>
          </p:cNvPr>
          <p:cNvSpPr>
            <a:spLocks noGrp="1"/>
          </p:cNvSpPr>
          <p:nvPr>
            <p:ph type="title"/>
          </p:nvPr>
        </p:nvSpPr>
        <p:spPr>
          <a:xfrm>
            <a:off x="340387" y="223461"/>
            <a:ext cx="11328000" cy="432000"/>
          </a:xfrm>
        </p:spPr>
        <p:txBody>
          <a:bodyPr/>
          <a:lstStyle/>
          <a:p>
            <a:r>
              <a:rPr lang="en-ZA" dirty="0" smtClean="0"/>
              <a:t>Ice Breaker</a:t>
            </a:r>
            <a:endParaRPr lang="en-ZA" dirty="0"/>
          </a:p>
        </p:txBody>
      </p:sp>
      <p:sp>
        <p:nvSpPr>
          <p:cNvPr id="3" name="Text Placeholder 2">
            <a:extLst>
              <a:ext uri="{FF2B5EF4-FFF2-40B4-BE49-F238E27FC236}">
                <a16:creationId xmlns:a16="http://schemas.microsoft.com/office/drawing/2014/main" id="{DE9D0F75-42B5-4960-8C3A-291285872DAF}"/>
              </a:ext>
            </a:extLst>
          </p:cNvPr>
          <p:cNvSpPr>
            <a:spLocks noGrp="1"/>
          </p:cNvSpPr>
          <p:nvPr>
            <p:ph type="body" sz="quarter" idx="32"/>
          </p:nvPr>
        </p:nvSpPr>
        <p:spPr>
          <a:xfrm>
            <a:off x="340387" y="655461"/>
            <a:ext cx="5166743" cy="360000"/>
          </a:xfrm>
        </p:spPr>
        <p:txBody>
          <a:bodyPr/>
          <a:lstStyle/>
          <a:p>
            <a:r>
              <a:rPr lang="en-ZA" sz="3200" dirty="0">
                <a:solidFill>
                  <a:srgbClr val="0070C0"/>
                </a:solidFill>
              </a:rPr>
              <a:t>Practice talking about yourself and really  take the time to reflect on your concerns</a:t>
            </a:r>
          </a:p>
          <a:p>
            <a:endParaRPr lang="en-ZA" dirty="0"/>
          </a:p>
        </p:txBody>
      </p:sp>
      <p:sp>
        <p:nvSpPr>
          <p:cNvPr id="9" name="Slide Number Placeholder 8">
            <a:extLst>
              <a:ext uri="{FF2B5EF4-FFF2-40B4-BE49-F238E27FC236}">
                <a16:creationId xmlns:a16="http://schemas.microsoft.com/office/drawing/2014/main" id="{00A34EBD-7DEA-4599-A81B-0A363A0E17FC}"/>
              </a:ext>
            </a:extLst>
          </p:cNvPr>
          <p:cNvSpPr>
            <a:spLocks noGrp="1"/>
          </p:cNvSpPr>
          <p:nvPr>
            <p:ph type="sldNum" sz="quarter" idx="33"/>
          </p:nvPr>
        </p:nvSpPr>
        <p:spPr>
          <a:xfrm>
            <a:off x="11760000" y="6371351"/>
            <a:ext cx="432000" cy="432000"/>
          </a:xfrm>
        </p:spPr>
        <p:txBody>
          <a:bodyPr/>
          <a:lstStyle/>
          <a:p>
            <a:fld id="{19B51A1E-902D-48AF-9020-955120F399B6}" type="slidenum">
              <a:rPr lang="en-ZA" smtClean="0"/>
              <a:pPr/>
              <a:t>3</a:t>
            </a:fld>
            <a:endParaRPr lang="en-ZA"/>
          </a:p>
        </p:txBody>
      </p:sp>
      <p:sp>
        <p:nvSpPr>
          <p:cNvPr id="14" name="Content Placeholder 4">
            <a:extLst>
              <a:ext uri="{FF2B5EF4-FFF2-40B4-BE49-F238E27FC236}">
                <a16:creationId xmlns:a16="http://schemas.microsoft.com/office/drawing/2014/main" id="{CEEB3BAE-C0B2-447C-B8BE-96C6BD84D658}"/>
              </a:ext>
            </a:extLst>
          </p:cNvPr>
          <p:cNvSpPr txBox="1">
            <a:spLocks/>
          </p:cNvSpPr>
          <p:nvPr/>
        </p:nvSpPr>
        <p:spPr>
          <a:xfrm>
            <a:off x="187758" y="3170948"/>
            <a:ext cx="5472000" cy="2194694"/>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800" b="1" dirty="0" smtClean="0">
                <a:solidFill>
                  <a:schemeClr val="tx1"/>
                </a:solidFill>
                <a:latin typeface="+mj-lt"/>
              </a:rPr>
              <a:t>Activity</a:t>
            </a:r>
          </a:p>
          <a:p>
            <a:r>
              <a:rPr lang="en-ZA" sz="2800" dirty="0" smtClean="0">
                <a:solidFill>
                  <a:schemeClr val="tx1"/>
                </a:solidFill>
                <a:latin typeface="+mj-lt"/>
              </a:rPr>
              <a:t>Turn to your neighbour and introduce yourself.</a:t>
            </a:r>
          </a:p>
          <a:p>
            <a:pPr marL="0" indent="0">
              <a:buNone/>
            </a:pPr>
            <a:endParaRPr lang="en-ZA" sz="2800" dirty="0" smtClean="0">
              <a:solidFill>
                <a:schemeClr val="tx1"/>
              </a:solidFill>
              <a:latin typeface="+mj-lt"/>
            </a:endParaRPr>
          </a:p>
          <a:p>
            <a:r>
              <a:rPr lang="en-ZA" sz="2800" dirty="0" smtClean="0">
                <a:solidFill>
                  <a:schemeClr val="tx1"/>
                </a:solidFill>
                <a:latin typeface="+mj-lt"/>
              </a:rPr>
              <a:t>Then tell each other your biggest job fair concern</a:t>
            </a:r>
            <a:r>
              <a:rPr lang="en-ZA" sz="2000" dirty="0" smtClean="0">
                <a:solidFill>
                  <a:schemeClr val="tx1"/>
                </a:solidFill>
                <a:latin typeface="+mj-lt"/>
              </a:rPr>
              <a:t>.</a:t>
            </a:r>
            <a:endParaRPr lang="en-ZA" sz="2000" dirty="0">
              <a:solidFill>
                <a:schemeClr val="tx1"/>
              </a:solidFill>
              <a:latin typeface="+mj-lt"/>
            </a:endParaRPr>
          </a:p>
        </p:txBody>
      </p:sp>
      <p:pic>
        <p:nvPicPr>
          <p:cNvPr id="15" name="Picture Placeholder 6"/>
          <p:cNvPicPr>
            <a:picLocks noChangeAspect="1"/>
          </p:cNvPicPr>
          <p:nvPr/>
        </p:nvPicPr>
        <p:blipFill>
          <a:blip r:embed="rId2">
            <a:extLst>
              <a:ext uri="{28A0092B-C50C-407E-A947-70E740481C1C}">
                <a14:useLocalDpi xmlns:a14="http://schemas.microsoft.com/office/drawing/2010/main" val="0"/>
              </a:ext>
            </a:extLst>
          </a:blip>
          <a:srcRect l="18104" r="18104"/>
          <a:stretch>
            <a:fillRect/>
          </a:stretch>
        </p:blipFill>
        <p:spPr>
          <a:xfrm>
            <a:off x="6096000" y="-1"/>
            <a:ext cx="6096000" cy="6371351"/>
          </a:xfrm>
          <a:prstGeom prst="rect">
            <a:avLst/>
          </a:prstGeom>
        </p:spPr>
      </p:pic>
    </p:spTree>
    <p:extLst>
      <p:ext uri="{BB962C8B-B14F-4D97-AF65-F5344CB8AC3E}">
        <p14:creationId xmlns:p14="http://schemas.microsoft.com/office/powerpoint/2010/main" val="13972398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6450" r="2101"/>
          <a:stretch/>
        </p:blipFill>
        <p:spPr>
          <a:xfrm>
            <a:off x="143004" y="-674"/>
            <a:ext cx="8315196" cy="6804025"/>
          </a:xfrm>
        </p:spPr>
      </p:pic>
      <p:sp>
        <p:nvSpPr>
          <p:cNvPr id="14" name="Title 13">
            <a:extLst>
              <a:ext uri="{FF2B5EF4-FFF2-40B4-BE49-F238E27FC236}">
                <a16:creationId xmlns:a16="http://schemas.microsoft.com/office/drawing/2014/main" id="{6C38D7A9-9299-4108-BB08-026F4B9CAE7B}"/>
              </a:ext>
            </a:extLst>
          </p:cNvPr>
          <p:cNvSpPr>
            <a:spLocks noGrp="1"/>
          </p:cNvSpPr>
          <p:nvPr>
            <p:ph type="ctrTitle"/>
          </p:nvPr>
        </p:nvSpPr>
        <p:spPr/>
        <p:txBody>
          <a:bodyPr/>
          <a:lstStyle/>
          <a:p>
            <a:r>
              <a:rPr lang="en-ZA"/>
              <a:t>Thank You</a:t>
            </a:r>
            <a:endParaRPr lang="en-ZA" dirty="0"/>
          </a:p>
        </p:txBody>
      </p:sp>
      <p:sp>
        <p:nvSpPr>
          <p:cNvPr id="5" name="Text Placeholder 4">
            <a:extLst>
              <a:ext uri="{FF2B5EF4-FFF2-40B4-BE49-F238E27FC236}">
                <a16:creationId xmlns:a16="http://schemas.microsoft.com/office/drawing/2014/main" id="{11265965-2271-4C1C-BD0A-6F85F80FF9A6}"/>
              </a:ext>
            </a:extLst>
          </p:cNvPr>
          <p:cNvSpPr>
            <a:spLocks noGrp="1"/>
          </p:cNvSpPr>
          <p:nvPr>
            <p:ph type="body" sz="quarter" idx="16"/>
          </p:nvPr>
        </p:nvSpPr>
        <p:spPr>
          <a:xfrm>
            <a:off x="8458200" y="3865686"/>
            <a:ext cx="3506638" cy="316800"/>
          </a:xfrm>
        </p:spPr>
        <p:txBody>
          <a:bodyPr/>
          <a:lstStyle/>
          <a:p>
            <a:r>
              <a:rPr lang="en-ZA" dirty="0" smtClean="0"/>
              <a:t>10AM-1PM Bears Den HUB 105</a:t>
            </a:r>
            <a:endParaRPr lang="en-ZA" dirty="0"/>
          </a:p>
        </p:txBody>
      </p:sp>
      <p:sp>
        <p:nvSpPr>
          <p:cNvPr id="6" name="Text Placeholder 5">
            <a:extLst>
              <a:ext uri="{FF2B5EF4-FFF2-40B4-BE49-F238E27FC236}">
                <a16:creationId xmlns:a16="http://schemas.microsoft.com/office/drawing/2014/main" id="{50A3BCC3-A277-4C0B-9EBA-EB53990D8EBD}"/>
              </a:ext>
            </a:extLst>
          </p:cNvPr>
          <p:cNvSpPr>
            <a:spLocks noGrp="1"/>
          </p:cNvSpPr>
          <p:nvPr>
            <p:ph type="body" sz="quarter" idx="17"/>
          </p:nvPr>
        </p:nvSpPr>
        <p:spPr>
          <a:xfrm>
            <a:off x="8458199" y="4249997"/>
            <a:ext cx="3506639" cy="316800"/>
          </a:xfrm>
        </p:spPr>
        <p:txBody>
          <a:bodyPr/>
          <a:lstStyle/>
          <a:p>
            <a:r>
              <a:rPr lang="en-US" dirty="0" smtClean="0">
                <a:hlinkClick r:id="rId3"/>
              </a:rPr>
              <a:t>careerrecruiting@ucr.edu</a:t>
            </a:r>
            <a:r>
              <a:rPr lang="en-US" dirty="0"/>
              <a:t> </a:t>
            </a:r>
            <a:endParaRPr lang="en-ZA" dirty="0"/>
          </a:p>
        </p:txBody>
      </p:sp>
      <p:sp>
        <p:nvSpPr>
          <p:cNvPr id="12" name="Slide Number Placeholder 11">
            <a:extLst>
              <a:ext uri="{FF2B5EF4-FFF2-40B4-BE49-F238E27FC236}">
                <a16:creationId xmlns:a16="http://schemas.microsoft.com/office/drawing/2014/main" id="{91814EC9-246A-4C6E-941E-5774FE72F08E}"/>
              </a:ext>
            </a:extLst>
          </p:cNvPr>
          <p:cNvSpPr>
            <a:spLocks noGrp="1"/>
          </p:cNvSpPr>
          <p:nvPr>
            <p:ph type="sldNum" sz="quarter" idx="20"/>
          </p:nvPr>
        </p:nvSpPr>
        <p:spPr/>
        <p:txBody>
          <a:bodyPr/>
          <a:lstStyle/>
          <a:p>
            <a:fld id="{19B51A1E-902D-48AF-9020-955120F399B6}" type="slidenum">
              <a:rPr lang="en-ZA" smtClean="0"/>
              <a:pPr/>
              <a:t>30</a:t>
            </a:fld>
            <a:endParaRPr lang="en-ZA" dirty="0"/>
          </a:p>
        </p:txBody>
      </p:sp>
      <p:sp>
        <p:nvSpPr>
          <p:cNvPr id="13" name="Text Placeholder 12"/>
          <p:cNvSpPr>
            <a:spLocks noGrp="1"/>
          </p:cNvSpPr>
          <p:nvPr>
            <p:ph type="body" sz="quarter" idx="18"/>
          </p:nvPr>
        </p:nvSpPr>
        <p:spPr>
          <a:xfrm>
            <a:off x="8458200" y="4616494"/>
            <a:ext cx="3506638" cy="316800"/>
          </a:xfrm>
        </p:spPr>
        <p:txBody>
          <a:bodyPr/>
          <a:lstStyle/>
          <a:p>
            <a:r>
              <a:rPr lang="en-US" dirty="0" smtClean="0"/>
              <a:t>951-827-3631</a:t>
            </a:r>
            <a:endParaRPr lang="en-US" dirty="0"/>
          </a:p>
        </p:txBody>
      </p:sp>
      <p:sp>
        <p:nvSpPr>
          <p:cNvPr id="7" name="Text Placeholder 6"/>
          <p:cNvSpPr>
            <a:spLocks noGrp="1"/>
          </p:cNvSpPr>
          <p:nvPr>
            <p:ph type="body" sz="quarter" idx="15"/>
          </p:nvPr>
        </p:nvSpPr>
        <p:spPr>
          <a:xfrm>
            <a:off x="8458200" y="5000704"/>
            <a:ext cx="3506638" cy="316800"/>
          </a:xfrm>
        </p:spPr>
        <p:txBody>
          <a:bodyPr/>
          <a:lstStyle/>
          <a:p>
            <a:r>
              <a:rPr lang="en-US" dirty="0" err="1" smtClean="0"/>
              <a:t>R’Professional</a:t>
            </a:r>
            <a:r>
              <a:rPr lang="en-US" dirty="0" smtClean="0"/>
              <a:t> Career Closet</a:t>
            </a:r>
            <a:r>
              <a:rPr lang="en-US" dirty="0"/>
              <a:t> </a:t>
            </a:r>
          </a:p>
        </p:txBody>
      </p:sp>
    </p:spTree>
    <p:extLst>
      <p:ext uri="{BB962C8B-B14F-4D97-AF65-F5344CB8AC3E}">
        <p14:creationId xmlns:p14="http://schemas.microsoft.com/office/powerpoint/2010/main" val="41536783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7" name="Picture 6"/>
          <p:cNvPicPr>
            <a:picLocks noChangeAspect="1"/>
          </p:cNvPicPr>
          <p:nvPr/>
        </p:nvPicPr>
        <p:blipFill>
          <a:blip r:embed="rId2"/>
          <a:stretch>
            <a:fillRect/>
          </a:stretch>
        </p:blipFill>
        <p:spPr>
          <a:xfrm>
            <a:off x="0" y="0"/>
            <a:ext cx="12192000" cy="6857274"/>
          </a:xfrm>
          <a:prstGeom prst="rect">
            <a:avLst/>
          </a:prstGeom>
        </p:spPr>
      </p:pic>
    </p:spTree>
    <p:extLst>
      <p:ext uri="{BB962C8B-B14F-4D97-AF65-F5344CB8AC3E}">
        <p14:creationId xmlns:p14="http://schemas.microsoft.com/office/powerpoint/2010/main" val="13232666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3832" y="-594"/>
            <a:ext cx="12192000" cy="6858594"/>
          </a:xfrm>
          <a:prstGeom prst="rect">
            <a:avLst/>
          </a:prstGeom>
        </p:spPr>
      </p:pic>
      <p:sp>
        <p:nvSpPr>
          <p:cNvPr id="3" name="Content Placeholder 2"/>
          <p:cNvSpPr>
            <a:spLocks noGrp="1"/>
          </p:cNvSpPr>
          <p:nvPr>
            <p:ph idx="4294967295"/>
          </p:nvPr>
        </p:nvSpPr>
        <p:spPr>
          <a:xfrm>
            <a:off x="758739" y="2207080"/>
            <a:ext cx="2519330" cy="1527175"/>
          </a:xfrm>
        </p:spPr>
        <p:txBody>
          <a:bodyPr>
            <a:normAutofit/>
          </a:bodyPr>
          <a:lstStyle/>
          <a:p>
            <a:pPr marL="0" indent="0">
              <a:buNone/>
            </a:pPr>
            <a:endParaRPr lang="en-US" dirty="0" smtClean="0"/>
          </a:p>
          <a:p>
            <a:pPr>
              <a:lnSpc>
                <a:spcPct val="110000"/>
              </a:lnSpc>
              <a:spcBef>
                <a:spcPts val="0"/>
              </a:spcBef>
              <a:buNone/>
            </a:pPr>
            <a:r>
              <a:rPr lang="en-US" sz="1600" b="1" dirty="0"/>
              <a:t>Hours:</a:t>
            </a:r>
            <a:r>
              <a:rPr lang="en-US" sz="1600" dirty="0"/>
              <a:t> </a:t>
            </a:r>
          </a:p>
          <a:p>
            <a:pPr>
              <a:lnSpc>
                <a:spcPct val="110000"/>
              </a:lnSpc>
              <a:spcBef>
                <a:spcPts val="0"/>
              </a:spcBef>
              <a:buNone/>
            </a:pPr>
            <a:r>
              <a:rPr lang="en-US" sz="1600" dirty="0">
                <a:solidFill>
                  <a:schemeClr val="bg1"/>
                </a:solidFill>
              </a:rPr>
              <a:t>Mon. - Fri. 8 am to 5 pm</a:t>
            </a:r>
          </a:p>
          <a:p>
            <a:pPr>
              <a:lnSpc>
                <a:spcPct val="110000"/>
              </a:lnSpc>
              <a:spcBef>
                <a:spcPts val="0"/>
              </a:spcBef>
              <a:buNone/>
            </a:pPr>
            <a:r>
              <a:rPr lang="en-US" sz="1600" dirty="0">
                <a:solidFill>
                  <a:schemeClr val="bg1"/>
                </a:solidFill>
              </a:rPr>
              <a:t>except Wed. 9 am to 5 pm</a:t>
            </a:r>
          </a:p>
          <a:p>
            <a:pPr>
              <a:spcBef>
                <a:spcPts val="0"/>
              </a:spcBef>
              <a:buNone/>
            </a:pPr>
            <a:endParaRPr lang="en-US" sz="1500" dirty="0">
              <a:solidFill>
                <a:schemeClr val="bg1"/>
              </a:solidFill>
            </a:endParaRPr>
          </a:p>
        </p:txBody>
      </p:sp>
      <p:pic>
        <p:nvPicPr>
          <p:cNvPr id="4" name="Picture 3"/>
          <p:cNvPicPr>
            <a:picLocks noChangeAspect="1"/>
          </p:cNvPicPr>
          <p:nvPr/>
        </p:nvPicPr>
        <p:blipFill>
          <a:blip r:embed="rId4"/>
          <a:stretch>
            <a:fillRect/>
          </a:stretch>
        </p:blipFill>
        <p:spPr>
          <a:xfrm>
            <a:off x="4569902" y="1562100"/>
            <a:ext cx="2964533" cy="3733800"/>
          </a:xfrm>
          <a:prstGeom prst="rect">
            <a:avLst/>
          </a:prstGeom>
        </p:spPr>
      </p:pic>
      <p:sp>
        <p:nvSpPr>
          <p:cNvPr id="9" name="Title 8"/>
          <p:cNvSpPr>
            <a:spLocks noGrp="1"/>
          </p:cNvSpPr>
          <p:nvPr>
            <p:ph type="title"/>
          </p:nvPr>
        </p:nvSpPr>
        <p:spPr>
          <a:xfrm>
            <a:off x="3575180" y="401490"/>
            <a:ext cx="6778625" cy="758825"/>
          </a:xfrm>
        </p:spPr>
        <p:txBody>
          <a:bodyPr/>
          <a:lstStyle/>
          <a:p>
            <a:r>
              <a:rPr lang="en-US" b="1" dirty="0" smtClean="0">
                <a:solidFill>
                  <a:srgbClr val="FFC000"/>
                </a:solidFill>
              </a:rPr>
              <a:t>Come See Us</a:t>
            </a:r>
            <a:endParaRPr lang="en-US" b="1" dirty="0">
              <a:solidFill>
                <a:srgbClr val="FFC000"/>
              </a:solidFill>
            </a:endParaRPr>
          </a:p>
        </p:txBody>
      </p:sp>
      <p:pic>
        <p:nvPicPr>
          <p:cNvPr id="10" name="Picture 9"/>
          <p:cNvPicPr>
            <a:picLocks noChangeAspect="1"/>
          </p:cNvPicPr>
          <p:nvPr/>
        </p:nvPicPr>
        <p:blipFill>
          <a:blip r:embed="rId5"/>
          <a:stretch>
            <a:fillRect/>
          </a:stretch>
        </p:blipFill>
        <p:spPr>
          <a:xfrm>
            <a:off x="7846555" y="1562100"/>
            <a:ext cx="3806824" cy="3733800"/>
          </a:xfrm>
          <a:prstGeom prst="rect">
            <a:avLst/>
          </a:prstGeom>
        </p:spPr>
      </p:pic>
      <p:sp>
        <p:nvSpPr>
          <p:cNvPr id="11" name="TextBox 10"/>
          <p:cNvSpPr txBox="1"/>
          <p:nvPr/>
        </p:nvSpPr>
        <p:spPr>
          <a:xfrm>
            <a:off x="745951" y="3969857"/>
            <a:ext cx="2517775" cy="978729"/>
          </a:xfrm>
          <a:prstGeom prst="rect">
            <a:avLst/>
          </a:prstGeom>
          <a:noFill/>
        </p:spPr>
        <p:txBody>
          <a:bodyPr wrap="square" rtlCol="0">
            <a:spAutoFit/>
          </a:bodyPr>
          <a:lstStyle/>
          <a:p>
            <a:pPr>
              <a:lnSpc>
                <a:spcPct val="120000"/>
              </a:lnSpc>
            </a:pPr>
            <a:r>
              <a:rPr lang="en-US" sz="1600" b="1" dirty="0"/>
              <a:t>Drop-In Hours: </a:t>
            </a:r>
          </a:p>
          <a:p>
            <a:pPr>
              <a:lnSpc>
                <a:spcPct val="120000"/>
              </a:lnSpc>
            </a:pPr>
            <a:r>
              <a:rPr lang="en-US" sz="1600" dirty="0">
                <a:solidFill>
                  <a:schemeClr val="bg1"/>
                </a:solidFill>
              </a:rPr>
              <a:t>Mon. - Thurs. 10 am-3pm</a:t>
            </a:r>
          </a:p>
          <a:p>
            <a:pPr>
              <a:lnSpc>
                <a:spcPct val="120000"/>
              </a:lnSpc>
            </a:pPr>
            <a:r>
              <a:rPr lang="en-US" sz="1600" dirty="0">
                <a:solidFill>
                  <a:schemeClr val="bg1"/>
                </a:solidFill>
              </a:rPr>
              <a:t>Fri. 10 am-12 pm</a:t>
            </a:r>
          </a:p>
        </p:txBody>
      </p:sp>
    </p:spTree>
    <p:extLst>
      <p:ext uri="{BB962C8B-B14F-4D97-AF65-F5344CB8AC3E}">
        <p14:creationId xmlns:p14="http://schemas.microsoft.com/office/powerpoint/2010/main" val="1631814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FB4D5-DA14-4F29-9320-2DE0A6B571B9}"/>
              </a:ext>
            </a:extLst>
          </p:cNvPr>
          <p:cNvSpPr>
            <a:spLocks noGrp="1"/>
          </p:cNvSpPr>
          <p:nvPr>
            <p:ph type="title"/>
          </p:nvPr>
        </p:nvSpPr>
        <p:spPr>
          <a:xfrm>
            <a:off x="431800" y="201730"/>
            <a:ext cx="11328000" cy="432000"/>
          </a:xfrm>
        </p:spPr>
        <p:txBody>
          <a:bodyPr/>
          <a:lstStyle/>
          <a:p>
            <a:r>
              <a:rPr lang="en-ZA" dirty="0" smtClean="0"/>
              <a:t>Employer Evaluation Feedback</a:t>
            </a:r>
            <a:endParaRPr lang="en-ZA" dirty="0"/>
          </a:p>
        </p:txBody>
      </p:sp>
      <p:sp>
        <p:nvSpPr>
          <p:cNvPr id="3" name="Text Placeholder 2">
            <a:extLst>
              <a:ext uri="{FF2B5EF4-FFF2-40B4-BE49-F238E27FC236}">
                <a16:creationId xmlns:a16="http://schemas.microsoft.com/office/drawing/2014/main" id="{DE9D0F75-42B5-4960-8C3A-291285872DAF}"/>
              </a:ext>
            </a:extLst>
          </p:cNvPr>
          <p:cNvSpPr>
            <a:spLocks noGrp="1"/>
          </p:cNvSpPr>
          <p:nvPr>
            <p:ph type="body" sz="quarter" idx="32"/>
          </p:nvPr>
        </p:nvSpPr>
        <p:spPr>
          <a:xfrm>
            <a:off x="431800" y="686188"/>
            <a:ext cx="11339513" cy="360000"/>
          </a:xfrm>
        </p:spPr>
        <p:txBody>
          <a:bodyPr/>
          <a:lstStyle/>
          <a:p>
            <a:r>
              <a:rPr lang="en-ZA" dirty="0" smtClean="0">
                <a:solidFill>
                  <a:srgbClr val="0070C0"/>
                </a:solidFill>
              </a:rPr>
              <a:t>Of the students that you considered “top candidates,” which of the following were most important in setting them apart from others?</a:t>
            </a:r>
            <a:endParaRPr lang="en-ZA" dirty="0">
              <a:solidFill>
                <a:srgbClr val="0070C0"/>
              </a:solidFill>
            </a:endParaRPr>
          </a:p>
        </p:txBody>
      </p:sp>
      <p:sp>
        <p:nvSpPr>
          <p:cNvPr id="9" name="Slide Number Placeholder 8">
            <a:extLst>
              <a:ext uri="{FF2B5EF4-FFF2-40B4-BE49-F238E27FC236}">
                <a16:creationId xmlns:a16="http://schemas.microsoft.com/office/drawing/2014/main" id="{00A34EBD-7DEA-4599-A81B-0A363A0E17FC}"/>
              </a:ext>
            </a:extLst>
          </p:cNvPr>
          <p:cNvSpPr>
            <a:spLocks noGrp="1"/>
          </p:cNvSpPr>
          <p:nvPr>
            <p:ph type="sldNum" sz="quarter" idx="33"/>
          </p:nvPr>
        </p:nvSpPr>
        <p:spPr>
          <a:xfrm>
            <a:off x="11760000" y="6371351"/>
            <a:ext cx="432000" cy="432000"/>
          </a:xfrm>
        </p:spPr>
        <p:txBody>
          <a:bodyPr/>
          <a:lstStyle/>
          <a:p>
            <a:fld id="{19B51A1E-902D-48AF-9020-955120F399B6}" type="slidenum">
              <a:rPr lang="en-ZA" smtClean="0"/>
              <a:pPr/>
              <a:t>4</a:t>
            </a:fld>
            <a:endParaRPr lang="en-ZA"/>
          </a:p>
        </p:txBody>
      </p:sp>
      <p:graphicFrame>
        <p:nvGraphicFramePr>
          <p:cNvPr id="17" name="Chart 16"/>
          <p:cNvGraphicFramePr/>
          <p:nvPr>
            <p:extLst>
              <p:ext uri="{D42A27DB-BD31-4B8C-83A1-F6EECF244321}">
                <p14:modId xmlns:p14="http://schemas.microsoft.com/office/powerpoint/2010/main" val="2362358815"/>
              </p:ext>
            </p:extLst>
          </p:nvPr>
        </p:nvGraphicFramePr>
        <p:xfrm>
          <a:off x="590549" y="1513571"/>
          <a:ext cx="6034537" cy="4857780"/>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p:cNvSpPr txBox="1"/>
          <p:nvPr/>
        </p:nvSpPr>
        <p:spPr>
          <a:xfrm>
            <a:off x="7561084" y="1864969"/>
            <a:ext cx="4210229" cy="4154984"/>
          </a:xfrm>
          <a:prstGeom prst="rect">
            <a:avLst/>
          </a:prstGeom>
          <a:noFill/>
        </p:spPr>
        <p:txBody>
          <a:bodyPr wrap="square" numCol="1" rtlCol="0">
            <a:spAutoFit/>
          </a:bodyPr>
          <a:lstStyle/>
          <a:p>
            <a:r>
              <a:rPr lang="en-US" sz="2000" b="1" u="sng" dirty="0" smtClean="0"/>
              <a:t>Comments</a:t>
            </a:r>
          </a:p>
          <a:p>
            <a:pPr marL="285750" indent="-285750">
              <a:buFont typeface="Arial" panose="020B0604020202020204" pitchFamily="34" charset="0"/>
              <a:buChar char="•"/>
            </a:pPr>
            <a:r>
              <a:rPr lang="en-US" sz="2000" dirty="0" smtClean="0"/>
              <a:t>Retail Experience</a:t>
            </a:r>
          </a:p>
          <a:p>
            <a:pPr marL="285750" indent="-285750">
              <a:buFont typeface="Arial" panose="020B0604020202020204" pitchFamily="34" charset="0"/>
              <a:buChar char="•"/>
            </a:pPr>
            <a:r>
              <a:rPr lang="en-US" sz="2000" dirty="0" smtClean="0"/>
              <a:t>Researching the Company</a:t>
            </a:r>
          </a:p>
          <a:p>
            <a:pPr marL="285750" indent="-285750">
              <a:buFont typeface="Arial" panose="020B0604020202020204" pitchFamily="34" charset="0"/>
              <a:buChar char="•"/>
            </a:pPr>
            <a:r>
              <a:rPr lang="en-US" sz="2000" dirty="0" smtClean="0"/>
              <a:t>Knowledge of the company and interest in the position</a:t>
            </a:r>
          </a:p>
          <a:p>
            <a:pPr marL="285750" indent="-285750">
              <a:buFont typeface="Arial" panose="020B0604020202020204" pitchFamily="34" charset="0"/>
              <a:buChar char="•"/>
            </a:pPr>
            <a:r>
              <a:rPr lang="en-US" sz="2000" dirty="0" smtClean="0"/>
              <a:t>Degree they are pursuing</a:t>
            </a:r>
          </a:p>
          <a:p>
            <a:pPr marL="285750" lvl="0" indent="-285750">
              <a:buFont typeface="Arial" panose="020B0604020202020204" pitchFamily="34" charset="0"/>
              <a:buChar char="•"/>
            </a:pPr>
            <a:r>
              <a:rPr lang="en-US" sz="2000" dirty="0">
                <a:solidFill>
                  <a:prstClr val="black"/>
                </a:solidFill>
              </a:rPr>
              <a:t>Research company</a:t>
            </a:r>
          </a:p>
          <a:p>
            <a:pPr marL="285750" lvl="0" indent="-285750">
              <a:buFont typeface="Arial" panose="020B0604020202020204" pitchFamily="34" charset="0"/>
              <a:buChar char="•"/>
            </a:pPr>
            <a:r>
              <a:rPr lang="en-US" sz="2000" dirty="0">
                <a:solidFill>
                  <a:prstClr val="black"/>
                </a:solidFill>
              </a:rPr>
              <a:t>Interpersonal Skills</a:t>
            </a:r>
          </a:p>
          <a:p>
            <a:pPr marL="285750" lvl="0" indent="-285750">
              <a:buFont typeface="Arial" panose="020B0604020202020204" pitchFamily="34" charset="0"/>
              <a:buChar char="•"/>
            </a:pPr>
            <a:r>
              <a:rPr lang="en-US" sz="2000" dirty="0">
                <a:solidFill>
                  <a:prstClr val="black"/>
                </a:solidFill>
              </a:rPr>
              <a:t> Company Knowledge</a:t>
            </a:r>
          </a:p>
          <a:p>
            <a:pPr marL="285750" lvl="0" indent="-285750">
              <a:buFont typeface="Arial" panose="020B0604020202020204" pitchFamily="34" charset="0"/>
              <a:buChar char="•"/>
            </a:pPr>
            <a:r>
              <a:rPr lang="en-US" sz="2000" dirty="0">
                <a:solidFill>
                  <a:prstClr val="black"/>
                </a:solidFill>
              </a:rPr>
              <a:t>Drive, descriptions of what they do differently</a:t>
            </a:r>
          </a:p>
          <a:p>
            <a:pPr marL="285750" indent="-285750">
              <a:buFont typeface="Arial" panose="020B0604020202020204" pitchFamily="34" charset="0"/>
              <a:buChar char="•"/>
            </a:pPr>
            <a:endParaRPr lang="en-US" sz="800" dirty="0" smtClean="0"/>
          </a:p>
          <a:p>
            <a:pPr marL="285750" indent="-285750">
              <a:buFont typeface="Arial" panose="020B0604020202020204" pitchFamily="34" charset="0"/>
              <a:buChar char="•"/>
            </a:pPr>
            <a:endParaRPr lang="en-US" b="1" u="sng" dirty="0" smtClean="0"/>
          </a:p>
          <a:p>
            <a:endParaRPr lang="en-US" dirty="0"/>
          </a:p>
        </p:txBody>
      </p:sp>
    </p:spTree>
    <p:extLst>
      <p:ext uri="{BB962C8B-B14F-4D97-AF65-F5344CB8AC3E}">
        <p14:creationId xmlns:p14="http://schemas.microsoft.com/office/powerpoint/2010/main" val="258007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242132"/>
            <a:ext cx="11328000" cy="432000"/>
          </a:xfrm>
        </p:spPr>
        <p:txBody>
          <a:bodyPr/>
          <a:lstStyle/>
          <a:p>
            <a:r>
              <a:rPr lang="en-US" dirty="0" smtClean="0"/>
              <a:t>Graduate Admissions Rep Feedback</a:t>
            </a:r>
            <a:endParaRPr lang="en-US" dirty="0"/>
          </a:p>
        </p:txBody>
      </p:sp>
      <p:sp>
        <p:nvSpPr>
          <p:cNvPr id="5" name="Slide Number Placeholder 4"/>
          <p:cNvSpPr>
            <a:spLocks noGrp="1"/>
          </p:cNvSpPr>
          <p:nvPr>
            <p:ph type="sldNum" sz="quarter" idx="33"/>
          </p:nvPr>
        </p:nvSpPr>
        <p:spPr/>
        <p:txBody>
          <a:bodyPr/>
          <a:lstStyle/>
          <a:p>
            <a:fld id="{19B51A1E-902D-48AF-9020-955120F399B6}" type="slidenum">
              <a:rPr lang="en-ZA" smtClean="0"/>
              <a:pPr/>
              <a:t>5</a:t>
            </a:fld>
            <a:endParaRPr lang="en-ZA" dirty="0"/>
          </a:p>
        </p:txBody>
      </p:sp>
      <p:sp>
        <p:nvSpPr>
          <p:cNvPr id="6" name="Text Placeholder 2">
            <a:extLst>
              <a:ext uri="{FF2B5EF4-FFF2-40B4-BE49-F238E27FC236}">
                <a16:creationId xmlns:a16="http://schemas.microsoft.com/office/drawing/2014/main" id="{DE9D0F75-42B5-4960-8C3A-291285872DAF}"/>
              </a:ext>
            </a:extLst>
          </p:cNvPr>
          <p:cNvSpPr>
            <a:spLocks noGrp="1"/>
          </p:cNvSpPr>
          <p:nvPr>
            <p:ph type="body" sz="quarter" idx="32"/>
          </p:nvPr>
        </p:nvSpPr>
        <p:spPr>
          <a:xfrm>
            <a:off x="432000" y="724384"/>
            <a:ext cx="11339513" cy="360000"/>
          </a:xfrm>
        </p:spPr>
        <p:txBody>
          <a:bodyPr/>
          <a:lstStyle/>
          <a:p>
            <a:r>
              <a:rPr lang="en-ZA" dirty="0" smtClean="0">
                <a:solidFill>
                  <a:srgbClr val="0070C0"/>
                </a:solidFill>
              </a:rPr>
              <a:t>Of the students that you considered “top candidates,” which of the following were most important in setting them apart from others?</a:t>
            </a:r>
            <a:endParaRPr lang="en-ZA" dirty="0">
              <a:solidFill>
                <a:srgbClr val="0070C0"/>
              </a:solidFill>
            </a:endParaRPr>
          </a:p>
        </p:txBody>
      </p:sp>
      <p:graphicFrame>
        <p:nvGraphicFramePr>
          <p:cNvPr id="8" name="Chart 7"/>
          <p:cNvGraphicFramePr/>
          <p:nvPr>
            <p:extLst>
              <p:ext uri="{D42A27DB-BD31-4B8C-83A1-F6EECF244321}">
                <p14:modId xmlns:p14="http://schemas.microsoft.com/office/powerpoint/2010/main" val="2321832758"/>
              </p:ext>
            </p:extLst>
          </p:nvPr>
        </p:nvGraphicFramePr>
        <p:xfrm>
          <a:off x="242018" y="1622951"/>
          <a:ext cx="6288177" cy="471627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7268473" y="1854636"/>
            <a:ext cx="3590925" cy="4185761"/>
          </a:xfrm>
          <a:prstGeom prst="rect">
            <a:avLst/>
          </a:prstGeom>
          <a:noFill/>
        </p:spPr>
        <p:txBody>
          <a:bodyPr wrap="square" numCol="1" rtlCol="0">
            <a:spAutoFit/>
          </a:bodyPr>
          <a:lstStyle/>
          <a:p>
            <a:r>
              <a:rPr lang="en-US" sz="2000" b="1" u="sng" dirty="0" smtClean="0"/>
              <a:t>Comments</a:t>
            </a:r>
          </a:p>
          <a:p>
            <a:pPr marL="285750" indent="-285750">
              <a:buFont typeface="Arial" panose="020B0604020202020204" pitchFamily="34" charset="0"/>
              <a:buChar char="•"/>
            </a:pPr>
            <a:r>
              <a:rPr lang="en-US" sz="2000" dirty="0" smtClean="0"/>
              <a:t>Clear Interest-Goals</a:t>
            </a:r>
          </a:p>
          <a:p>
            <a:pPr marL="285750" indent="-285750">
              <a:buFont typeface="Arial" panose="020B0604020202020204" pitchFamily="34" charset="0"/>
              <a:buChar char="•"/>
            </a:pPr>
            <a:r>
              <a:rPr lang="en-US" sz="2000" dirty="0" smtClean="0"/>
              <a:t>High GPA</a:t>
            </a:r>
          </a:p>
          <a:p>
            <a:pPr marL="285750" indent="-285750">
              <a:buFont typeface="Arial" panose="020B0604020202020204" pitchFamily="34" charset="0"/>
              <a:buChar char="•"/>
            </a:pPr>
            <a:r>
              <a:rPr lang="en-US" sz="2000" dirty="0" smtClean="0"/>
              <a:t>Level of interest </a:t>
            </a:r>
          </a:p>
          <a:p>
            <a:pPr marL="285750" indent="-285750">
              <a:buFont typeface="Arial" panose="020B0604020202020204" pitchFamily="34" charset="0"/>
              <a:buChar char="•"/>
            </a:pPr>
            <a:r>
              <a:rPr lang="en-US" sz="2000" dirty="0" smtClean="0"/>
              <a:t>Research experience, focus on a particular program/degree</a:t>
            </a:r>
          </a:p>
          <a:p>
            <a:pPr marL="285750" indent="-285750">
              <a:buFont typeface="Arial" panose="020B0604020202020204" pitchFamily="34" charset="0"/>
              <a:buChar char="•"/>
            </a:pPr>
            <a:r>
              <a:rPr lang="en-US" sz="2000" dirty="0"/>
              <a:t>Has done research in the field of study</a:t>
            </a:r>
          </a:p>
          <a:p>
            <a:pPr marL="285750" indent="-285750">
              <a:buFont typeface="Arial" panose="020B0604020202020204" pitchFamily="34" charset="0"/>
              <a:buChar char="•"/>
            </a:pPr>
            <a:r>
              <a:rPr lang="en-US" sz="2000" dirty="0"/>
              <a:t>Desire to be in the program</a:t>
            </a:r>
          </a:p>
          <a:p>
            <a:pPr marL="285750" indent="-285750">
              <a:buFont typeface="Arial" panose="020B0604020202020204" pitchFamily="34" charset="0"/>
              <a:buChar char="•"/>
            </a:pPr>
            <a:r>
              <a:rPr lang="en-US" sz="2000" dirty="0"/>
              <a:t>Able to articulate their needs.</a:t>
            </a:r>
          </a:p>
          <a:p>
            <a:pPr marL="285750" indent="-285750">
              <a:buFont typeface="Arial" panose="020B0604020202020204" pitchFamily="34" charset="0"/>
              <a:buChar char="•"/>
            </a:pPr>
            <a:endParaRPr lang="en-US" sz="800" dirty="0" smtClean="0"/>
          </a:p>
          <a:p>
            <a:endParaRPr lang="en-US" dirty="0"/>
          </a:p>
        </p:txBody>
      </p:sp>
    </p:spTree>
    <p:extLst>
      <p:ext uri="{BB962C8B-B14F-4D97-AF65-F5344CB8AC3E}">
        <p14:creationId xmlns:p14="http://schemas.microsoft.com/office/powerpoint/2010/main" val="29588825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FB4D5-DA14-4F29-9320-2DE0A6B571B9}"/>
              </a:ext>
            </a:extLst>
          </p:cNvPr>
          <p:cNvSpPr>
            <a:spLocks noGrp="1"/>
          </p:cNvSpPr>
          <p:nvPr>
            <p:ph type="title"/>
          </p:nvPr>
        </p:nvSpPr>
        <p:spPr>
          <a:xfrm>
            <a:off x="432000" y="209094"/>
            <a:ext cx="11328000" cy="432000"/>
          </a:xfrm>
        </p:spPr>
        <p:txBody>
          <a:bodyPr/>
          <a:lstStyle/>
          <a:p>
            <a:r>
              <a:rPr lang="en-ZA" dirty="0" smtClean="0"/>
              <a:t>Employer Evaluation Feedback</a:t>
            </a:r>
            <a:endParaRPr lang="en-ZA" dirty="0"/>
          </a:p>
        </p:txBody>
      </p:sp>
      <p:sp>
        <p:nvSpPr>
          <p:cNvPr id="3" name="Text Placeholder 2">
            <a:extLst>
              <a:ext uri="{FF2B5EF4-FFF2-40B4-BE49-F238E27FC236}">
                <a16:creationId xmlns:a16="http://schemas.microsoft.com/office/drawing/2014/main" id="{DE9D0F75-42B5-4960-8C3A-291285872DAF}"/>
              </a:ext>
            </a:extLst>
          </p:cNvPr>
          <p:cNvSpPr>
            <a:spLocks noGrp="1"/>
          </p:cNvSpPr>
          <p:nvPr>
            <p:ph type="body" sz="quarter" idx="32"/>
          </p:nvPr>
        </p:nvSpPr>
        <p:spPr>
          <a:xfrm>
            <a:off x="432000" y="700275"/>
            <a:ext cx="10369350" cy="360000"/>
          </a:xfrm>
        </p:spPr>
        <p:txBody>
          <a:bodyPr/>
          <a:lstStyle/>
          <a:p>
            <a:r>
              <a:rPr lang="en-ZA" dirty="0" smtClean="0">
                <a:solidFill>
                  <a:srgbClr val="0070C0"/>
                </a:solidFill>
              </a:rPr>
              <a:t>Considering the students that you have seen at today’s event, what might help our students become better candidates for your organization?</a:t>
            </a:r>
            <a:endParaRPr lang="en-ZA" dirty="0">
              <a:solidFill>
                <a:srgbClr val="0070C0"/>
              </a:solidFill>
            </a:endParaRPr>
          </a:p>
        </p:txBody>
      </p:sp>
      <p:sp>
        <p:nvSpPr>
          <p:cNvPr id="5" name="Content Placeholder 4"/>
          <p:cNvSpPr>
            <a:spLocks noGrp="1"/>
          </p:cNvSpPr>
          <p:nvPr>
            <p:ph idx="1"/>
          </p:nvPr>
        </p:nvSpPr>
        <p:spPr>
          <a:xfrm>
            <a:off x="432000" y="1548352"/>
            <a:ext cx="4519564" cy="4822999"/>
          </a:xfrm>
        </p:spPr>
        <p:txBody>
          <a:bodyPr numCol="1"/>
          <a:lstStyle/>
          <a:p>
            <a:pPr marL="0" indent="0">
              <a:buNone/>
            </a:pPr>
            <a:r>
              <a:rPr lang="en-US" b="1" u="sng" dirty="0" smtClean="0"/>
              <a:t>Finance, Accounting and Business Job Fair</a:t>
            </a:r>
          </a:p>
          <a:p>
            <a:r>
              <a:rPr lang="en-US" sz="1400" b="1" dirty="0" smtClean="0">
                <a:solidFill>
                  <a:schemeClr val="accent3">
                    <a:lumMod val="75000"/>
                  </a:schemeClr>
                </a:solidFill>
              </a:rPr>
              <a:t>Research</a:t>
            </a:r>
            <a:r>
              <a:rPr lang="en-US" sz="1400" dirty="0" smtClean="0">
                <a:solidFill>
                  <a:schemeClr val="tx1"/>
                </a:solidFill>
              </a:rPr>
              <a:t> the career opportunities we have to offer, starting with </a:t>
            </a:r>
            <a:r>
              <a:rPr lang="en-US" sz="1400" dirty="0" err="1" smtClean="0">
                <a:solidFill>
                  <a:schemeClr val="tx1"/>
                </a:solidFill>
              </a:rPr>
              <a:t>Scotlinks</a:t>
            </a:r>
            <a:endParaRPr lang="en-US" sz="1400" dirty="0" smtClean="0">
              <a:solidFill>
                <a:schemeClr val="tx1"/>
              </a:solidFill>
            </a:endParaRPr>
          </a:p>
          <a:p>
            <a:r>
              <a:rPr lang="en-US" sz="1400" dirty="0" smtClean="0"/>
              <a:t>Have a personal Statement, “I think” they want from a career</a:t>
            </a:r>
          </a:p>
          <a:p>
            <a:r>
              <a:rPr lang="en-US" sz="1400" b="1" dirty="0" smtClean="0">
                <a:solidFill>
                  <a:srgbClr val="92D050"/>
                </a:solidFill>
              </a:rPr>
              <a:t>Research</a:t>
            </a:r>
            <a:r>
              <a:rPr lang="en-US" sz="1400" b="1" dirty="0" smtClean="0">
                <a:solidFill>
                  <a:schemeClr val="tx1"/>
                </a:solidFill>
              </a:rPr>
              <a:t> </a:t>
            </a:r>
            <a:r>
              <a:rPr lang="en-US" sz="1400" dirty="0" smtClean="0">
                <a:solidFill>
                  <a:schemeClr val="tx1"/>
                </a:solidFill>
              </a:rPr>
              <a:t>of the Company, more defined career goals</a:t>
            </a:r>
            <a:r>
              <a:rPr lang="en-US" sz="1400" dirty="0" smtClean="0">
                <a:solidFill>
                  <a:schemeClr val="accent3">
                    <a:lumMod val="50000"/>
                  </a:schemeClr>
                </a:solidFill>
              </a:rPr>
              <a:t>.</a:t>
            </a:r>
          </a:p>
          <a:p>
            <a:r>
              <a:rPr lang="en-US" sz="1400" b="1" dirty="0" smtClean="0">
                <a:solidFill>
                  <a:schemeClr val="accent3">
                    <a:lumMod val="75000"/>
                  </a:schemeClr>
                </a:solidFill>
              </a:rPr>
              <a:t>Know more </a:t>
            </a:r>
            <a:r>
              <a:rPr lang="en-US" sz="1400" dirty="0" smtClean="0">
                <a:solidFill>
                  <a:schemeClr val="tx1"/>
                </a:solidFill>
              </a:rPr>
              <a:t>about the companies at the fair</a:t>
            </a:r>
          </a:p>
          <a:p>
            <a:r>
              <a:rPr lang="en-US" sz="1400" dirty="0" smtClean="0">
                <a:solidFill>
                  <a:schemeClr val="tx1"/>
                </a:solidFill>
              </a:rPr>
              <a:t>More</a:t>
            </a:r>
            <a:r>
              <a:rPr lang="en-US" sz="1400" b="1" dirty="0" smtClean="0">
                <a:solidFill>
                  <a:schemeClr val="accent3">
                    <a:lumMod val="75000"/>
                  </a:schemeClr>
                </a:solidFill>
              </a:rPr>
              <a:t> research </a:t>
            </a:r>
            <a:r>
              <a:rPr lang="en-US" sz="1400" dirty="0" smtClean="0">
                <a:solidFill>
                  <a:schemeClr val="tx1"/>
                </a:solidFill>
              </a:rPr>
              <a:t>beforehand</a:t>
            </a:r>
          </a:p>
          <a:p>
            <a:r>
              <a:rPr lang="en-US" sz="1400" b="1" dirty="0" smtClean="0">
                <a:solidFill>
                  <a:schemeClr val="accent3">
                    <a:lumMod val="75000"/>
                  </a:schemeClr>
                </a:solidFill>
              </a:rPr>
              <a:t>Researching</a:t>
            </a:r>
            <a:r>
              <a:rPr lang="en-US" sz="1400" dirty="0" smtClean="0">
                <a:solidFill>
                  <a:schemeClr val="accent3">
                    <a:lumMod val="75000"/>
                  </a:schemeClr>
                </a:solidFill>
              </a:rPr>
              <a:t> </a:t>
            </a:r>
            <a:r>
              <a:rPr lang="en-US" sz="1400" dirty="0" smtClean="0">
                <a:solidFill>
                  <a:schemeClr val="tx1"/>
                </a:solidFill>
              </a:rPr>
              <a:t>company</a:t>
            </a:r>
          </a:p>
          <a:p>
            <a:r>
              <a:rPr lang="en-US" sz="1400" b="1" dirty="0" smtClean="0">
                <a:solidFill>
                  <a:schemeClr val="accent3">
                    <a:lumMod val="75000"/>
                  </a:schemeClr>
                </a:solidFill>
              </a:rPr>
              <a:t>Understanding</a:t>
            </a:r>
            <a:r>
              <a:rPr lang="en-US" sz="1400" dirty="0" smtClean="0">
                <a:solidFill>
                  <a:schemeClr val="tx1"/>
                </a:solidFill>
              </a:rPr>
              <a:t> the opportunities we offer</a:t>
            </a:r>
          </a:p>
          <a:p>
            <a:r>
              <a:rPr lang="en-US" sz="1400" dirty="0" smtClean="0"/>
              <a:t>Experience</a:t>
            </a:r>
          </a:p>
          <a:p>
            <a:r>
              <a:rPr lang="en-US" sz="1400" b="1" dirty="0" smtClean="0">
                <a:solidFill>
                  <a:schemeClr val="accent3">
                    <a:lumMod val="75000"/>
                  </a:schemeClr>
                </a:solidFill>
              </a:rPr>
              <a:t>Be prepared </a:t>
            </a:r>
          </a:p>
          <a:p>
            <a:r>
              <a:rPr lang="en-US" sz="1400" b="1" dirty="0" smtClean="0">
                <a:solidFill>
                  <a:srgbClr val="00B0F0"/>
                </a:solidFill>
              </a:rPr>
              <a:t>Attire</a:t>
            </a:r>
            <a:r>
              <a:rPr lang="en-US" sz="1400" dirty="0" smtClean="0">
                <a:solidFill>
                  <a:schemeClr val="tx1"/>
                </a:solidFill>
              </a:rPr>
              <a:t>- Some students were not professionally dressed. No skateboards, etc., no short skirts</a:t>
            </a:r>
          </a:p>
          <a:p>
            <a:r>
              <a:rPr lang="en-US" sz="1400" dirty="0" smtClean="0"/>
              <a:t>Specialize/Technical degrees More grad students</a:t>
            </a:r>
          </a:p>
          <a:p>
            <a:r>
              <a:rPr lang="en-US" sz="1400" b="1" dirty="0" smtClean="0">
                <a:solidFill>
                  <a:schemeClr val="accent3">
                    <a:lumMod val="75000"/>
                  </a:schemeClr>
                </a:solidFill>
              </a:rPr>
              <a:t>Knowing</a:t>
            </a:r>
            <a:r>
              <a:rPr lang="en-US" sz="1400" dirty="0" smtClean="0">
                <a:solidFill>
                  <a:schemeClr val="tx1"/>
                </a:solidFill>
              </a:rPr>
              <a:t> a little about the company prior to the job fair</a:t>
            </a:r>
          </a:p>
          <a:p>
            <a:endParaRPr lang="en-US" dirty="0"/>
          </a:p>
          <a:p>
            <a:endParaRPr lang="en-US" dirty="0" smtClean="0"/>
          </a:p>
          <a:p>
            <a:endParaRPr lang="en-US" dirty="0" smtClean="0"/>
          </a:p>
          <a:p>
            <a:endParaRPr lang="en-US" dirty="0"/>
          </a:p>
        </p:txBody>
      </p:sp>
      <p:sp>
        <p:nvSpPr>
          <p:cNvPr id="9" name="Slide Number Placeholder 8">
            <a:extLst>
              <a:ext uri="{FF2B5EF4-FFF2-40B4-BE49-F238E27FC236}">
                <a16:creationId xmlns:a16="http://schemas.microsoft.com/office/drawing/2014/main" id="{00A34EBD-7DEA-4599-A81B-0A363A0E17FC}"/>
              </a:ext>
            </a:extLst>
          </p:cNvPr>
          <p:cNvSpPr>
            <a:spLocks noGrp="1"/>
          </p:cNvSpPr>
          <p:nvPr>
            <p:ph type="sldNum" sz="quarter" idx="33"/>
          </p:nvPr>
        </p:nvSpPr>
        <p:spPr/>
        <p:txBody>
          <a:bodyPr/>
          <a:lstStyle/>
          <a:p>
            <a:fld id="{19B51A1E-902D-48AF-9020-955120F399B6}" type="slidenum">
              <a:rPr lang="en-ZA" smtClean="0"/>
              <a:pPr/>
              <a:t>6</a:t>
            </a:fld>
            <a:endParaRPr lang="en-ZA"/>
          </a:p>
        </p:txBody>
      </p:sp>
      <p:sp>
        <p:nvSpPr>
          <p:cNvPr id="14" name="Content Placeholder 4"/>
          <p:cNvSpPr txBox="1">
            <a:spLocks/>
          </p:cNvSpPr>
          <p:nvPr/>
        </p:nvSpPr>
        <p:spPr>
          <a:xfrm>
            <a:off x="6132664" y="1554733"/>
            <a:ext cx="4519564" cy="5206500"/>
          </a:xfrm>
          <a:prstGeom prst="rect">
            <a:avLst/>
          </a:prstGeom>
        </p:spPr>
        <p:txBody>
          <a:bodyPr vert="horz" lIns="0" tIns="0" rIns="0" bIns="0" numCol="1"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u="sng" dirty="0" smtClean="0"/>
              <a:t>STEM Job Fair</a:t>
            </a:r>
          </a:p>
          <a:p>
            <a:r>
              <a:rPr lang="en-US" sz="1400" dirty="0" smtClean="0"/>
              <a:t>More personal projects</a:t>
            </a:r>
          </a:p>
          <a:p>
            <a:r>
              <a:rPr lang="en-US" sz="1400" dirty="0" smtClean="0">
                <a:solidFill>
                  <a:schemeClr val="tx1"/>
                </a:solidFill>
              </a:rPr>
              <a:t>Students need to </a:t>
            </a:r>
            <a:r>
              <a:rPr lang="en-US" sz="1400" b="1" dirty="0" smtClean="0">
                <a:solidFill>
                  <a:schemeClr val="accent3">
                    <a:lumMod val="75000"/>
                  </a:schemeClr>
                </a:solidFill>
              </a:rPr>
              <a:t>research</a:t>
            </a:r>
            <a:r>
              <a:rPr lang="en-US" sz="1400" dirty="0" smtClean="0">
                <a:solidFill>
                  <a:schemeClr val="accent3">
                    <a:lumMod val="75000"/>
                  </a:schemeClr>
                </a:solidFill>
              </a:rPr>
              <a:t> </a:t>
            </a:r>
            <a:r>
              <a:rPr lang="en-US" sz="1400" dirty="0" smtClean="0">
                <a:solidFill>
                  <a:schemeClr val="tx1"/>
                </a:solidFill>
              </a:rPr>
              <a:t>company, they need to have a basic understanding of company products</a:t>
            </a:r>
          </a:p>
          <a:p>
            <a:r>
              <a:rPr lang="en-US" sz="1400" dirty="0" smtClean="0"/>
              <a:t>Working for better project descriptions on resume</a:t>
            </a:r>
          </a:p>
          <a:p>
            <a:r>
              <a:rPr lang="en-US" sz="1400" dirty="0" smtClean="0">
                <a:solidFill>
                  <a:schemeClr val="tx1"/>
                </a:solidFill>
              </a:rPr>
              <a:t>The best candidates </a:t>
            </a:r>
            <a:r>
              <a:rPr lang="en-US" sz="1400" b="1" dirty="0" smtClean="0">
                <a:solidFill>
                  <a:schemeClr val="accent3"/>
                </a:solidFill>
              </a:rPr>
              <a:t>had seen </a:t>
            </a:r>
            <a:r>
              <a:rPr lang="en-US" sz="1400" dirty="0" smtClean="0">
                <a:solidFill>
                  <a:schemeClr val="tx1"/>
                </a:solidFill>
              </a:rPr>
              <a:t>our website</a:t>
            </a:r>
          </a:p>
          <a:p>
            <a:r>
              <a:rPr lang="en-US" sz="1400" dirty="0" smtClean="0">
                <a:solidFill>
                  <a:schemeClr val="tx1"/>
                </a:solidFill>
              </a:rPr>
              <a:t>Be</a:t>
            </a:r>
            <a:r>
              <a:rPr lang="en-US" sz="1400" b="1" dirty="0" smtClean="0">
                <a:solidFill>
                  <a:srgbClr val="00B0F0"/>
                </a:solidFill>
              </a:rPr>
              <a:t> professional </a:t>
            </a:r>
            <a:r>
              <a:rPr lang="en-US" sz="1400" dirty="0" smtClean="0">
                <a:solidFill>
                  <a:schemeClr val="tx1"/>
                </a:solidFill>
              </a:rPr>
              <a:t>in </a:t>
            </a:r>
            <a:r>
              <a:rPr lang="en-US" sz="1400" b="1" dirty="0" smtClean="0">
                <a:solidFill>
                  <a:srgbClr val="00B0F0"/>
                </a:solidFill>
              </a:rPr>
              <a:t>appearance</a:t>
            </a:r>
          </a:p>
          <a:p>
            <a:r>
              <a:rPr lang="en-US" sz="1400" b="1" dirty="0" smtClean="0">
                <a:solidFill>
                  <a:schemeClr val="accent3">
                    <a:lumMod val="75000"/>
                  </a:schemeClr>
                </a:solidFill>
              </a:rPr>
              <a:t>Research</a:t>
            </a:r>
            <a:r>
              <a:rPr lang="en-US" sz="1400" dirty="0" smtClean="0">
                <a:solidFill>
                  <a:schemeClr val="tx1"/>
                </a:solidFill>
              </a:rPr>
              <a:t> for company they are speaking to. Many blindly approached with no research.</a:t>
            </a:r>
          </a:p>
          <a:p>
            <a:r>
              <a:rPr lang="en-US" sz="1400" dirty="0" smtClean="0">
                <a:solidFill>
                  <a:schemeClr val="tx1"/>
                </a:solidFill>
              </a:rPr>
              <a:t>Asking more insightful questions</a:t>
            </a:r>
          </a:p>
          <a:p>
            <a:r>
              <a:rPr lang="en-US" sz="1400" dirty="0" smtClean="0">
                <a:solidFill>
                  <a:schemeClr val="tx1"/>
                </a:solidFill>
              </a:rPr>
              <a:t>More </a:t>
            </a:r>
            <a:r>
              <a:rPr lang="en-US" sz="1400" b="1" dirty="0" smtClean="0">
                <a:solidFill>
                  <a:schemeClr val="accent3">
                    <a:lumMod val="75000"/>
                  </a:schemeClr>
                </a:solidFill>
              </a:rPr>
              <a:t>research</a:t>
            </a:r>
            <a:r>
              <a:rPr lang="en-US" sz="1400" dirty="0" smtClean="0">
                <a:solidFill>
                  <a:schemeClr val="tx1"/>
                </a:solidFill>
              </a:rPr>
              <a:t> on company before head</a:t>
            </a:r>
          </a:p>
          <a:p>
            <a:r>
              <a:rPr lang="en-US" sz="1400" b="1" dirty="0" smtClean="0">
                <a:solidFill>
                  <a:schemeClr val="accent3">
                    <a:lumMod val="75000"/>
                  </a:schemeClr>
                </a:solidFill>
              </a:rPr>
              <a:t>Know</a:t>
            </a:r>
            <a:r>
              <a:rPr lang="en-US" sz="1400" dirty="0" smtClean="0">
                <a:solidFill>
                  <a:schemeClr val="tx1"/>
                </a:solidFill>
              </a:rPr>
              <a:t> about UCR Career applications portal</a:t>
            </a:r>
          </a:p>
          <a:p>
            <a:r>
              <a:rPr lang="en-US" sz="1400" b="1" dirty="0" smtClean="0">
                <a:solidFill>
                  <a:schemeClr val="accent3">
                    <a:lumMod val="75000"/>
                  </a:schemeClr>
                </a:solidFill>
              </a:rPr>
              <a:t>Researching</a:t>
            </a:r>
            <a:r>
              <a:rPr lang="en-US" sz="1400" dirty="0" smtClean="0">
                <a:solidFill>
                  <a:schemeClr val="tx1"/>
                </a:solidFill>
              </a:rPr>
              <a:t> company ahead of time</a:t>
            </a:r>
            <a:endParaRPr lang="en-US" sz="1400" dirty="0">
              <a:solidFill>
                <a:schemeClr val="tx1"/>
              </a:solidFill>
            </a:endParaRPr>
          </a:p>
        </p:txBody>
      </p:sp>
      <p:sp>
        <p:nvSpPr>
          <p:cNvPr id="6" name="TextBox 5"/>
          <p:cNvSpPr txBox="1"/>
          <p:nvPr/>
        </p:nvSpPr>
        <p:spPr>
          <a:xfrm>
            <a:off x="6324600" y="5648325"/>
            <a:ext cx="3924300" cy="638175"/>
          </a:xfrm>
          <a:prstGeom prst="rect">
            <a:avLst/>
          </a:prstGeom>
          <a:noFill/>
        </p:spPr>
        <p:txBody>
          <a:bodyPr wrap="square" rtlCol="0">
            <a:spAutoFit/>
          </a:bodyPr>
          <a:lstStyle/>
          <a:p>
            <a:endParaRPr lang="en-US"/>
          </a:p>
        </p:txBody>
      </p:sp>
      <p:sp>
        <p:nvSpPr>
          <p:cNvPr id="4" name="TextBox 3"/>
          <p:cNvSpPr txBox="1"/>
          <p:nvPr/>
        </p:nvSpPr>
        <p:spPr>
          <a:xfrm>
            <a:off x="9258300" y="5554370"/>
            <a:ext cx="2780263" cy="738664"/>
          </a:xfrm>
          <a:prstGeom prst="rect">
            <a:avLst/>
          </a:prstGeom>
          <a:noFill/>
          <a:ln w="12700">
            <a:solidFill>
              <a:schemeClr val="tx1"/>
            </a:solidFill>
          </a:ln>
        </p:spPr>
        <p:txBody>
          <a:bodyPr wrap="square" rtlCol="0">
            <a:spAutoFit/>
          </a:bodyPr>
          <a:lstStyle/>
          <a:p>
            <a:pPr algn="ctr"/>
            <a:r>
              <a:rPr lang="en-US" sz="1400" b="1" dirty="0" smtClean="0"/>
              <a:t>KEY</a:t>
            </a:r>
          </a:p>
          <a:p>
            <a:r>
              <a:rPr lang="en-US" sz="1400" b="1" dirty="0" smtClean="0">
                <a:solidFill>
                  <a:schemeClr val="accent3"/>
                </a:solidFill>
              </a:rPr>
              <a:t>Green: </a:t>
            </a:r>
            <a:r>
              <a:rPr lang="en-US" sz="1400" dirty="0" smtClean="0"/>
              <a:t>Research the company</a:t>
            </a:r>
          </a:p>
          <a:p>
            <a:r>
              <a:rPr lang="en-US" sz="1400" b="1" dirty="0" smtClean="0">
                <a:solidFill>
                  <a:schemeClr val="accent1"/>
                </a:solidFill>
              </a:rPr>
              <a:t>Blue: </a:t>
            </a:r>
            <a:r>
              <a:rPr lang="en-US" sz="1400" dirty="0" smtClean="0"/>
              <a:t>Dress attire</a:t>
            </a:r>
            <a:endParaRPr lang="en-US" sz="1400" dirty="0"/>
          </a:p>
        </p:txBody>
      </p:sp>
    </p:spTree>
    <p:extLst>
      <p:ext uri="{BB962C8B-B14F-4D97-AF65-F5344CB8AC3E}">
        <p14:creationId xmlns:p14="http://schemas.microsoft.com/office/powerpoint/2010/main" val="21007897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148" b="1148"/>
          <a:stretch>
            <a:fillRect/>
          </a:stretch>
        </p:blipFill>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p:txBody>
          <a:bodyPr/>
          <a:lstStyle/>
          <a:p>
            <a:r>
              <a:rPr lang="en-ZA" dirty="0" smtClean="0"/>
              <a:t>Prepare to Impress</a:t>
            </a:r>
            <a:endParaRPr lang="en-ZA" dirty="0"/>
          </a:p>
        </p:txBody>
      </p:sp>
      <p:sp>
        <p:nvSpPr>
          <p:cNvPr id="14" name="Text Placeholder 13">
            <a:extLst>
              <a:ext uri="{FF2B5EF4-FFF2-40B4-BE49-F238E27FC236}">
                <a16:creationId xmlns:a16="http://schemas.microsoft.com/office/drawing/2014/main" id="{F278402B-CA7D-4F5B-B3FA-ED74AB3CFB6C}"/>
              </a:ext>
            </a:extLst>
          </p:cNvPr>
          <p:cNvSpPr>
            <a:spLocks noGrp="1"/>
          </p:cNvSpPr>
          <p:nvPr>
            <p:ph type="body" sz="quarter" idx="13"/>
          </p:nvPr>
        </p:nvSpPr>
        <p:spPr/>
        <p:txBody>
          <a:bodyPr/>
          <a:lstStyle/>
          <a:p>
            <a:r>
              <a:rPr lang="en-ZA" dirty="0" smtClean="0"/>
              <a:t>Success is where preparation and opportunity meet</a:t>
            </a:r>
            <a:endParaRPr lang="en-ZA" dirty="0"/>
          </a:p>
        </p:txBody>
      </p:sp>
      <p:sp>
        <p:nvSpPr>
          <p:cNvPr id="5" name="Slide Number Placeholder 4">
            <a:extLst>
              <a:ext uri="{FF2B5EF4-FFF2-40B4-BE49-F238E27FC236}">
                <a16:creationId xmlns:a16="http://schemas.microsoft.com/office/drawing/2014/main" id="{BDD5A594-D852-43BB-B591-E9D9027253BD}"/>
              </a:ext>
            </a:extLst>
          </p:cNvPr>
          <p:cNvSpPr>
            <a:spLocks noGrp="1"/>
          </p:cNvSpPr>
          <p:nvPr>
            <p:ph type="sldNum" sz="quarter" idx="12"/>
          </p:nvPr>
        </p:nvSpPr>
        <p:spPr/>
        <p:txBody>
          <a:bodyPr/>
          <a:lstStyle/>
          <a:p>
            <a:fld id="{19B51A1E-902D-48AF-9020-955120F399B6}" type="slidenum">
              <a:rPr lang="en-ZA" smtClean="0"/>
              <a:pPr/>
              <a:t>7</a:t>
            </a:fld>
            <a:endParaRPr lang="en-ZA" dirty="0"/>
          </a:p>
        </p:txBody>
      </p:sp>
    </p:spTree>
    <p:extLst>
      <p:ext uri="{BB962C8B-B14F-4D97-AF65-F5344CB8AC3E}">
        <p14:creationId xmlns:p14="http://schemas.microsoft.com/office/powerpoint/2010/main" val="40916746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lstStyle/>
          <a:p>
            <a:r>
              <a:rPr lang="en-ZA" dirty="0" smtClean="0"/>
              <a:t>Career Fairs: First Impressions</a:t>
            </a:r>
            <a:endParaRPr lang="en-ZA" dirty="0"/>
          </a:p>
        </p:txBody>
      </p:sp>
      <p:sp>
        <p:nvSpPr>
          <p:cNvPr id="12" name="Rectangle 11" descr="Accent block left">
            <a:extLst>
              <a:ext uri="{FF2B5EF4-FFF2-40B4-BE49-F238E27FC236}">
                <a16:creationId xmlns:a16="http://schemas.microsoft.com/office/drawing/2014/main" id="{7F65E93D-09FF-42EE-B9DD-750638966686}"/>
              </a:ext>
              <a:ext uri="{C183D7F6-B498-43B3-948B-1728B52AA6E4}">
                <adec:decorative xmlns="" xmlns:adec="http://schemas.microsoft.com/office/drawing/2017/decorative" val="1"/>
              </a:ext>
            </a:extLst>
          </p:cNvPr>
          <p:cNvSpPr/>
          <p:nvPr/>
        </p:nvSpPr>
        <p:spPr>
          <a:xfrm>
            <a:off x="432000" y="954422"/>
            <a:ext cx="11187781" cy="548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ZA" dirty="0"/>
          </a:p>
        </p:txBody>
      </p:sp>
      <p:cxnSp>
        <p:nvCxnSpPr>
          <p:cNvPr id="11" name="Straight Connector 10" descr="Slide divider">
            <a:extLst>
              <a:ext uri="{FF2B5EF4-FFF2-40B4-BE49-F238E27FC236}">
                <a16:creationId xmlns:a16="http://schemas.microsoft.com/office/drawing/2014/main" id="{5A563457-1EC8-4978-BCCB-AFD88C9ED04C}"/>
              </a:ext>
              <a:ext uri="{C183D7F6-B498-43B3-948B-1728B52AA6E4}">
                <adec:decorative xmlns=""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ctangle 12" descr="Accent bar right&#10;">
            <a:extLst>
              <a:ext uri="{FF2B5EF4-FFF2-40B4-BE49-F238E27FC236}">
                <a16:creationId xmlns:a16="http://schemas.microsoft.com/office/drawing/2014/main" id="{A7CD04AE-9A8B-4DED-855D-F51B510D0B69}"/>
              </a:ext>
              <a:ext uri="{C183D7F6-B498-43B3-948B-1728B52AA6E4}">
                <adec:decorative xmlns="" xmlns:adec="http://schemas.microsoft.com/office/drawing/2017/decorative" val="1"/>
              </a:ext>
            </a:extLst>
          </p:cNvPr>
          <p:cNvSpPr/>
          <p:nvPr/>
        </p:nvSpPr>
        <p:spPr>
          <a:xfrm>
            <a:off x="431999" y="1086646"/>
            <a:ext cx="11187781"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ZA" dirty="0"/>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a:lstStyle/>
          <a:p>
            <a:fld id="{19B51A1E-902D-48AF-9020-955120F399B6}" type="slidenum">
              <a:rPr lang="en-ZA" smtClean="0"/>
              <a:pPr/>
              <a:t>8</a:t>
            </a:fld>
            <a:endParaRPr lang="en-ZA"/>
          </a:p>
        </p:txBody>
      </p:sp>
      <p:pic>
        <p:nvPicPr>
          <p:cNvPr id="17" name="Picture 16"/>
          <p:cNvPicPr>
            <a:picLocks noChangeAspect="1"/>
          </p:cNvPicPr>
          <p:nvPr/>
        </p:nvPicPr>
        <p:blipFill>
          <a:blip r:embed="rId2"/>
          <a:stretch>
            <a:fillRect/>
          </a:stretch>
        </p:blipFill>
        <p:spPr>
          <a:xfrm>
            <a:off x="2304850" y="1105702"/>
            <a:ext cx="6943946" cy="4925995"/>
          </a:xfrm>
          <a:prstGeom prst="rect">
            <a:avLst/>
          </a:prstGeom>
        </p:spPr>
      </p:pic>
    </p:spTree>
    <p:extLst>
      <p:ext uri="{BB962C8B-B14F-4D97-AF65-F5344CB8AC3E}">
        <p14:creationId xmlns:p14="http://schemas.microsoft.com/office/powerpoint/2010/main" val="318883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lstStyle/>
          <a:p>
            <a:r>
              <a:rPr lang="en-ZA" dirty="0" smtClean="0"/>
              <a:t>Preparation: Employer Research</a:t>
            </a:r>
            <a:endParaRPr lang="en-ZA" dirty="0"/>
          </a:p>
        </p:txBody>
      </p:sp>
      <p:sp>
        <p:nvSpPr>
          <p:cNvPr id="12" name="Rectangle 11" descr="Accent block left">
            <a:extLst>
              <a:ext uri="{FF2B5EF4-FFF2-40B4-BE49-F238E27FC236}">
                <a16:creationId xmlns:a16="http://schemas.microsoft.com/office/drawing/2014/main" id="{7F65E93D-09FF-42EE-B9DD-750638966686}"/>
              </a:ext>
              <a:ext uri="{C183D7F6-B498-43B3-948B-1728B52AA6E4}">
                <adec:decorative xmlns="" xmlns:adec="http://schemas.microsoft.com/office/drawing/2017/decorative" val="1"/>
              </a:ext>
            </a:extLst>
          </p:cNvPr>
          <p:cNvSpPr/>
          <p:nvPr/>
        </p:nvSpPr>
        <p:spPr>
          <a:xfrm>
            <a:off x="345735" y="1548844"/>
            <a:ext cx="4519564" cy="646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ZA" dirty="0"/>
          </a:p>
        </p:txBody>
      </p:sp>
      <p:cxnSp>
        <p:nvCxnSpPr>
          <p:cNvPr id="11" name="Straight Connector 10" descr="Slide divider">
            <a:extLst>
              <a:ext uri="{FF2B5EF4-FFF2-40B4-BE49-F238E27FC236}">
                <a16:creationId xmlns:a16="http://schemas.microsoft.com/office/drawing/2014/main" id="{5A563457-1EC8-4978-BCCB-AFD88C9ED04C}"/>
              </a:ext>
              <a:ext uri="{C183D7F6-B498-43B3-948B-1728B52AA6E4}">
                <adec:decorative xmlns=""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ctangle 12" descr="Accent bar right&#10;">
            <a:extLst>
              <a:ext uri="{FF2B5EF4-FFF2-40B4-BE49-F238E27FC236}">
                <a16:creationId xmlns:a16="http://schemas.microsoft.com/office/drawing/2014/main" id="{A7CD04AE-9A8B-4DED-855D-F51B510D0B69}"/>
              </a:ext>
              <a:ext uri="{C183D7F6-B498-43B3-948B-1728B52AA6E4}">
                <adec:decorative xmlns="" xmlns:adec="http://schemas.microsoft.com/office/drawing/2017/decorative" val="1"/>
              </a:ext>
            </a:extLst>
          </p:cNvPr>
          <p:cNvSpPr/>
          <p:nvPr/>
        </p:nvSpPr>
        <p:spPr>
          <a:xfrm>
            <a:off x="6488840" y="1544883"/>
            <a:ext cx="4519564" cy="606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ZA" dirty="0"/>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a:lstStyle/>
          <a:p>
            <a:fld id="{19B51A1E-902D-48AF-9020-955120F399B6}" type="slidenum">
              <a:rPr lang="en-ZA" smtClean="0"/>
              <a:pPr/>
              <a:t>9</a:t>
            </a:fld>
            <a:endParaRPr lang="en-ZA"/>
          </a:p>
        </p:txBody>
      </p:sp>
      <p:sp>
        <p:nvSpPr>
          <p:cNvPr id="3" name="TextBox 2"/>
          <p:cNvSpPr txBox="1"/>
          <p:nvPr/>
        </p:nvSpPr>
        <p:spPr>
          <a:xfrm>
            <a:off x="431999" y="1828800"/>
            <a:ext cx="4528189" cy="3970318"/>
          </a:xfrm>
          <a:prstGeom prst="rect">
            <a:avLst/>
          </a:prstGeom>
          <a:noFill/>
        </p:spPr>
        <p:txBody>
          <a:bodyPr wrap="square" rtlCol="0">
            <a:spAutoFit/>
          </a:bodyPr>
          <a:lstStyle/>
          <a:p>
            <a:r>
              <a:rPr lang="en-US" b="1" dirty="0"/>
              <a:t>Learn who is attending ahead of time and research companies of interest. </a:t>
            </a:r>
          </a:p>
          <a:p>
            <a:endParaRPr lang="en-US" dirty="0"/>
          </a:p>
          <a:p>
            <a:pPr marL="285750" indent="-285750">
              <a:buFont typeface="Arial" panose="020B0604020202020204" pitchFamily="34" charset="0"/>
              <a:buChar char="•"/>
            </a:pPr>
            <a:r>
              <a:rPr lang="en-US" dirty="0"/>
              <a:t>The Career Center – </a:t>
            </a:r>
            <a:r>
              <a:rPr lang="en-US" dirty="0" smtClean="0"/>
              <a:t>UCR Handshake (careers.ucr.edu)</a:t>
            </a:r>
          </a:p>
          <a:p>
            <a:endParaRPr lang="en-US" dirty="0"/>
          </a:p>
          <a:p>
            <a:pPr marL="285750" indent="-285750">
              <a:buFont typeface="Arial" panose="020B0604020202020204" pitchFamily="34" charset="0"/>
              <a:buChar char="•"/>
            </a:pPr>
            <a:r>
              <a:rPr lang="en-US" dirty="0"/>
              <a:t>Research allows you to determine </a:t>
            </a:r>
            <a:r>
              <a:rPr lang="en-US" dirty="0" smtClean="0"/>
              <a:t>appropriate </a:t>
            </a:r>
            <a:r>
              <a:rPr lang="en-US" dirty="0"/>
              <a:t>employers to approach at a job fair. </a:t>
            </a:r>
            <a:endParaRPr lang="en-US" dirty="0" smtClean="0"/>
          </a:p>
          <a:p>
            <a:endParaRPr lang="en-US" dirty="0"/>
          </a:p>
          <a:p>
            <a:pPr marL="285750" indent="-285750">
              <a:buFont typeface="Arial" panose="020B0604020202020204" pitchFamily="34" charset="0"/>
              <a:buChar char="•"/>
            </a:pPr>
            <a:r>
              <a:rPr lang="en-US" dirty="0"/>
              <a:t>You will be better prepared to have a meaningful conversation with the employer and maximize your chances of creating a positive impression!</a:t>
            </a:r>
          </a:p>
        </p:txBody>
      </p:sp>
      <p:sp>
        <p:nvSpPr>
          <p:cNvPr id="5" name="Rectangle 4"/>
          <p:cNvSpPr/>
          <p:nvPr/>
        </p:nvSpPr>
        <p:spPr>
          <a:xfrm>
            <a:off x="6377795" y="1820174"/>
            <a:ext cx="5086711" cy="4247317"/>
          </a:xfrm>
          <a:prstGeom prst="rect">
            <a:avLst/>
          </a:prstGeom>
        </p:spPr>
        <p:txBody>
          <a:bodyPr wrap="square">
            <a:spAutoFit/>
          </a:bodyPr>
          <a:lstStyle/>
          <a:p>
            <a:r>
              <a:rPr lang="en-US" b="1" dirty="0"/>
              <a:t>Focus your company research on the following areas: company background/history, products/services, size, location, and latest news/events</a:t>
            </a:r>
            <a:r>
              <a:rPr lang="en-US" b="1" dirty="0" smtClean="0"/>
              <a:t>.</a:t>
            </a:r>
          </a:p>
          <a:p>
            <a:r>
              <a:rPr lang="en-US" dirty="0" smtClean="0"/>
              <a:t> </a:t>
            </a:r>
            <a:endParaRPr lang="en-US" dirty="0"/>
          </a:p>
          <a:p>
            <a:pPr marL="742950" lvl="1" indent="-285750">
              <a:buFont typeface="Arial" panose="020B0604020202020204" pitchFamily="34" charset="0"/>
              <a:buChar char="•"/>
            </a:pPr>
            <a:r>
              <a:rPr lang="en-US" dirty="0"/>
              <a:t>Minimally, explore the organization’s web page. Your research should allow you to ask engaging questions.</a:t>
            </a:r>
          </a:p>
          <a:p>
            <a:pPr marL="274638" lvl="1" indent="0">
              <a:buNone/>
            </a:pPr>
            <a:endParaRPr lang="en-US" dirty="0" smtClean="0"/>
          </a:p>
          <a:p>
            <a:pPr marL="274638" lvl="1" indent="0">
              <a:buNone/>
            </a:pPr>
            <a:r>
              <a:rPr lang="en-US" b="1" dirty="0" smtClean="0"/>
              <a:t>Example</a:t>
            </a:r>
            <a:r>
              <a:rPr lang="en-US" b="1" dirty="0"/>
              <a:t>:</a:t>
            </a:r>
          </a:p>
          <a:p>
            <a:pPr marL="274638" lvl="1" indent="0">
              <a:buNone/>
            </a:pPr>
            <a:r>
              <a:rPr lang="en-US" dirty="0"/>
              <a:t>“….I know that Target is very community service focused and has many causes that you support. I am also active in my community and on campus. Can you tell me about how Target supports employees in this area?”</a:t>
            </a:r>
          </a:p>
        </p:txBody>
      </p:sp>
    </p:spTree>
    <p:extLst>
      <p:ext uri="{BB962C8B-B14F-4D97-AF65-F5344CB8AC3E}">
        <p14:creationId xmlns:p14="http://schemas.microsoft.com/office/powerpoint/2010/main" val="24222536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fontScheme name="Custom 149">
      <a:majorFont>
        <a:latin typeface="Corbel"/>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echnical Presentation Layout_SB - v3" id="{ECEABEBF-5D77-477B-BEA0-DA742D2B1736}" vid="{7E70A968-1FD2-44B9-994F-E640CA02D4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9" ma:contentTypeDescription="Create a new document." ma:contentTypeScope="" ma:versionID="76e25e1730b4532ab1d5e5b131a96a5a">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d1e9281a84c4949647088091c718de3"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B2218FC-8412-44B9-9E82-D51F1F531141}">
  <ds:schemaRefs>
    <ds:schemaRef ds:uri="6dc4bcd6-49db-4c07-9060-8acfc67cef9f"/>
    <ds:schemaRef ds:uri="http://schemas.microsoft.com/office/2006/metadata/properties"/>
    <ds:schemaRef ds:uri="fb0879af-3eba-417a-a55a-ffe6dcd6ca77"/>
    <ds:schemaRef ds:uri="http://www.w3.org/XML/1998/namespace"/>
    <ds:schemaRef ds:uri="http://purl.org/dc/dcmitype/"/>
    <ds:schemaRef ds:uri="http://purl.org/dc/elements/1.1/"/>
    <ds:schemaRef ds:uri="http://purl.org/dc/term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3EA13E14-93A6-4341-AB87-A59B2D9E0065}">
  <ds:schemaRefs>
    <ds:schemaRef ds:uri="http://schemas.microsoft.com/sharepoint/v3/contenttype/forms"/>
  </ds:schemaRefs>
</ds:datastoreItem>
</file>

<file path=customXml/itemProps3.xml><?xml version="1.0" encoding="utf-8"?>
<ds:datastoreItem xmlns:ds="http://schemas.openxmlformats.org/officeDocument/2006/customXml" ds:itemID="{B64A4C9D-F801-4923-BC6D-E0006F5123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Bright business presentation</Template>
  <TotalTime>0</TotalTime>
  <Words>1649</Words>
  <Application>Microsoft Office PowerPoint</Application>
  <PresentationFormat>Widescreen</PresentationFormat>
  <Paragraphs>256</Paragraphs>
  <Slides>32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Calibri</vt:lpstr>
      <vt:lpstr>Candara</vt:lpstr>
      <vt:lpstr>Corbel</vt:lpstr>
      <vt:lpstr>Garamond</vt:lpstr>
      <vt:lpstr>ＭＳ Ｐゴシック</vt:lpstr>
      <vt:lpstr>Times New Roman</vt:lpstr>
      <vt:lpstr>Office Theme</vt:lpstr>
      <vt:lpstr>How  to  Make  a  Great  First  Impression  at  a  Career  Fair</vt:lpstr>
      <vt:lpstr>Large image</vt:lpstr>
      <vt:lpstr>Ice Breaker</vt:lpstr>
      <vt:lpstr>Employer Evaluation Feedback</vt:lpstr>
      <vt:lpstr>Graduate Admissions Rep Feedback</vt:lpstr>
      <vt:lpstr>Employer Evaluation Feedback</vt:lpstr>
      <vt:lpstr>Prepare to Impress</vt:lpstr>
      <vt:lpstr>Career Fairs: First Impressions</vt:lpstr>
      <vt:lpstr>Preparation: Employer Research</vt:lpstr>
      <vt:lpstr>Leveraging Social Media to Research Employer</vt:lpstr>
      <vt:lpstr>Create a Game Plan</vt:lpstr>
      <vt:lpstr>Prepare: Create a Game Plan</vt:lpstr>
      <vt:lpstr>Dress to Impress</vt:lpstr>
      <vt:lpstr>Dress to Impress:  Who would you hire?</vt:lpstr>
      <vt:lpstr>Dress to Impress: Business Casual vs Business Professional</vt:lpstr>
      <vt:lpstr>Communicate to Impress</vt:lpstr>
      <vt:lpstr>Initiating the Conversation with Employers</vt:lpstr>
      <vt:lpstr>30-Second Pitch Example</vt:lpstr>
      <vt:lpstr>Activity</vt:lpstr>
      <vt:lpstr>Initiating the Conversation with Employers</vt:lpstr>
      <vt:lpstr>Continuing the Conversation</vt:lpstr>
      <vt:lpstr>Impress with your Resume</vt:lpstr>
      <vt:lpstr>The Resume</vt:lpstr>
      <vt:lpstr>Create a lasting Impression</vt:lpstr>
      <vt:lpstr>Things to Remember</vt:lpstr>
      <vt:lpstr>Large image</vt:lpstr>
      <vt:lpstr>After the Fair</vt:lpstr>
      <vt:lpstr>How Can the Career Center Help?</vt:lpstr>
      <vt:lpstr>Questions</vt:lpstr>
      <vt:lpstr>Thank You</vt:lpstr>
      <vt:lpstr>PowerPoint Presentation</vt:lpstr>
      <vt:lpstr>Come See Us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2018-07-11T20:35:19Z</dcterms:created>
  <dcterms:modified xsi:type="dcterms:W3CDTF">2019-08-26T16:16:10Z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y fmtid="{D5CDD505-2E9C-101B-9397-08002B2CF9AE}" pid="3" name="MSIP_Label_f42aa342-8706-4288-bd11-ebb85995028c_Enabled">
    <vt:lpwstr>True</vt:lpwstr>
  </property>
  <property fmtid="{D5CDD505-2E9C-101B-9397-08002B2CF9AE}" pid="4" name="MSIP_Label_f42aa342-8706-4288-bd11-ebb85995028c_SiteId">
    <vt:lpwstr>72f988bf-86f1-41af-91ab-2d7cd011db47</vt:lpwstr>
  </property>
  <property fmtid="{D5CDD505-2E9C-101B-9397-08002B2CF9AE}" pid="5" name="MSIP_Label_f42aa342-8706-4288-bd11-ebb85995028c_Owner">
    <vt:lpwstr>v-abdarl@microsoft.com</vt:lpwstr>
  </property>
  <property fmtid="{D5CDD505-2E9C-101B-9397-08002B2CF9AE}" pid="6" name="MSIP_Label_f42aa342-8706-4288-bd11-ebb85995028c_SetDate">
    <vt:lpwstr>2018-06-05T01:06:04.7732720Z</vt:lpwstr>
  </property>
  <property fmtid="{D5CDD505-2E9C-101B-9397-08002B2CF9AE}" pid="7" name="MSIP_Label_f42aa342-8706-4288-bd11-ebb85995028c_Name">
    <vt:lpwstr>General</vt:lpwstr>
  </property>
  <property fmtid="{D5CDD505-2E9C-101B-9397-08002B2CF9AE}" pid="8" name="MSIP_Label_f42aa342-8706-4288-bd11-ebb85995028c_Application">
    <vt:lpwstr>Microsoft Azure Information Protection</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