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4" r:id="rId6"/>
    <p:sldMasterId id="2147483700" r:id="rId7"/>
    <p:sldMasterId id="2147483713" r:id="rId8"/>
  </p:sldMasterIdLst>
  <p:notesMasterIdLst>
    <p:notesMasterId r:id="rId41"/>
  </p:notesMasterIdLst>
  <p:sldIdLst>
    <p:sldId id="322" r:id="rId9"/>
    <p:sldId id="323" r:id="rId10"/>
    <p:sldId id="319" r:id="rId11"/>
    <p:sldId id="296" r:id="rId12"/>
    <p:sldId id="309" r:id="rId13"/>
    <p:sldId id="261" r:id="rId14"/>
    <p:sldId id="299" r:id="rId15"/>
    <p:sldId id="315" r:id="rId16"/>
    <p:sldId id="262" r:id="rId17"/>
    <p:sldId id="263" r:id="rId18"/>
    <p:sldId id="264" r:id="rId19"/>
    <p:sldId id="266" r:id="rId20"/>
    <p:sldId id="268" r:id="rId21"/>
    <p:sldId id="300" r:id="rId22"/>
    <p:sldId id="271" r:id="rId23"/>
    <p:sldId id="277" r:id="rId24"/>
    <p:sldId id="316" r:id="rId25"/>
    <p:sldId id="317" r:id="rId26"/>
    <p:sldId id="280" r:id="rId27"/>
    <p:sldId id="279" r:id="rId28"/>
    <p:sldId id="281" r:id="rId29"/>
    <p:sldId id="302" r:id="rId30"/>
    <p:sldId id="284" r:id="rId31"/>
    <p:sldId id="283" r:id="rId32"/>
    <p:sldId id="303" r:id="rId33"/>
    <p:sldId id="305" r:id="rId34"/>
    <p:sldId id="314" r:id="rId35"/>
    <p:sldId id="289" r:id="rId36"/>
    <p:sldId id="325" r:id="rId37"/>
    <p:sldId id="321" r:id="rId38"/>
    <p:sldId id="293" r:id="rId39"/>
    <p:sldId id="31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511" autoAdjust="0"/>
  </p:normalViewPr>
  <p:slideViewPr>
    <p:cSldViewPr snapToGrid="0">
      <p:cViewPr>
        <p:scale>
          <a:sx n="110" d="100"/>
          <a:sy n="110" d="100"/>
        </p:scale>
        <p:origin x="402" y="2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8C0CF-7BE8-4289-BFE3-230DFD0F0BBC}" type="datetimeFigureOut">
              <a:rPr lang="en-US" smtClean="0"/>
              <a:t>9/11/2019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38726-367F-49E1-AEBF-133F7EE42387}" type="slidenum">
              <a:rPr lang="en-US" smtClean="0"/>
              <a:t>‹#›</a:t>
            </a:fld>
            <a:endParaRPr lang="en-US" dirty="0"/>
          </a:p>
        </p:txBody>
      </p:sp>
    </p:spTree>
    <p:extLst>
      <p:ext uri="{BB962C8B-B14F-4D97-AF65-F5344CB8AC3E}">
        <p14:creationId xmlns:p14="http://schemas.microsoft.com/office/powerpoint/2010/main" val="227258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haroni" pitchFamily="2" charset="-79"/>
              </a:rPr>
              <a:t>1. There</a:t>
            </a:r>
            <a:r>
              <a:rPr lang="en-US" sz="1200" baseline="0" dirty="0">
                <a:latin typeface="+mn-lt"/>
                <a:cs typeface="Aharoni" pitchFamily="2" charset="-79"/>
              </a:rPr>
              <a:t> is a huge, comprehensive network on LinkedIn that includes</a:t>
            </a:r>
          </a:p>
          <a:p>
            <a:pPr marL="742950" lvl="1" indent="-285750" algn="l">
              <a:buFont typeface="Arial" pitchFamily="34" charset="0"/>
              <a:buChar char="•"/>
            </a:pPr>
            <a:r>
              <a:rPr lang="en-US" sz="1200" dirty="0">
                <a:solidFill>
                  <a:schemeClr val="bg1"/>
                </a:solidFill>
                <a:latin typeface="+mn-lt"/>
                <a:cs typeface="Aharoni" pitchFamily="2" charset="-79"/>
              </a:rPr>
              <a:t>20 million+ students &amp; recent grads as of May 2012, fastest growing demographic</a:t>
            </a:r>
          </a:p>
          <a:p>
            <a:pPr marL="742950" lvl="1" indent="-285750" algn="l">
              <a:buFont typeface="Arial" pitchFamily="34" charset="0"/>
              <a:buChar char="•"/>
            </a:pPr>
            <a:r>
              <a:rPr lang="en-US" sz="1200" dirty="0">
                <a:solidFill>
                  <a:schemeClr val="bg1"/>
                </a:solidFill>
                <a:latin typeface="+mn-lt"/>
                <a:cs typeface="Aharoni" pitchFamily="2" charset="-79"/>
              </a:rPr>
              <a:t>37,000 college &amp; university alumni groups</a:t>
            </a:r>
          </a:p>
          <a:p>
            <a:pPr marL="742950" lvl="1" indent="-285750" algn="l">
              <a:buFont typeface="Arial" pitchFamily="34" charset="0"/>
              <a:buChar char="•"/>
            </a:pPr>
            <a:r>
              <a:rPr lang="en-US" sz="1200" dirty="0">
                <a:solidFill>
                  <a:schemeClr val="bg1"/>
                </a:solidFill>
                <a:latin typeface="+mn-lt"/>
                <a:cs typeface="Aharoni" pitchFamily="2" charset="-79"/>
              </a:rPr>
              <a:t>200 million+ professionals</a:t>
            </a:r>
          </a:p>
          <a:p>
            <a:pPr marL="628650" lvl="1" indent="-171450" algn="l" eaLnBrk="1" hangingPunct="1">
              <a:buFont typeface="Arial" pitchFamily="34" charset="0"/>
              <a:buChar char="•"/>
            </a:pPr>
            <a:r>
              <a:rPr lang="en-US" sz="1200" dirty="0">
                <a:solidFill>
                  <a:schemeClr val="bg1"/>
                </a:solidFill>
                <a:latin typeface="+mn-lt"/>
                <a:cs typeface="Aharoni" pitchFamily="2" charset="-79"/>
              </a:rPr>
              <a:t>Over 150 industries</a:t>
            </a:r>
          </a:p>
          <a:p>
            <a:pPr marL="628650" lvl="1" indent="-171450" algn="l" eaLnBrk="1" hangingPunct="1">
              <a:buFont typeface="Arial" pitchFamily="34" charset="0"/>
              <a:buChar char="•"/>
            </a:pPr>
            <a:r>
              <a:rPr lang="en-US" sz="1200" dirty="0">
                <a:solidFill>
                  <a:schemeClr val="bg1"/>
                </a:solidFill>
                <a:latin typeface="+mn-lt"/>
                <a:cs typeface="Aharoni" pitchFamily="2" charset="-79"/>
              </a:rPr>
              <a:t>Executives from every Fortune 500 firm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Aharoni"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haroni" pitchFamily="2" charset="-79"/>
              </a:rPr>
              <a:t>2. This extensive network means millions of opportunities to connect by:</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latin typeface="+mn-lt"/>
                <a:cs typeface="Aharoni" pitchFamily="2" charset="-79"/>
              </a:rPr>
              <a:t>Generating leads and joining groups</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latin typeface="+mn-lt"/>
                <a:cs typeface="Aharoni" pitchFamily="2" charset="-79"/>
              </a:rPr>
              <a:t>Researching</a:t>
            </a:r>
            <a:r>
              <a:rPr lang="en-US" sz="1200" baseline="0" dirty="0">
                <a:latin typeface="+mn-lt"/>
                <a:cs typeface="Aharoni" pitchFamily="2" charset="-79"/>
              </a:rPr>
              <a:t> companies and professionals prior to major events (do your homework)</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latin typeface="+mn-lt"/>
                <a:cs typeface="Aharoni" pitchFamily="2" charset="-79"/>
              </a:rPr>
              <a:t>Establishing and maintaining connections</a:t>
            </a:r>
            <a:endParaRPr lang="en-US" sz="1200" dirty="0">
              <a:latin typeface="+mn-lt"/>
              <a:cs typeface="Aharoni"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Aharoni"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haroni" pitchFamily="2" charset="-79"/>
              </a:rPr>
              <a:t>3.</a:t>
            </a:r>
            <a:r>
              <a:rPr lang="en-US" sz="1200" baseline="0" dirty="0">
                <a:latin typeface="+mn-lt"/>
                <a:cs typeface="Aharoni" pitchFamily="2" charset="-79"/>
              </a:rPr>
              <a:t> The first thing you need to do: Create your profile! Why? Your LI profile will help you promote yourself, manage your online presence and direct recruiters to the online content you </a:t>
            </a:r>
            <a:r>
              <a:rPr lang="en-US" sz="1200" i="1" baseline="0" dirty="0">
                <a:latin typeface="+mn-lt"/>
                <a:cs typeface="Aharoni" pitchFamily="2" charset="-79"/>
              </a:rPr>
              <a:t>want</a:t>
            </a:r>
            <a:r>
              <a:rPr lang="en-US" sz="1200" i="0" baseline="0" dirty="0">
                <a:latin typeface="+mn-lt"/>
                <a:cs typeface="Aharoni" pitchFamily="2" charset="-79"/>
              </a:rPr>
              <a:t> them to see, and it will allow you to centralize your accomplishments and all social media content in one location. Now we will get into the details of creating your profile so that you are prepared to leverage your network!</a:t>
            </a:r>
            <a:endParaRPr lang="en-US" sz="1200" dirty="0">
              <a:latin typeface="+mn-lt"/>
              <a:cs typeface="Aharoni" pitchFamily="2" charset="-79"/>
            </a:endParaRPr>
          </a:p>
          <a:p>
            <a:endParaRPr lang="en-U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Aharoni" pitchFamily="2" charset="-79"/>
            </a:endParaRPr>
          </a:p>
          <a:p>
            <a:endParaRPr lang="en-US" sz="1200" dirty="0">
              <a:latin typeface="+mn-lt"/>
            </a:endParaRPr>
          </a:p>
        </p:txBody>
      </p:sp>
      <p:sp>
        <p:nvSpPr>
          <p:cNvPr id="4" name="Slide Number Placeholder 3"/>
          <p:cNvSpPr>
            <a:spLocks noGrp="1"/>
          </p:cNvSpPr>
          <p:nvPr>
            <p:ph type="sldNum" sz="quarter" idx="10"/>
          </p:nvPr>
        </p:nvSpPr>
        <p:spPr/>
        <p:txBody>
          <a:bodyPr/>
          <a:lstStyle/>
          <a:p>
            <a:fld id="{7E733513-5538-49CF-B5DB-0C8A3E2A7E2F}" type="slidenum">
              <a:rPr lang="en-US" smtClean="0"/>
              <a:t>6</a:t>
            </a:fld>
            <a:endParaRPr lang="en-US" dirty="0"/>
          </a:p>
        </p:txBody>
      </p:sp>
    </p:spTree>
    <p:extLst>
      <p:ext uri="{BB962C8B-B14F-4D97-AF65-F5344CB8AC3E}">
        <p14:creationId xmlns:p14="http://schemas.microsoft.com/office/powerpoint/2010/main" val="3832221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LinkedIn</a:t>
            </a:r>
            <a:r>
              <a:rPr lang="en-US" baseline="0" dirty="0"/>
              <a:t> Groups are a wonderful place to connect with students and professionals in your career field, keep up-to-date on the latest topics and news in your industry.</a:t>
            </a:r>
          </a:p>
          <a:p>
            <a:endParaRPr lang="en-US" baseline="0" dirty="0"/>
          </a:p>
          <a:p>
            <a:r>
              <a:rPr lang="en-US" baseline="0" dirty="0"/>
              <a:t>Search for groups by keywords or let LinkedIn recommend groups you may be interested based on your profile!</a:t>
            </a:r>
            <a:endParaRPr lang="en-US" dirty="0"/>
          </a:p>
        </p:txBody>
      </p:sp>
      <p:sp>
        <p:nvSpPr>
          <p:cNvPr id="4" name="Slide Number Placeholder 3"/>
          <p:cNvSpPr>
            <a:spLocks noGrp="1"/>
          </p:cNvSpPr>
          <p:nvPr>
            <p:ph type="sldNum" sz="quarter" idx="10"/>
          </p:nvPr>
        </p:nvSpPr>
        <p:spPr/>
        <p:txBody>
          <a:bodyPr/>
          <a:lstStyle/>
          <a:p>
            <a:fld id="{7E733513-5538-49CF-B5DB-0C8A3E2A7E2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695133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dirty="0">
                <a:effectLst/>
                <a:latin typeface="+mn-lt"/>
              </a:rPr>
              <a:t>Use the Advanced Search feature to:</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dirty="0">
                <a:effectLst/>
                <a:latin typeface="+mn-lt"/>
              </a:rPr>
              <a:t>-Search for Recruiters,</a:t>
            </a:r>
            <a:r>
              <a:rPr lang="en-US" sz="1200" u="none" strike="noStrike" baseline="0" dirty="0">
                <a:effectLst/>
                <a:latin typeface="+mn-lt"/>
              </a:rPr>
              <a:t> Professionals, and Alumni in your industry or company of interest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baseline="0" dirty="0">
                <a:effectLst/>
                <a:latin typeface="+mn-lt"/>
              </a:rPr>
              <a:t>-Connect for the purpose of conducting an information interview and/or as part of the job search</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baseline="0" dirty="0">
                <a:effectLst/>
                <a:latin typeface="+mn-lt"/>
              </a:rPr>
              <a:t>-Research by looking at a professional’s profile to see what combination of education and experience got them to the position they are in today! When writing a cover letter, use LinkedIn to find the specific hiring manager for the job you are applying to, and then personalize your cover letter. And, in preparation for an interview, research the professionals you will be interviewing with.</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u="none" strike="noStrike" baseline="0" dirty="0">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baseline="0" dirty="0">
                <a:effectLst/>
                <a:latin typeface="+mn-lt"/>
              </a:rPr>
              <a:t>**Notice that recruiters and professionals have their industry specific keywords in their headings and profiles… that is how you found them! Be sure to include keywords for your target industry in your heading and profile so that recruiters and professionals can find you too!</a:t>
            </a:r>
            <a:endParaRPr lang="en-US" sz="1200" u="none" strike="noStrike" dirty="0">
              <a:effectLst/>
              <a:latin typeface="+mn-lt"/>
            </a:endParaRPr>
          </a:p>
        </p:txBody>
      </p:sp>
      <p:sp>
        <p:nvSpPr>
          <p:cNvPr id="4" name="Slide Number Placeholder 3"/>
          <p:cNvSpPr>
            <a:spLocks noGrp="1"/>
          </p:cNvSpPr>
          <p:nvPr>
            <p:ph type="sldNum" sz="quarter" idx="10"/>
          </p:nvPr>
        </p:nvSpPr>
        <p:spPr/>
        <p:txBody>
          <a:bodyPr/>
          <a:lstStyle/>
          <a:p>
            <a:fld id="{7E733513-5538-49CF-B5DB-0C8A3E2A7E2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011319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dirty="0">
                <a:effectLst/>
                <a:latin typeface="+mn-lt"/>
              </a:rPr>
              <a:t>Use the Advanced Search feature to:</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dirty="0">
                <a:effectLst/>
                <a:latin typeface="+mn-lt"/>
              </a:rPr>
              <a:t>-Search for Recruiters,</a:t>
            </a:r>
            <a:r>
              <a:rPr lang="en-US" sz="1200" u="none" strike="noStrike" baseline="0" dirty="0">
                <a:effectLst/>
                <a:latin typeface="+mn-lt"/>
              </a:rPr>
              <a:t> Professionals, and Alumni in your industry or company of interest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baseline="0" dirty="0">
                <a:effectLst/>
                <a:latin typeface="+mn-lt"/>
              </a:rPr>
              <a:t>-Connect for the purpose of conducting an information interview and/or as part of the job search</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baseline="0" dirty="0">
                <a:effectLst/>
                <a:latin typeface="+mn-lt"/>
              </a:rPr>
              <a:t>-Research by looking at a professional’s profile to see what combination of education and experience got them to the position they are in today! When writing a cover letter, use LinkedIn to find the specific hiring manager for the job you are applying to, and then personalize your cover letter. And, in preparation for an interview, research the professionals you will be interviewing with.</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u="none" strike="noStrike" baseline="0" dirty="0">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baseline="0" dirty="0">
                <a:effectLst/>
                <a:latin typeface="+mn-lt"/>
              </a:rPr>
              <a:t>**Notice that recruiters and professionals have their industry specific keywords in their headings and profiles… that is how you found them! Be sure to include keywords for your target industry in your heading and profile so that recruiters and professionals can find you too!</a:t>
            </a:r>
            <a:endParaRPr lang="en-US" sz="1200" u="none" strike="noStrike" dirty="0">
              <a:effectLst/>
              <a:latin typeface="+mn-lt"/>
            </a:endParaRPr>
          </a:p>
        </p:txBody>
      </p:sp>
      <p:sp>
        <p:nvSpPr>
          <p:cNvPr id="4" name="Slide Number Placeholder 3"/>
          <p:cNvSpPr>
            <a:spLocks noGrp="1"/>
          </p:cNvSpPr>
          <p:nvPr>
            <p:ph type="sldNum" sz="quarter" idx="10"/>
          </p:nvPr>
        </p:nvSpPr>
        <p:spPr/>
        <p:txBody>
          <a:bodyPr/>
          <a:lstStyle/>
          <a:p>
            <a:fld id="{7E733513-5538-49CF-B5DB-0C8A3E2A7E2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588782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dirty="0">
                <a:effectLst/>
                <a:latin typeface="+mn-lt"/>
              </a:rPr>
              <a:t>Use the Advanced Search feature to:</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dirty="0">
                <a:effectLst/>
                <a:latin typeface="+mn-lt"/>
              </a:rPr>
              <a:t>-Search for Recruiters,</a:t>
            </a:r>
            <a:r>
              <a:rPr lang="en-US" sz="1200" u="none" strike="noStrike" baseline="0" dirty="0">
                <a:effectLst/>
                <a:latin typeface="+mn-lt"/>
              </a:rPr>
              <a:t> Professionals, and Alumni in your industry or company of interest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baseline="0" dirty="0">
                <a:effectLst/>
                <a:latin typeface="+mn-lt"/>
              </a:rPr>
              <a:t>-Connect for the purpose of conducting an information interview and/or as part of the job search</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baseline="0" dirty="0">
                <a:effectLst/>
                <a:latin typeface="+mn-lt"/>
              </a:rPr>
              <a:t>-Research by looking at a professional’s profile to see what combination of education and experience got them to the position they are in today! When writing a cover letter, use LinkedIn to find the specific hiring manager for the job you are applying to, and then personalize your cover letter. And, in preparation for an interview, research the professionals you will be interviewing with.</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u="none" strike="noStrike" baseline="0" dirty="0">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baseline="0" dirty="0">
                <a:effectLst/>
                <a:latin typeface="+mn-lt"/>
              </a:rPr>
              <a:t>**Notice that recruiters and professionals have their industry specific keywords in their headings and profiles… that is how you found them! Be sure to include keywords for your target industry in your heading and profile so that recruiters and professionals can find you too!</a:t>
            </a:r>
            <a:endParaRPr lang="en-US" sz="1200" u="none" strike="noStrike" dirty="0">
              <a:effectLst/>
              <a:latin typeface="+mn-lt"/>
            </a:endParaRPr>
          </a:p>
        </p:txBody>
      </p:sp>
      <p:sp>
        <p:nvSpPr>
          <p:cNvPr id="4" name="Slide Number Placeholder 3"/>
          <p:cNvSpPr>
            <a:spLocks noGrp="1"/>
          </p:cNvSpPr>
          <p:nvPr>
            <p:ph type="sldNum" sz="quarter" idx="10"/>
          </p:nvPr>
        </p:nvSpPr>
        <p:spPr/>
        <p:txBody>
          <a:bodyPr/>
          <a:lstStyle/>
          <a:p>
            <a:fld id="{7E733513-5538-49CF-B5DB-0C8A3E2A7E2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188155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33513-5538-49CF-B5DB-0C8A3E2A7E2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768615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It doesn’t have to be fancy – just use your cellphone camera in front of a plain background.  Wear a nice shirt and don’t forget to smile!</a:t>
            </a:r>
          </a:p>
          <a:p>
            <a:endParaRPr lang="en-US" baseline="0" dirty="0"/>
          </a:p>
          <a:p>
            <a:r>
              <a:rPr lang="en-US" baseline="0" dirty="0"/>
              <a:t>Headline: Tell people what you are excited about now and the cool things you want to do in the future</a:t>
            </a:r>
            <a:endParaRPr lang="en-US" dirty="0"/>
          </a:p>
        </p:txBody>
      </p:sp>
      <p:sp>
        <p:nvSpPr>
          <p:cNvPr id="4" name="Slide Number Placeholder 3"/>
          <p:cNvSpPr>
            <a:spLocks noGrp="1"/>
          </p:cNvSpPr>
          <p:nvPr>
            <p:ph type="sldNum" sz="quarter" idx="10"/>
          </p:nvPr>
        </p:nvSpPr>
        <p:spPr/>
        <p:txBody>
          <a:bodyPr/>
          <a:lstStyle/>
          <a:p>
            <a:fld id="{995E69B6-C988-4711-B2CA-B1A3F18A8A5E}" type="slidenum">
              <a:rPr lang="en-US" smtClean="0"/>
              <a:t>30</a:t>
            </a:fld>
            <a:endParaRPr lang="en-US" dirty="0"/>
          </a:p>
        </p:txBody>
      </p:sp>
    </p:spTree>
    <p:extLst>
      <p:ext uri="{BB962C8B-B14F-4D97-AF65-F5344CB8AC3E}">
        <p14:creationId xmlns:p14="http://schemas.microsoft.com/office/powerpoint/2010/main" val="3227306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haroni" pitchFamily="2" charset="-79"/>
              </a:rPr>
              <a:t>1. There</a:t>
            </a:r>
            <a:r>
              <a:rPr lang="en-US" sz="1200" baseline="0" dirty="0">
                <a:latin typeface="+mn-lt"/>
                <a:cs typeface="Aharoni" pitchFamily="2" charset="-79"/>
              </a:rPr>
              <a:t> is a huge, comprehensive network on LinkedIn that includes</a:t>
            </a:r>
          </a:p>
          <a:p>
            <a:pPr marL="742950" lvl="1" indent="-285750" algn="l">
              <a:buFont typeface="Arial" pitchFamily="34" charset="0"/>
              <a:buChar char="•"/>
            </a:pPr>
            <a:r>
              <a:rPr lang="en-US" sz="1200" dirty="0">
                <a:solidFill>
                  <a:schemeClr val="bg1"/>
                </a:solidFill>
                <a:latin typeface="+mn-lt"/>
                <a:cs typeface="Aharoni" pitchFamily="2" charset="-79"/>
              </a:rPr>
              <a:t>20 million+ students &amp; recent grads as of May 2012, fastest growing demographic</a:t>
            </a:r>
          </a:p>
          <a:p>
            <a:pPr marL="742950" lvl="1" indent="-285750" algn="l">
              <a:buFont typeface="Arial" pitchFamily="34" charset="0"/>
              <a:buChar char="•"/>
            </a:pPr>
            <a:r>
              <a:rPr lang="en-US" sz="1200" dirty="0">
                <a:solidFill>
                  <a:schemeClr val="bg1"/>
                </a:solidFill>
                <a:latin typeface="+mn-lt"/>
                <a:cs typeface="Aharoni" pitchFamily="2" charset="-79"/>
              </a:rPr>
              <a:t>37,000 college &amp; university alumni groups</a:t>
            </a:r>
          </a:p>
          <a:p>
            <a:pPr marL="742950" lvl="1" indent="-285750" algn="l">
              <a:buFont typeface="Arial" pitchFamily="34" charset="0"/>
              <a:buChar char="•"/>
            </a:pPr>
            <a:r>
              <a:rPr lang="en-US" sz="1200" dirty="0">
                <a:solidFill>
                  <a:schemeClr val="bg1"/>
                </a:solidFill>
                <a:latin typeface="+mn-lt"/>
                <a:cs typeface="Aharoni" pitchFamily="2" charset="-79"/>
              </a:rPr>
              <a:t>200 million+ professionals</a:t>
            </a:r>
          </a:p>
          <a:p>
            <a:pPr marL="628650" lvl="1" indent="-171450" algn="l" eaLnBrk="1" hangingPunct="1">
              <a:buFont typeface="Arial" pitchFamily="34" charset="0"/>
              <a:buChar char="•"/>
            </a:pPr>
            <a:r>
              <a:rPr lang="en-US" sz="1200" dirty="0">
                <a:solidFill>
                  <a:schemeClr val="bg1"/>
                </a:solidFill>
                <a:latin typeface="+mn-lt"/>
                <a:cs typeface="Aharoni" pitchFamily="2" charset="-79"/>
              </a:rPr>
              <a:t>Over 150 industries</a:t>
            </a:r>
          </a:p>
          <a:p>
            <a:pPr marL="628650" lvl="1" indent="-171450" algn="l" eaLnBrk="1" hangingPunct="1">
              <a:buFont typeface="Arial" pitchFamily="34" charset="0"/>
              <a:buChar char="•"/>
            </a:pPr>
            <a:r>
              <a:rPr lang="en-US" sz="1200" dirty="0">
                <a:solidFill>
                  <a:schemeClr val="bg1"/>
                </a:solidFill>
                <a:latin typeface="+mn-lt"/>
                <a:cs typeface="Aharoni" pitchFamily="2" charset="-79"/>
              </a:rPr>
              <a:t>Executives from every Fortune 500 firm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Aharoni"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haroni" pitchFamily="2" charset="-79"/>
              </a:rPr>
              <a:t>2. This extensive network means millions of opportunities to connect by:</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latin typeface="+mn-lt"/>
                <a:cs typeface="Aharoni" pitchFamily="2" charset="-79"/>
              </a:rPr>
              <a:t>Generating leads and joining groups</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latin typeface="+mn-lt"/>
                <a:cs typeface="Aharoni" pitchFamily="2" charset="-79"/>
              </a:rPr>
              <a:t>Researching</a:t>
            </a:r>
            <a:r>
              <a:rPr lang="en-US" sz="1200" baseline="0" dirty="0">
                <a:latin typeface="+mn-lt"/>
                <a:cs typeface="Aharoni" pitchFamily="2" charset="-79"/>
              </a:rPr>
              <a:t> companies and professionals prior to major events (do your homework)</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latin typeface="+mn-lt"/>
                <a:cs typeface="Aharoni" pitchFamily="2" charset="-79"/>
              </a:rPr>
              <a:t>Establishing and maintaining connections</a:t>
            </a:r>
            <a:endParaRPr lang="en-US" sz="1200" dirty="0">
              <a:latin typeface="+mn-lt"/>
              <a:cs typeface="Aharoni"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Aharoni"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haroni" pitchFamily="2" charset="-79"/>
              </a:rPr>
              <a:t>3.</a:t>
            </a:r>
            <a:r>
              <a:rPr lang="en-US" sz="1200" baseline="0" dirty="0">
                <a:latin typeface="+mn-lt"/>
                <a:cs typeface="Aharoni" pitchFamily="2" charset="-79"/>
              </a:rPr>
              <a:t> The first thing you need to do: Create your profile! Why? Your LI profile will help you promote yourself, manage your online presence and direct recruiters to the online content you </a:t>
            </a:r>
            <a:r>
              <a:rPr lang="en-US" sz="1200" i="1" baseline="0" dirty="0">
                <a:latin typeface="+mn-lt"/>
                <a:cs typeface="Aharoni" pitchFamily="2" charset="-79"/>
              </a:rPr>
              <a:t>want</a:t>
            </a:r>
            <a:r>
              <a:rPr lang="en-US" sz="1200" i="0" baseline="0" dirty="0">
                <a:latin typeface="+mn-lt"/>
                <a:cs typeface="Aharoni" pitchFamily="2" charset="-79"/>
              </a:rPr>
              <a:t> them to see, and it will allow you to centralize your accomplishments and all social media content in one location. Now we will get into the details of creating your profile so that you are prepared to leverage your network!</a:t>
            </a:r>
            <a:endParaRPr lang="en-US" sz="1200" dirty="0">
              <a:latin typeface="+mn-lt"/>
              <a:cs typeface="Aharoni" pitchFamily="2" charset="-79"/>
            </a:endParaRPr>
          </a:p>
          <a:p>
            <a:endParaRPr lang="en-U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Aharoni" pitchFamily="2" charset="-79"/>
            </a:endParaRPr>
          </a:p>
          <a:p>
            <a:endParaRPr lang="en-US" sz="1200" dirty="0">
              <a:latin typeface="+mn-lt"/>
            </a:endParaRPr>
          </a:p>
        </p:txBody>
      </p:sp>
      <p:sp>
        <p:nvSpPr>
          <p:cNvPr id="4" name="Slide Number Placeholder 3"/>
          <p:cNvSpPr>
            <a:spLocks noGrp="1"/>
          </p:cNvSpPr>
          <p:nvPr>
            <p:ph type="sldNum" sz="quarter" idx="10"/>
          </p:nvPr>
        </p:nvSpPr>
        <p:spPr/>
        <p:txBody>
          <a:bodyPr/>
          <a:lstStyle/>
          <a:p>
            <a:fld id="{7E733513-5538-49CF-B5DB-0C8A3E2A7E2F}" type="slidenum">
              <a:rPr lang="en-US" smtClean="0"/>
              <a:t>7</a:t>
            </a:fld>
            <a:endParaRPr lang="en-US" dirty="0"/>
          </a:p>
        </p:txBody>
      </p:sp>
    </p:spTree>
    <p:extLst>
      <p:ext uri="{BB962C8B-B14F-4D97-AF65-F5344CB8AC3E}">
        <p14:creationId xmlns:p14="http://schemas.microsoft.com/office/powerpoint/2010/main" val="3402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It doesn’t have to be fancy – just use your cellphone camera in front of a plain background.  Wear a nice shirt and don’t forget to smile!</a:t>
            </a:r>
          </a:p>
          <a:p>
            <a:endParaRPr lang="en-US" baseline="0" dirty="0"/>
          </a:p>
          <a:p>
            <a:r>
              <a:rPr lang="en-US" baseline="0" dirty="0"/>
              <a:t>Headline: Tell people what you are excited about now and the cool things you want to do in the future</a:t>
            </a:r>
            <a:endParaRPr lang="en-US" dirty="0"/>
          </a:p>
        </p:txBody>
      </p:sp>
      <p:sp>
        <p:nvSpPr>
          <p:cNvPr id="4" name="Slide Number Placeholder 3"/>
          <p:cNvSpPr>
            <a:spLocks noGrp="1"/>
          </p:cNvSpPr>
          <p:nvPr>
            <p:ph type="sldNum" sz="quarter" idx="10"/>
          </p:nvPr>
        </p:nvSpPr>
        <p:spPr/>
        <p:txBody>
          <a:bodyPr/>
          <a:lstStyle/>
          <a:p>
            <a:fld id="{995E69B6-C988-4711-B2CA-B1A3F18A8A5E}" type="slidenum">
              <a:rPr lang="en-US" smtClean="0"/>
              <a:t>9</a:t>
            </a:fld>
            <a:endParaRPr lang="en-US" dirty="0"/>
          </a:p>
        </p:txBody>
      </p:sp>
    </p:spTree>
    <p:extLst>
      <p:ext uri="{BB962C8B-B14F-4D97-AF65-F5344CB8AC3E}">
        <p14:creationId xmlns:p14="http://schemas.microsoft.com/office/powerpoint/2010/main" val="180660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5E69B6-C988-4711-B2CA-B1A3F18A8A5E}" type="slidenum">
              <a:rPr lang="en-US" smtClean="0"/>
              <a:t>10</a:t>
            </a:fld>
            <a:endParaRPr lang="en-US" dirty="0"/>
          </a:p>
        </p:txBody>
      </p:sp>
    </p:spTree>
    <p:extLst>
      <p:ext uri="{BB962C8B-B14F-4D97-AF65-F5344CB8AC3E}">
        <p14:creationId xmlns:p14="http://schemas.microsoft.com/office/powerpoint/2010/main" val="2347810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u="none" strike="noStrike" dirty="0">
                <a:effectLst/>
                <a:latin typeface="+mn-lt"/>
              </a:rPr>
              <a:t>Utilize</a:t>
            </a:r>
            <a:r>
              <a:rPr lang="en-US" sz="1200" u="none" strike="noStrike" baseline="0" dirty="0">
                <a:effectLst/>
                <a:latin typeface="+mn-lt"/>
              </a:rPr>
              <a:t> your home page to maximize your LinkedIn profile views, and be in the know when new jobs are posted. By consistently sharing articles and status updates you will continuously show up in your connections’ “news feed” prompting them to potentially view your profile or endorse your skills via your profile page. Which should be one of your goals to begin leveraging your LinkedIn account in your job search.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u="none" strike="noStrike" baseline="0" dirty="0">
                <a:effectLst/>
                <a:latin typeface="+mn-lt"/>
              </a:rPr>
              <a:t>Share the love- Show your connections you care, and are interested in what they have to say by liking and sharing their updates. They most likely will return the favor.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u="none" strike="noStrike" baseline="0" dirty="0">
                <a:effectLst/>
                <a:latin typeface="+mn-lt"/>
              </a:rPr>
              <a:t>Stay relevant, but not annoying to your connections. You don’t need to post, share, or like an article every hour of the day. Keep it to maybe every two days if you are actively pursuing your job search. Otherwise 1-2 times a week is fine to stay current with your connections.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u="none" strike="noStrike" baseline="0" dirty="0">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u="none" strike="noStrike" baseline="0" dirty="0">
                <a:effectLst/>
                <a:latin typeface="+mn-lt"/>
              </a:rPr>
              <a:t> </a:t>
            </a:r>
            <a:endParaRPr lang="en-US" sz="1200" u="none" strike="noStrike" dirty="0">
              <a:effectLst/>
              <a:latin typeface="+mn-lt"/>
            </a:endParaRPr>
          </a:p>
        </p:txBody>
      </p:sp>
      <p:sp>
        <p:nvSpPr>
          <p:cNvPr id="4" name="Slide Number Placeholder 3"/>
          <p:cNvSpPr>
            <a:spLocks noGrp="1"/>
          </p:cNvSpPr>
          <p:nvPr>
            <p:ph type="sldNum" sz="quarter" idx="10"/>
          </p:nvPr>
        </p:nvSpPr>
        <p:spPr/>
        <p:txBody>
          <a:bodyPr/>
          <a:lstStyle/>
          <a:p>
            <a:fld id="{7E733513-5538-49CF-B5DB-0C8A3E2A7E2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46751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a:t>ALUMNI!!! – LinkedIn has a new feature called University Pages. Not only can you find alumni, but you can connect with alumni who are pursuing a career path of interest to you and find alumni who had a similar major as you currently have. Alumni always love to give back so why not begin your network there. </a:t>
            </a:r>
          </a:p>
          <a:p>
            <a:pPr marL="171450" indent="-171450">
              <a:buFont typeface="Arial" pitchFamily="34" charset="0"/>
              <a:buChar char="•"/>
            </a:pPr>
            <a:r>
              <a:rPr lang="en-US" baseline="0" dirty="0"/>
              <a:t>Check out alumni profiles to discover how other students with similar majors, areas of study, and career interests landed in their current position.</a:t>
            </a:r>
          </a:p>
          <a:p>
            <a:pPr marL="171450" indent="-171450">
              <a:buFont typeface="Arial" pitchFamily="34" charset="0"/>
              <a:buChar char="•"/>
            </a:pPr>
            <a:r>
              <a:rPr lang="en-US" baseline="0" dirty="0"/>
              <a:t>Contact alumni for “informational interviews”</a:t>
            </a:r>
          </a:p>
          <a:p>
            <a:pPr marL="171450" indent="-171450">
              <a:buFont typeface="Arial" pitchFamily="34" charset="0"/>
              <a:buChar char="•"/>
            </a:pPr>
            <a:r>
              <a:rPr lang="en-US" baseline="0" dirty="0"/>
              <a:t>Get the inside scoop on company culture and the interview process from alumni working at companies of your interest</a:t>
            </a:r>
          </a:p>
          <a:p>
            <a:pPr marL="171450" indent="-171450">
              <a:buFont typeface="Arial" pitchFamily="34" charset="0"/>
              <a:buChar char="•"/>
            </a:pPr>
            <a:r>
              <a:rPr lang="en-US" baseline="0" dirty="0"/>
              <a:t>Get introduced to 3</a:t>
            </a:r>
            <a:r>
              <a:rPr lang="en-US" baseline="30000" dirty="0"/>
              <a:t>rd</a:t>
            </a:r>
            <a:r>
              <a:rPr lang="en-US" baseline="0" dirty="0"/>
              <a:t> connections by having alumni connections “introduce you”</a:t>
            </a:r>
          </a:p>
        </p:txBody>
      </p:sp>
      <p:sp>
        <p:nvSpPr>
          <p:cNvPr id="4" name="Slide Number Placeholder 3"/>
          <p:cNvSpPr>
            <a:spLocks noGrp="1"/>
          </p:cNvSpPr>
          <p:nvPr>
            <p:ph type="sldNum" sz="quarter" idx="10"/>
          </p:nvPr>
        </p:nvSpPr>
        <p:spPr/>
        <p:txBody>
          <a:bodyPr/>
          <a:lstStyle/>
          <a:p>
            <a:fld id="{7E733513-5538-49CF-B5DB-0C8A3E2A7E2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58232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a:t>
            </a:r>
            <a:r>
              <a:rPr lang="en-US" baseline="0" dirty="0"/>
              <a:t> connections is another important goal to have in leveraging your LinkedIn account. Without connections you aren’t networking, you’re not getting your name out there, and you’re not in the know with your industry of interest. </a:t>
            </a:r>
          </a:p>
          <a:p>
            <a:endParaRPr lang="en-US" baseline="0" dirty="0"/>
          </a:p>
          <a:p>
            <a:r>
              <a:rPr lang="en-US" baseline="0" dirty="0"/>
              <a:t>Most common question: So how do I add connections if I don’t know any professionals???</a:t>
            </a:r>
          </a:p>
          <a:p>
            <a:pPr marL="171450" indent="-171450">
              <a:buFont typeface="Arial" pitchFamily="34" charset="0"/>
              <a:buChar char="•"/>
            </a:pPr>
            <a:r>
              <a:rPr lang="en-US" baseline="0" dirty="0"/>
              <a:t>Friends, family, and co-workers are a great way to start adding connections. LinkedIn will check your existing email accounts to see if any of your current email connections are on LinkedIn. If they are you have the ability to choose who you would like to connect with. </a:t>
            </a:r>
          </a:p>
          <a:p>
            <a:pPr marL="171450" indent="-171450">
              <a:buFont typeface="Arial" pitchFamily="34" charset="0"/>
              <a:buChar char="•"/>
            </a:pPr>
            <a:r>
              <a:rPr lang="en-US" baseline="0" dirty="0"/>
              <a:t>ALUMNI!!! – LinkedIn has a new feature called University Pages. Not only can you find alumni, but you can connect with alumni who are pursuing a career path of interest to you and find alumni who had a similar major as you currently have. Alumni always love to give back so why not begin your network there. </a:t>
            </a:r>
          </a:p>
          <a:p>
            <a:pPr marL="171450" indent="-171450">
              <a:buFont typeface="Arial" pitchFamily="34" charset="0"/>
              <a:buChar char="•"/>
            </a:pPr>
            <a:r>
              <a:rPr lang="en-US" baseline="0" dirty="0"/>
              <a:t>Make it a goal to add 5-10 new connections a week if you are actively pursuing a job. </a:t>
            </a:r>
          </a:p>
        </p:txBody>
      </p:sp>
      <p:sp>
        <p:nvSpPr>
          <p:cNvPr id="4" name="Slide Number Placeholder 3"/>
          <p:cNvSpPr>
            <a:spLocks noGrp="1"/>
          </p:cNvSpPr>
          <p:nvPr>
            <p:ph type="sldNum" sz="quarter" idx="10"/>
          </p:nvPr>
        </p:nvSpPr>
        <p:spPr/>
        <p:txBody>
          <a:bodyPr/>
          <a:lstStyle/>
          <a:p>
            <a:fld id="{7E733513-5538-49CF-B5DB-0C8A3E2A7E2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06333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aseline="0" dirty="0"/>
              <a:t>Personalized message vs. Generic message</a:t>
            </a:r>
          </a:p>
          <a:p>
            <a:pPr marL="171450" indent="-171450">
              <a:buFont typeface="Arial" pitchFamily="34" charset="0"/>
              <a:buChar char="•"/>
            </a:pPr>
            <a:r>
              <a:rPr lang="en-US" baseline="0" dirty="0"/>
              <a:t>Use the connection message as a follow up method when meeting professionals at workshops, conferences, career fairs, or other networking events. </a:t>
            </a:r>
          </a:p>
          <a:p>
            <a:pPr marL="171450" indent="-171450">
              <a:buFont typeface="Arial" pitchFamily="34" charset="0"/>
              <a:buChar char="•"/>
            </a:pPr>
            <a:r>
              <a:rPr lang="en-US" baseline="0" dirty="0"/>
              <a:t>Find recruiters at companies you have applied to and follow up to find out if they received your resume.</a:t>
            </a:r>
          </a:p>
        </p:txBody>
      </p:sp>
      <p:sp>
        <p:nvSpPr>
          <p:cNvPr id="4" name="Slide Number Placeholder 3"/>
          <p:cNvSpPr>
            <a:spLocks noGrp="1"/>
          </p:cNvSpPr>
          <p:nvPr>
            <p:ph type="sldNum" sz="quarter" idx="10"/>
          </p:nvPr>
        </p:nvSpPr>
        <p:spPr/>
        <p:txBody>
          <a:bodyPr/>
          <a:lstStyle/>
          <a:p>
            <a:fld id="{7E733513-5538-49CF-B5DB-0C8A3E2A7E2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29624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aseline="0" dirty="0"/>
              <a:t>Personalized message vs. Generic message</a:t>
            </a:r>
          </a:p>
          <a:p>
            <a:pPr marL="171450" indent="-171450">
              <a:buFont typeface="Arial" pitchFamily="34" charset="0"/>
              <a:buChar char="•"/>
            </a:pPr>
            <a:r>
              <a:rPr lang="en-US" baseline="0" dirty="0"/>
              <a:t>Use the connection message as a follow up method when meeting professionals at workshops, conferences, career fairs, or other networking events. </a:t>
            </a:r>
          </a:p>
          <a:p>
            <a:pPr marL="171450" indent="-171450">
              <a:buFont typeface="Arial" pitchFamily="34" charset="0"/>
              <a:buChar char="•"/>
            </a:pPr>
            <a:r>
              <a:rPr lang="en-US" baseline="0" dirty="0"/>
              <a:t>Find recruiters at companies you have applied to and follow up to find out if they received your resume.</a:t>
            </a:r>
          </a:p>
        </p:txBody>
      </p:sp>
      <p:sp>
        <p:nvSpPr>
          <p:cNvPr id="4" name="Slide Number Placeholder 3"/>
          <p:cNvSpPr>
            <a:spLocks noGrp="1"/>
          </p:cNvSpPr>
          <p:nvPr>
            <p:ph type="sldNum" sz="quarter" idx="10"/>
          </p:nvPr>
        </p:nvSpPr>
        <p:spPr/>
        <p:txBody>
          <a:bodyPr/>
          <a:lstStyle/>
          <a:p>
            <a:fld id="{7E733513-5538-49CF-B5DB-0C8A3E2A7E2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251308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299499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112113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3766128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5" name="Rectangle 20"/>
          <p:cNvSpPr>
            <a:spLocks noChangeArrowheads="1"/>
          </p:cNvSpPr>
          <p:nvPr/>
        </p:nvSpPr>
        <p:spPr bwMode="white">
          <a:xfrm>
            <a:off x="11988800" y="3175"/>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6" name="Rectangle 21"/>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7" name="Rectangle 23"/>
          <p:cNvSpPr>
            <a:spLocks noChangeArrowheads="1"/>
          </p:cNvSpPr>
          <p:nvPr/>
        </p:nvSpPr>
        <p:spPr bwMode="white">
          <a:xfrm>
            <a:off x="0" y="0"/>
            <a:ext cx="12192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1" name="Straight Connector 10"/>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2" name="Rectangle 11"/>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6" name="Footer Placeholder 16"/>
          <p:cNvSpPr>
            <a:spLocks noGrp="1"/>
          </p:cNvSpPr>
          <p:nvPr>
            <p:ph type="ftr" sz="quarter" idx="11"/>
          </p:nvPr>
        </p:nvSpPr>
        <p:spPr/>
        <p:txBody>
          <a:bodyPr/>
          <a:lstStyle>
            <a:lvl1pPr>
              <a:defRPr/>
            </a:lvl1pPr>
          </a:lstStyle>
          <a:p>
            <a:pPr>
              <a:defRPr/>
            </a:pPr>
            <a:endParaRPr lang="en-US" dirty="0"/>
          </a:p>
        </p:txBody>
      </p:sp>
      <p:sp>
        <p:nvSpPr>
          <p:cNvPr id="17" name="Slide Number Placeholder 28"/>
          <p:cNvSpPr>
            <a:spLocks noGrp="1"/>
          </p:cNvSpPr>
          <p:nvPr>
            <p:ph type="sldNum" sz="quarter" idx="12"/>
          </p:nvPr>
        </p:nvSpPr>
        <p:spPr>
          <a:xfrm>
            <a:off x="5791200" y="2198689"/>
            <a:ext cx="609600" cy="441325"/>
          </a:xfrm>
        </p:spPr>
        <p:txBody>
          <a:bodyPr/>
          <a:lstStyle>
            <a:lvl1pPr>
              <a:defRPr>
                <a:solidFill>
                  <a:srgbClr val="EEA521">
                    <a:shade val="75000"/>
                  </a:srgbClr>
                </a:solidFill>
              </a:defRPr>
            </a:lvl1pPr>
          </a:lstStyle>
          <a:p>
            <a:pPr>
              <a:defRPr/>
            </a:pPr>
            <a:fld id="{1D76FE0D-56DA-4DAE-BB18-BFB6C74A44EF}" type="slidenum">
              <a:rPr lang="en-US"/>
              <a:pPr>
                <a:defRPr/>
              </a:pPr>
              <a:t>‹#›</a:t>
            </a:fld>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2451" y="6306729"/>
            <a:ext cx="1688916" cy="471489"/>
          </a:xfrm>
          <a:prstGeom prst="rect">
            <a:avLst/>
          </a:prstGeom>
        </p:spPr>
      </p:pic>
    </p:spTree>
    <p:extLst>
      <p:ext uri="{BB962C8B-B14F-4D97-AF65-F5344CB8AC3E}">
        <p14:creationId xmlns:p14="http://schemas.microsoft.com/office/powerpoint/2010/main" val="3707448077"/>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721601" y="6405564"/>
            <a:ext cx="4059767"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5816600" y="1027114"/>
            <a:ext cx="609600" cy="441325"/>
          </a:xfrm>
        </p:spPr>
        <p:txBody>
          <a:bodyPr/>
          <a:lstStyle>
            <a:lvl1pPr>
              <a:defRPr/>
            </a:lvl1pPr>
          </a:lstStyle>
          <a:p>
            <a:pPr>
              <a:defRPr/>
            </a:pPr>
            <a:fld id="{9D03C2B4-6106-4385-8526-4CD44174C7E0}" type="slidenum">
              <a:rPr lang="en-US"/>
              <a:pPr>
                <a:defRPr/>
              </a:pPr>
              <a:t>‹#›</a:t>
            </a:fld>
            <a:endParaRPr lang="en-US" dirty="0"/>
          </a:p>
        </p:txBody>
      </p:sp>
    </p:spTree>
    <p:extLst>
      <p:ext uri="{BB962C8B-B14F-4D97-AF65-F5344CB8AC3E}">
        <p14:creationId xmlns:p14="http://schemas.microsoft.com/office/powerpoint/2010/main" val="2463443684"/>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5"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6" name="Rectangle 21"/>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7" name="Rectangle 23"/>
          <p:cNvSpPr>
            <a:spLocks noChangeArrowheads="1"/>
          </p:cNvSpPr>
          <p:nvPr/>
        </p:nvSpPr>
        <p:spPr bwMode="white">
          <a:xfrm>
            <a:off x="11988800" y="1905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8" name="Rectangle 24"/>
          <p:cNvSpPr>
            <a:spLocks noChangeArrowheads="1"/>
          </p:cNvSpPr>
          <p:nvPr/>
        </p:nvSpPr>
        <p:spPr bwMode="white">
          <a:xfrm>
            <a:off x="203200" y="2286000"/>
            <a:ext cx="11777133"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9" name="Rectangle 25"/>
          <p:cNvSpPr>
            <a:spLocks noChangeArrowheads="1"/>
          </p:cNvSpPr>
          <p:nvPr/>
        </p:nvSpPr>
        <p:spPr bwMode="auto">
          <a:xfrm>
            <a:off x="207434" y="142875"/>
            <a:ext cx="11777133" cy="181927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2" name="Straight Connector 11"/>
          <p:cNvSpPr>
            <a:spLocks noChangeShapeType="1"/>
          </p:cNvSpPr>
          <p:nvPr/>
        </p:nvSpPr>
        <p:spPr bwMode="auto">
          <a:xfrm>
            <a:off x="194733" y="2016053"/>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Oval 13"/>
          <p:cNvSpPr/>
          <p:nvPr/>
        </p:nvSpPr>
        <p:spPr>
          <a:xfrm>
            <a:off x="5808133" y="1787453"/>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14400" y="364732"/>
            <a:ext cx="10363200" cy="1177954"/>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dirty="0"/>
          </a:p>
        </p:txBody>
      </p:sp>
      <p:sp>
        <p:nvSpPr>
          <p:cNvPr id="17" name="Slide Number Placeholder 5"/>
          <p:cNvSpPr>
            <a:spLocks noGrp="1"/>
          </p:cNvSpPr>
          <p:nvPr>
            <p:ph type="sldNum" sz="quarter" idx="12"/>
          </p:nvPr>
        </p:nvSpPr>
        <p:spPr>
          <a:xfrm>
            <a:off x="5774266" y="1776340"/>
            <a:ext cx="609600" cy="441325"/>
          </a:xfrm>
        </p:spPr>
        <p:txBody>
          <a:bodyPr/>
          <a:lstStyle>
            <a:lvl1pPr>
              <a:defRPr>
                <a:solidFill>
                  <a:srgbClr val="EEA521">
                    <a:shade val="75000"/>
                  </a:srgbClr>
                </a:solidFill>
              </a:defRPr>
            </a:lvl1pPr>
          </a:lstStyle>
          <a:p>
            <a:pPr>
              <a:defRPr/>
            </a:pPr>
            <a:fld id="{FC295923-124E-4606-9E20-BB712D1B198C}" type="slidenum">
              <a:rPr lang="en-US"/>
              <a:pPr>
                <a:defRPr/>
              </a:pPr>
              <a:t>‹#›</a:t>
            </a:fld>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2451" y="6306729"/>
            <a:ext cx="1688916" cy="471489"/>
          </a:xfrm>
          <a:prstGeom prst="rect">
            <a:avLst/>
          </a:prstGeom>
        </p:spPr>
      </p:pic>
    </p:spTree>
    <p:extLst>
      <p:ext uri="{BB962C8B-B14F-4D97-AF65-F5344CB8AC3E}">
        <p14:creationId xmlns:p14="http://schemas.microsoft.com/office/powerpoint/2010/main" val="3297410571"/>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800" dirty="0">
              <a:solidFill>
                <a:prstClr val="black"/>
              </a:solidFill>
              <a:latin typeface="Arial" charset="0"/>
            </a:endParaRPr>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7721601" y="6410326"/>
            <a:ext cx="4059767" cy="365125"/>
          </a:xfrm>
          <a:prstGeom prst="rect">
            <a:avLst/>
          </a:prstGeom>
        </p:spPr>
        <p:txBody>
          <a:bodyPr/>
          <a:lstStyle>
            <a:lvl1pPr>
              <a:defRPr/>
            </a:lvl1pPr>
          </a:lstStyle>
          <a:p>
            <a:pPr>
              <a:defRPr/>
            </a:pPr>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C44ED12A-3CD7-4EC0-A84B-8EF3B0FDBBB1}" type="slidenum">
              <a:rPr lang="en-US"/>
              <a:pPr>
                <a:defRPr/>
              </a:pPr>
              <a:t>‹#›</a:t>
            </a:fld>
            <a:endParaRPr lang="en-US" dirty="0"/>
          </a:p>
        </p:txBody>
      </p:sp>
    </p:spTree>
    <p:extLst>
      <p:ext uri="{BB962C8B-B14F-4D97-AF65-F5344CB8AC3E}">
        <p14:creationId xmlns:p14="http://schemas.microsoft.com/office/powerpoint/2010/main" val="3649662773"/>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800" dirty="0">
              <a:solidFill>
                <a:prstClr val="black"/>
              </a:solidFill>
              <a:latin typeface="Arial" charset="0"/>
            </a:endParaRPr>
          </a:p>
        </p:txBody>
      </p:sp>
      <p:sp>
        <p:nvSpPr>
          <p:cNvPr id="8" name="Rectangle 20"/>
          <p:cNvSpPr>
            <a:spLocks noChangeArrowheads="1"/>
          </p:cNvSpPr>
          <p:nvPr/>
        </p:nvSpPr>
        <p:spPr bwMode="white">
          <a:xfrm>
            <a:off x="0" y="0"/>
            <a:ext cx="12192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9" name="Rectangle 21"/>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10"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11" name="Rectangle 24"/>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12" name="Rectangle 11"/>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3" name="Rectangle 12"/>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4" name="Straight Connector 13"/>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5" name="Rectangle 14"/>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6" name="Oval 15"/>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Oval 16"/>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9" name="Footer Placeholder 7"/>
          <p:cNvSpPr>
            <a:spLocks noGrp="1"/>
          </p:cNvSpPr>
          <p:nvPr>
            <p:ph type="ftr" sz="quarter" idx="11"/>
          </p:nvPr>
        </p:nvSpPr>
        <p:spPr>
          <a:xfrm>
            <a:off x="406400" y="6410326"/>
            <a:ext cx="4775200" cy="365125"/>
          </a:xfrm>
        </p:spPr>
        <p:txBody>
          <a:bodyPr/>
          <a:lstStyle>
            <a:lvl1pPr>
              <a:defRPr/>
            </a:lvl1pPr>
          </a:lstStyle>
          <a:p>
            <a:pPr>
              <a:defRPr/>
            </a:pPr>
            <a:endParaRPr lang="en-US" dirty="0"/>
          </a:p>
        </p:txBody>
      </p:sp>
      <p:sp>
        <p:nvSpPr>
          <p:cNvPr id="20" name="Slide Number Placeholder 8"/>
          <p:cNvSpPr>
            <a:spLocks noGrp="1"/>
          </p:cNvSpPr>
          <p:nvPr>
            <p:ph type="sldNum" sz="quarter" idx="12"/>
          </p:nvPr>
        </p:nvSpPr>
        <p:spPr>
          <a:xfrm>
            <a:off x="5791200" y="1042989"/>
            <a:ext cx="609600" cy="441325"/>
          </a:xfrm>
        </p:spPr>
        <p:txBody>
          <a:bodyPr/>
          <a:lstStyle>
            <a:lvl1pPr algn="ctr">
              <a:defRPr/>
            </a:lvl1pPr>
          </a:lstStyle>
          <a:p>
            <a:pPr>
              <a:defRPr/>
            </a:pPr>
            <a:fld id="{BA69C6D3-E57A-4880-A86B-1C09E23259DC}" type="slidenum">
              <a:rPr lang="en-US"/>
              <a:pPr>
                <a:defRPr/>
              </a:pPr>
              <a:t>‹#›</a:t>
            </a:fld>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2451" y="6306729"/>
            <a:ext cx="1688916" cy="471489"/>
          </a:xfrm>
          <a:prstGeom prst="rect">
            <a:avLst/>
          </a:prstGeom>
        </p:spPr>
      </p:pic>
    </p:spTree>
    <p:extLst>
      <p:ext uri="{BB962C8B-B14F-4D97-AF65-F5344CB8AC3E}">
        <p14:creationId xmlns:p14="http://schemas.microsoft.com/office/powerpoint/2010/main" val="3420930463"/>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7721601" y="6405564"/>
            <a:ext cx="4059767" cy="365125"/>
          </a:xfrm>
          <a:prstGeom prst="rect">
            <a:avLst/>
          </a:prstGeom>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a:xfrm>
            <a:off x="5791200" y="1036639"/>
            <a:ext cx="609600" cy="441325"/>
          </a:xfrm>
        </p:spPr>
        <p:txBody>
          <a:bodyPr/>
          <a:lstStyle>
            <a:lvl1pPr>
              <a:defRPr/>
            </a:lvl1pPr>
          </a:lstStyle>
          <a:p>
            <a:pPr>
              <a:defRPr/>
            </a:pPr>
            <a:fld id="{18269313-138F-430C-909C-C749178F98C3}" type="slidenum">
              <a:rPr lang="en-US"/>
              <a:pPr>
                <a:defRPr/>
              </a:pPr>
              <a:t>‹#›</a:t>
            </a:fld>
            <a:endParaRPr lang="en-US" dirty="0"/>
          </a:p>
        </p:txBody>
      </p:sp>
    </p:spTree>
    <p:extLst>
      <p:ext uri="{BB962C8B-B14F-4D97-AF65-F5344CB8AC3E}">
        <p14:creationId xmlns:p14="http://schemas.microsoft.com/office/powerpoint/2010/main" val="2144004684"/>
      </p:ext>
    </p:extLst>
  </p:cSld>
  <p:clrMapOvr>
    <a:masterClrMapping/>
  </p:clrMapOvr>
  <p:transition spd="med">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3" name="Rectangle 20"/>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4"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5"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7" name="Rectangle 6"/>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8" name="Date Placeholder 1"/>
          <p:cNvSpPr>
            <a:spLocks noGrp="1"/>
          </p:cNvSpPr>
          <p:nvPr>
            <p:ph type="dt" sz="half" idx="10"/>
          </p:nvPr>
        </p:nvSpPr>
        <p:spPr>
          <a:xfrm>
            <a:off x="7721601" y="6405564"/>
            <a:ext cx="4059767" cy="365125"/>
          </a:xfrm>
          <a:prstGeom prst="rect">
            <a:avLst/>
          </a:prstGeom>
        </p:spPr>
        <p:txBody>
          <a:bodyPr/>
          <a:lstStyle>
            <a:lvl1pPr>
              <a:defRPr/>
            </a:lvl1pPr>
          </a:lstStyle>
          <a:p>
            <a:pPr>
              <a:defRPr/>
            </a:pPr>
            <a:endParaRPr lang="en-US" dirty="0"/>
          </a:p>
        </p:txBody>
      </p:sp>
      <p:sp>
        <p:nvSpPr>
          <p:cNvPr id="9" name="Footer Placeholder 2"/>
          <p:cNvSpPr>
            <a:spLocks noGrp="1"/>
          </p:cNvSpPr>
          <p:nvPr>
            <p:ph type="ftr" sz="quarter" idx="11"/>
          </p:nvPr>
        </p:nvSpPr>
        <p:spPr/>
        <p:txBody>
          <a:bodyPr/>
          <a:lstStyle>
            <a:lvl1pPr>
              <a:defRPr/>
            </a:lvl1pPr>
          </a:lstStyle>
          <a:p>
            <a:pPr>
              <a:defRPr/>
            </a:pPr>
            <a:endParaRPr lang="en-US" dirty="0"/>
          </a:p>
        </p:txBody>
      </p:sp>
      <p:sp>
        <p:nvSpPr>
          <p:cNvPr id="10" name="Slide Number Placeholder 3"/>
          <p:cNvSpPr>
            <a:spLocks noGrp="1"/>
          </p:cNvSpPr>
          <p:nvPr>
            <p:ph type="sldNum" sz="quarter" idx="12"/>
          </p:nvPr>
        </p:nvSpPr>
        <p:spPr>
          <a:xfrm>
            <a:off x="5689600" y="6324601"/>
            <a:ext cx="812800" cy="441325"/>
          </a:xfrm>
        </p:spPr>
        <p:txBody>
          <a:bodyPr/>
          <a:lstStyle>
            <a:lvl1pPr>
              <a:defRPr>
                <a:solidFill>
                  <a:srgbClr val="FFFFFF"/>
                </a:solidFill>
              </a:defRPr>
            </a:lvl1pPr>
          </a:lstStyle>
          <a:p>
            <a:pPr>
              <a:defRPr/>
            </a:pPr>
            <a:fld id="{9E8322D1-CAA6-4AFD-9F8D-B9974B399583}" type="slidenum">
              <a:rPr lang="en-US"/>
              <a:pPr>
                <a:defRPr/>
              </a:pPr>
              <a:t>‹#›</a:t>
            </a:fld>
            <a:endParaRPr lang="en-US" dirty="0"/>
          </a:p>
        </p:txBody>
      </p:sp>
    </p:spTree>
    <p:extLst>
      <p:ext uri="{BB962C8B-B14F-4D97-AF65-F5344CB8AC3E}">
        <p14:creationId xmlns:p14="http://schemas.microsoft.com/office/powerpoint/2010/main" val="1652008283"/>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7"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8" name="Rectangle 23"/>
          <p:cNvSpPr>
            <a:spLocks noChangeArrowheads="1"/>
          </p:cNvSpPr>
          <p:nvPr/>
        </p:nvSpPr>
        <p:spPr bwMode="white">
          <a:xfrm>
            <a:off x="0" y="1"/>
            <a:ext cx="12192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9"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10" name="Rectangle 9"/>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2" name="Straight Connector 11"/>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828800" y="312739"/>
            <a:ext cx="609600" cy="441325"/>
          </a:xfrm>
        </p:spPr>
        <p:txBody>
          <a:bodyPr/>
          <a:lstStyle>
            <a:lvl1pPr>
              <a:defRPr>
                <a:solidFill>
                  <a:srgbClr val="EEA521">
                    <a:shade val="75000"/>
                  </a:srgbClr>
                </a:solidFill>
              </a:defRPr>
            </a:lvl1pPr>
          </a:lstStyle>
          <a:p>
            <a:pPr>
              <a:defRPr/>
            </a:pPr>
            <a:fld id="{547A28EF-611F-4DF2-A657-408753CD1355}" type="slidenum">
              <a:rPr lang="en-US"/>
              <a:pPr>
                <a:defRPr/>
              </a:pPr>
              <a:t>‹#›</a:t>
            </a:fld>
            <a:endParaRPr lang="en-US" dirty="0"/>
          </a:p>
        </p:txBody>
      </p:sp>
      <p:sp>
        <p:nvSpPr>
          <p:cNvPr id="18" name="Footer Placeholder 5"/>
          <p:cNvSpPr>
            <a:spLocks noGrp="1"/>
          </p:cNvSpPr>
          <p:nvPr>
            <p:ph type="ftr" sz="quarter" idx="12"/>
          </p:nvPr>
        </p:nvSpPr>
        <p:spPr>
          <a:xfrm>
            <a:off x="402168" y="6410326"/>
            <a:ext cx="4510617" cy="366713"/>
          </a:xfrm>
        </p:spPr>
        <p:txBody>
          <a:bodyPr/>
          <a:lstStyle>
            <a:lvl1pPr>
              <a:defRPr/>
            </a:lvl1pPr>
          </a:lstStyle>
          <a:p>
            <a:pPr>
              <a:defRPr/>
            </a:pP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2451" y="6306729"/>
            <a:ext cx="1688916" cy="471489"/>
          </a:xfrm>
          <a:prstGeom prst="rect">
            <a:avLst/>
          </a:prstGeom>
        </p:spPr>
      </p:pic>
    </p:spTree>
    <p:extLst>
      <p:ext uri="{BB962C8B-B14F-4D97-AF65-F5344CB8AC3E}">
        <p14:creationId xmlns:p14="http://schemas.microsoft.com/office/powerpoint/2010/main" val="3973925671"/>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3454034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Mistake">
    <p:spTree>
      <p:nvGrpSpPr>
        <p:cNvPr id="1" name=""/>
        <p:cNvGrpSpPr/>
        <p:nvPr/>
      </p:nvGrpSpPr>
      <p:grpSpPr>
        <a:xfrm>
          <a:off x="0" y="0"/>
          <a:ext cx="0" cy="0"/>
          <a:chOff x="0" y="0"/>
          <a:chExt cx="0" cy="0"/>
        </a:xfrm>
      </p:grpSpPr>
      <p:sp>
        <p:nvSpPr>
          <p:cNvPr id="10" name="Rectangle 9"/>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Content Placeholder 19"/>
          <p:cNvSpPr>
            <a:spLocks noGrp="1"/>
          </p:cNvSpPr>
          <p:nvPr>
            <p:ph sz="quarter" idx="1"/>
          </p:nvPr>
        </p:nvSpPr>
        <p:spPr>
          <a:xfrm>
            <a:off x="211667" y="566737"/>
            <a:ext cx="11764433" cy="57880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7"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8" name="Rectangle 23"/>
          <p:cNvSpPr>
            <a:spLocks noChangeArrowheads="1"/>
          </p:cNvSpPr>
          <p:nvPr/>
        </p:nvSpPr>
        <p:spPr bwMode="white">
          <a:xfrm>
            <a:off x="0" y="1"/>
            <a:ext cx="12192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9"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2" name="Straight Connector 11"/>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2" name="Title 1"/>
          <p:cNvSpPr>
            <a:spLocks noGrp="1"/>
          </p:cNvSpPr>
          <p:nvPr>
            <p:ph type="title" hasCustomPrompt="1"/>
          </p:nvPr>
        </p:nvSpPr>
        <p:spPr>
          <a:xfrm>
            <a:off x="508000" y="914400"/>
            <a:ext cx="3149600" cy="990600"/>
          </a:xfrm>
        </p:spPr>
        <p:txBody>
          <a:bodyPr>
            <a:noAutofit/>
          </a:bodyPr>
          <a:lstStyle>
            <a:lvl1pPr algn="l">
              <a:buNone/>
              <a:defRPr sz="2200" b="1" baseline="0">
                <a:solidFill>
                  <a:srgbClr val="FFFFFF"/>
                </a:solidFill>
              </a:defRPr>
            </a:lvl1pPr>
          </a:lstStyle>
          <a:p>
            <a:r>
              <a:rPr lang="en-US" dirty="0"/>
              <a:t>Extend background</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6" name="Slide Number Placeholder 6"/>
          <p:cNvSpPr>
            <a:spLocks noGrp="1"/>
          </p:cNvSpPr>
          <p:nvPr>
            <p:ph type="sldNum" sz="quarter" idx="10"/>
          </p:nvPr>
        </p:nvSpPr>
        <p:spPr>
          <a:xfrm>
            <a:off x="1828800" y="312739"/>
            <a:ext cx="609600" cy="441325"/>
          </a:xfrm>
        </p:spPr>
        <p:txBody>
          <a:bodyPr/>
          <a:lstStyle>
            <a:lvl1pPr>
              <a:defRPr>
                <a:solidFill>
                  <a:srgbClr val="EEA521">
                    <a:shade val="75000"/>
                  </a:srgbClr>
                </a:solidFill>
              </a:defRPr>
            </a:lvl1pPr>
          </a:lstStyle>
          <a:p>
            <a:pPr>
              <a:defRPr/>
            </a:pPr>
            <a:fld id="{547A28EF-611F-4DF2-A657-408753CD1355}" type="slidenum">
              <a:rPr lang="en-US"/>
              <a:pPr>
                <a:defRPr/>
              </a:pPr>
              <a:t>‹#›</a:t>
            </a:fld>
            <a:endParaRPr lang="en-US" dirty="0"/>
          </a:p>
        </p:txBody>
      </p:sp>
      <p:sp>
        <p:nvSpPr>
          <p:cNvPr id="17" name="Date Placeholder 4"/>
          <p:cNvSpPr>
            <a:spLocks noGrp="1"/>
          </p:cNvSpPr>
          <p:nvPr>
            <p:ph type="dt" sz="half" idx="11"/>
          </p:nvPr>
        </p:nvSpPr>
        <p:spPr>
          <a:xfrm>
            <a:off x="7721601" y="6405564"/>
            <a:ext cx="4059767" cy="365125"/>
          </a:xfrm>
          <a:prstGeom prst="rect">
            <a:avLst/>
          </a:prstGeom>
        </p:spPr>
        <p:txBody>
          <a:bodyPr/>
          <a:lstStyle>
            <a:lvl1pPr>
              <a:defRPr/>
            </a:lvl1pPr>
          </a:lstStyle>
          <a:p>
            <a:pPr>
              <a:defRPr/>
            </a:pPr>
            <a:endParaRPr lang="en-US" dirty="0"/>
          </a:p>
        </p:txBody>
      </p:sp>
      <p:sp>
        <p:nvSpPr>
          <p:cNvPr id="18" name="Footer Placeholder 5"/>
          <p:cNvSpPr>
            <a:spLocks noGrp="1"/>
          </p:cNvSpPr>
          <p:nvPr>
            <p:ph type="ftr" sz="quarter" idx="12"/>
          </p:nvPr>
        </p:nvSpPr>
        <p:spPr>
          <a:xfrm>
            <a:off x="402168" y="6410326"/>
            <a:ext cx="4510617" cy="366713"/>
          </a:xfrm>
        </p:spPr>
        <p:txBody>
          <a:bodyPr/>
          <a:lstStyle>
            <a:lvl1pPr>
              <a:defRPr/>
            </a:lvl1pPr>
          </a:lstStyle>
          <a:p>
            <a:pPr>
              <a:defRPr/>
            </a:pP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2451" y="6306729"/>
            <a:ext cx="1688916" cy="471489"/>
          </a:xfrm>
          <a:prstGeom prst="rect">
            <a:avLst/>
          </a:prstGeom>
        </p:spPr>
      </p:pic>
    </p:spTree>
    <p:extLst>
      <p:ext uri="{BB962C8B-B14F-4D97-AF65-F5344CB8AC3E}">
        <p14:creationId xmlns:p14="http://schemas.microsoft.com/office/powerpoint/2010/main" val="1801147308"/>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7"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8" name="Rectangle 23"/>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9"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10" name="Rectangle 9"/>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1" name="Rectangle 10"/>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828800" y="312739"/>
            <a:ext cx="609600" cy="441325"/>
          </a:xfrm>
        </p:spPr>
        <p:txBody>
          <a:bodyPr/>
          <a:lstStyle>
            <a:lvl1pPr>
              <a:defRPr/>
            </a:lvl1pPr>
          </a:lstStyle>
          <a:p>
            <a:pPr>
              <a:defRPr/>
            </a:pPr>
            <a:fld id="{C2E759C1-C682-4EEA-B2FB-1DA0C362973A}" type="slidenum">
              <a:rPr lang="en-US"/>
              <a:pPr>
                <a:defRPr/>
              </a:pPr>
              <a:t>‹#›</a:t>
            </a:fld>
            <a:endParaRPr lang="en-US" dirty="0"/>
          </a:p>
        </p:txBody>
      </p:sp>
      <p:sp>
        <p:nvSpPr>
          <p:cNvPr id="17" name="Date Placeholder 4"/>
          <p:cNvSpPr>
            <a:spLocks noGrp="1"/>
          </p:cNvSpPr>
          <p:nvPr>
            <p:ph type="dt" sz="half" idx="11"/>
          </p:nvPr>
        </p:nvSpPr>
        <p:spPr>
          <a:xfrm>
            <a:off x="7717367" y="6405564"/>
            <a:ext cx="4059767" cy="365125"/>
          </a:xfrm>
          <a:prstGeom prst="rect">
            <a:avLst/>
          </a:prstGeom>
        </p:spPr>
        <p:txBody>
          <a:bodyPr/>
          <a:lstStyle>
            <a:lvl1pPr>
              <a:defRPr/>
            </a:lvl1pPr>
          </a:lstStyle>
          <a:p>
            <a:pPr>
              <a:defRPr/>
            </a:pPr>
            <a:endParaRPr lang="en-US" dirty="0"/>
          </a:p>
        </p:txBody>
      </p:sp>
      <p:sp>
        <p:nvSpPr>
          <p:cNvPr id="18" name="Footer Placeholder 5"/>
          <p:cNvSpPr>
            <a:spLocks noGrp="1"/>
          </p:cNvSpPr>
          <p:nvPr>
            <p:ph type="ftr" sz="quarter" idx="12"/>
          </p:nvPr>
        </p:nvSpPr>
        <p:spPr>
          <a:xfrm>
            <a:off x="402168" y="6410326"/>
            <a:ext cx="4779433" cy="366713"/>
          </a:xfrm>
        </p:spPr>
        <p:txBody>
          <a:bodyPr/>
          <a:lstStyle>
            <a:lvl1pPr>
              <a:defRPr/>
            </a:lvl1pPr>
          </a:lstStyle>
          <a:p>
            <a:pPr>
              <a:defRPr/>
            </a:pP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2451" y="6306729"/>
            <a:ext cx="1688916" cy="471489"/>
          </a:xfrm>
          <a:prstGeom prst="rect">
            <a:avLst/>
          </a:prstGeom>
        </p:spPr>
      </p:pic>
    </p:spTree>
    <p:extLst>
      <p:ext uri="{BB962C8B-B14F-4D97-AF65-F5344CB8AC3E}">
        <p14:creationId xmlns:p14="http://schemas.microsoft.com/office/powerpoint/2010/main" val="423915767"/>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721601" y="6405564"/>
            <a:ext cx="4059767"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7A2EFA7-BCFD-47B3-9769-ED146C827A23}" type="slidenum">
              <a:rPr lang="en-US"/>
              <a:pPr>
                <a:defRPr/>
              </a:pPr>
              <a:t>‹#›</a:t>
            </a:fld>
            <a:endParaRPr lang="en-US" dirty="0"/>
          </a:p>
        </p:txBody>
      </p:sp>
    </p:spTree>
    <p:extLst>
      <p:ext uri="{BB962C8B-B14F-4D97-AF65-F5344CB8AC3E}">
        <p14:creationId xmlns:p14="http://schemas.microsoft.com/office/powerpoint/2010/main" val="1673711782"/>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5" name="Rectangle 20"/>
          <p:cNvSpPr>
            <a:spLocks noChangeArrowheads="1"/>
          </p:cNvSpPr>
          <p:nvPr/>
        </p:nvSpPr>
        <p:spPr bwMode="white">
          <a:xfrm>
            <a:off x="9347200" y="0"/>
            <a:ext cx="28448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6" name="Rectangle 21"/>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7"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8" name="Rectangle 7"/>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9" name="Rectangle 8"/>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0" name="Straight Connector 9"/>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1" name="Oval 10"/>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2" name="Oval 11"/>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2"/>
            <a:ext cx="19304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9220200" y="3009901"/>
            <a:ext cx="609600" cy="441325"/>
          </a:xfrm>
        </p:spPr>
        <p:txBody>
          <a:bodyPr/>
          <a:lstStyle>
            <a:lvl1pPr>
              <a:defRPr/>
            </a:lvl1pPr>
          </a:lstStyle>
          <a:p>
            <a:pPr>
              <a:defRPr/>
            </a:pPr>
            <a:fld id="{9258163D-DEC0-4958-B0B0-1166DC457DB0}" type="slidenum">
              <a:rPr lang="en-US"/>
              <a:pPr>
                <a:defRPr/>
              </a:pPr>
              <a:t>‹#›</a:t>
            </a:fld>
            <a:endParaRPr lang="en-US" dirty="0"/>
          </a:p>
        </p:txBody>
      </p:sp>
      <p:sp>
        <p:nvSpPr>
          <p:cNvPr id="14" name="Date Placeholder 3"/>
          <p:cNvSpPr>
            <a:spLocks noGrp="1"/>
          </p:cNvSpPr>
          <p:nvPr>
            <p:ph type="dt" sz="half" idx="11"/>
          </p:nvPr>
        </p:nvSpPr>
        <p:spPr>
          <a:xfrm>
            <a:off x="7721601" y="6405564"/>
            <a:ext cx="4059767" cy="365125"/>
          </a:xfrm>
          <a:prstGeom prst="rect">
            <a:avLst/>
          </a:prstGeom>
        </p:spPr>
        <p:txBody>
          <a:bodyPr/>
          <a:lstStyle>
            <a:lvl1pPr>
              <a:defRPr/>
            </a:lvl1pPr>
          </a:lstStyle>
          <a:p>
            <a:pPr>
              <a:defRPr/>
            </a:pPr>
            <a:endParaRPr lang="en-US" dirty="0"/>
          </a:p>
        </p:txBody>
      </p:sp>
      <p:sp>
        <p:nvSpPr>
          <p:cNvPr id="15" name="Footer Placeholder 4"/>
          <p:cNvSpPr>
            <a:spLocks noGrp="1"/>
          </p:cNvSpPr>
          <p:nvPr>
            <p:ph type="ftr" sz="quarter" idx="12"/>
          </p:nvPr>
        </p:nvSpPr>
        <p:spPr/>
        <p:txBody>
          <a:bodyPr/>
          <a:lstStyle>
            <a:lvl1pPr>
              <a:defRPr/>
            </a:lvl1pPr>
          </a:lstStyle>
          <a:p>
            <a:pPr>
              <a:defRPr/>
            </a:pP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2451" y="6306729"/>
            <a:ext cx="1688916" cy="471489"/>
          </a:xfrm>
          <a:prstGeom prst="rect">
            <a:avLst/>
          </a:prstGeom>
        </p:spPr>
      </p:pic>
    </p:spTree>
    <p:extLst>
      <p:ext uri="{BB962C8B-B14F-4D97-AF65-F5344CB8AC3E}">
        <p14:creationId xmlns:p14="http://schemas.microsoft.com/office/powerpoint/2010/main" val="1872955831"/>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pic>
        <p:nvPicPr>
          <p:cNvPr id="2" name="Picture 1"/>
          <p:cNvPicPr>
            <a:picLocks noChangeAspect="1"/>
          </p:cNvPicPr>
          <p:nvPr userDrawn="1"/>
        </p:nvPicPr>
        <p:blipFill>
          <a:blip r:embed="rId2"/>
          <a:stretch>
            <a:fillRect/>
          </a:stretch>
        </p:blipFill>
        <p:spPr>
          <a:xfrm>
            <a:off x="9376137" y="6193478"/>
            <a:ext cx="2371550" cy="664522"/>
          </a:xfrm>
          <a:prstGeom prst="rect">
            <a:avLst/>
          </a:prstGeom>
        </p:spPr>
      </p:pic>
    </p:spTree>
    <p:extLst>
      <p:ext uri="{BB962C8B-B14F-4D97-AF65-F5344CB8AC3E}">
        <p14:creationId xmlns:p14="http://schemas.microsoft.com/office/powerpoint/2010/main" val="3431321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92AD810B-109B-456A-A3F0-60D0F21BE93D}" type="datetimeFigureOut">
              <a:rPr lang="en-US" smtClean="0"/>
              <a:pPr/>
              <a:t>9/11/2019</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solidFill>
                <a:prstClr val="black">
                  <a:lumMod val="75000"/>
                  <a:lumOff val="25000"/>
                </a:prstClr>
              </a:solidFill>
            </a:endParaRP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43380874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9/11/2019</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552301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92AD810B-109B-456A-A3F0-60D0F21BE93D}" type="datetimeFigureOut">
              <a:rPr lang="en-US" smtClean="0"/>
              <a:pPr/>
              <a:t>9/11/2019</a:t>
            </a:fld>
            <a:endParaRPr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solidFill>
                <a:prstClr val="black">
                  <a:lumMod val="75000"/>
                  <a:lumOff val="25000"/>
                </a:prstClr>
              </a:solidFill>
            </a:endParaRPr>
          </a:p>
        </p:txBody>
      </p:sp>
      <p:sp>
        <p:nvSpPr>
          <p:cNvPr id="6" name="Slide Number Placeholder 5"/>
          <p:cNvSpPr>
            <a:spLocks noGrp="1"/>
          </p:cNvSpPr>
          <p:nvPr>
            <p:ph type="sldNum" sz="quarter" idx="12"/>
          </p:nvPr>
        </p:nvSpPr>
        <p:spPr>
          <a:xfrm>
            <a:off x="8604504" y="5212080"/>
            <a:ext cx="2112264" cy="228600"/>
          </a:xfrm>
        </p:spPr>
        <p:txBody>
          <a:body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72190512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9/11/2019</a:t>
            </a:fld>
            <a:endParaRPr lang="en-US" dirty="0">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794889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9/11/2019</a:t>
            </a:fld>
            <a:endParaRPr lang="en-US" dirty="0">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850047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3420644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9/11/2019</a:t>
            </a:fld>
            <a:endParaRPr lang="en-US" dirty="0">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727217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9/11/2019</a:t>
            </a:fld>
            <a:endParaRPr lang="en-US" dirty="0">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878479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9/11/2019</a:t>
            </a:fld>
            <a:endParaRPr lang="en-US" dirty="0">
              <a:solidFill>
                <a:prstClr val="black">
                  <a:lumMod val="75000"/>
                  <a:lumOff val="25000"/>
                </a:prstClr>
              </a:solidFill>
            </a:endParaRPr>
          </a:p>
        </p:txBody>
      </p:sp>
      <p:sp>
        <p:nvSpPr>
          <p:cNvPr id="9" name="Footer Placeholder 8"/>
          <p:cNvSpPr>
            <a:spLocks noGrp="1"/>
          </p:cNvSpPr>
          <p:nvPr>
            <p:ph type="ftr" sz="quarter" idx="11"/>
          </p:nvPr>
        </p:nvSpPr>
        <p:spPr/>
        <p:txBody>
          <a:bodyPr/>
          <a:lstStyle>
            <a:lvl1pPr algn="r">
              <a:defRPr/>
            </a:lvl1pPr>
          </a:lstStyle>
          <a:p>
            <a:endParaRPr lang="en-US" dirty="0">
              <a:solidFill>
                <a:prstClr val="black">
                  <a:lumMod val="75000"/>
                  <a:lumOff val="25000"/>
                </a:prstClr>
              </a:solidFill>
            </a:endParaRPr>
          </a:p>
        </p:txBody>
      </p:sp>
      <p:sp>
        <p:nvSpPr>
          <p:cNvPr id="11" name="Slide Number Placeholder 10"/>
          <p:cNvSpPr>
            <a:spLocks noGrp="1"/>
          </p:cNvSpPr>
          <p:nvPr>
            <p:ph type="sldNum" sz="quarter" idx="12"/>
          </p:nvPr>
        </p:nvSpPr>
        <p:spPr>
          <a:xfrm>
            <a:off x="10396728" y="6227064"/>
            <a:ext cx="1463040" cy="256032"/>
          </a:xfrm>
        </p:spPr>
        <p:txBody>
          <a:body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030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92AD810B-109B-456A-A3F0-60D0F21BE93D}" type="datetimeFigureOut">
              <a:rPr lang="en-US" smtClean="0"/>
              <a:pPr/>
              <a:t>9/11/2019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dirty="0"/>
          </a:p>
        </p:txBody>
      </p:sp>
      <p:sp>
        <p:nvSpPr>
          <p:cNvPr id="7" name="Slide Number Placeholder 6"/>
          <p:cNvSpPr>
            <a:spLocks noGrp="1"/>
          </p:cNvSpPr>
          <p:nvPr>
            <p:ph type="sldNum" sz="quarter" idx="12"/>
          </p:nvPr>
        </p:nvSpPr>
        <p:spPr>
          <a:xfrm>
            <a:off x="10396728" y="6227064"/>
            <a:ext cx="1463040" cy="256032"/>
          </a:xfrm>
        </p:spPr>
        <p:txBody>
          <a:body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9995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9/11/2019</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9119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9/11/2019</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730861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otion Path Picture Change">
    <p:spTree>
      <p:nvGrpSpPr>
        <p:cNvPr id="1" name=""/>
        <p:cNvGrpSpPr/>
        <p:nvPr/>
      </p:nvGrpSpPr>
      <p:grpSpPr>
        <a:xfrm>
          <a:off x="0" y="0"/>
          <a:ext cx="0" cy="0"/>
          <a:chOff x="0" y="0"/>
          <a:chExt cx="0" cy="0"/>
        </a:xfrm>
      </p:grpSpPr>
      <p:sp>
        <p:nvSpPr>
          <p:cNvPr id="6" name="Rectangle 5"/>
          <p:cNvSpPr/>
          <p:nvPr userDrawn="1"/>
        </p:nvSpPr>
        <p:spPr>
          <a:xfrm>
            <a:off x="0" y="1371600"/>
            <a:ext cx="12192000" cy="3124200"/>
          </a:xfrm>
          <a:prstGeom prst="rect">
            <a:avLst/>
          </a:prstGeom>
          <a:gradFill>
            <a:gsLst>
              <a:gs pos="1000">
                <a:srgbClr val="5B9BD5">
                  <a:alpha val="40000"/>
                </a:srgbClr>
              </a:gs>
              <a:gs pos="100000">
                <a:srgbClr val="5B9BD5">
                  <a:alpha val="1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Instructions"/>
          <p:cNvSpPr/>
          <p:nvPr userDrawn="1"/>
        </p:nvSpPr>
        <p:spPr>
          <a:xfrm>
            <a:off x="12564533" y="11114"/>
            <a:ext cx="1854200" cy="6846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
        <p:nvSpPr>
          <p:cNvPr id="7" name="Picture Placeholder 1"/>
          <p:cNvSpPr>
            <a:spLocks noGrp="1"/>
          </p:cNvSpPr>
          <p:nvPr>
            <p:ph type="pic" sz="quarter" idx="13"/>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dirty="0"/>
              <a:t>Click icon to add picture</a:t>
            </a:r>
          </a:p>
        </p:txBody>
      </p:sp>
      <p:sp>
        <p:nvSpPr>
          <p:cNvPr id="8" name="Picture Placeholder 2"/>
          <p:cNvSpPr>
            <a:spLocks noGrp="1"/>
          </p:cNvSpPr>
          <p:nvPr>
            <p:ph type="pic" sz="quarter" idx="14"/>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dirty="0"/>
              <a:t>Click icon to add picture</a:t>
            </a:r>
          </a:p>
        </p:txBody>
      </p:sp>
      <p:sp>
        <p:nvSpPr>
          <p:cNvPr id="9" name="Picture Placeholder 3"/>
          <p:cNvSpPr>
            <a:spLocks noGrp="1"/>
          </p:cNvSpPr>
          <p:nvPr>
            <p:ph type="pic" sz="quarter" idx="15"/>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dirty="0"/>
              <a:t>Click icon to add picture</a:t>
            </a:r>
          </a:p>
        </p:txBody>
      </p:sp>
      <p:sp>
        <p:nvSpPr>
          <p:cNvPr id="10" name="Picture Placeholder 4"/>
          <p:cNvSpPr>
            <a:spLocks noGrp="1"/>
          </p:cNvSpPr>
          <p:nvPr>
            <p:ph type="pic" sz="quarter" idx="16"/>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dirty="0"/>
              <a:t>Click icon to add picture</a:t>
            </a:r>
          </a:p>
        </p:txBody>
      </p:sp>
      <p:sp>
        <p:nvSpPr>
          <p:cNvPr id="12" name="Date Placeholder 1"/>
          <p:cNvSpPr>
            <a:spLocks noGrp="1"/>
          </p:cNvSpPr>
          <p:nvPr>
            <p:ph type="dt" sz="half" idx="17"/>
          </p:nvPr>
        </p:nvSpPr>
        <p:spPr/>
        <p:txBody>
          <a:bodyPr/>
          <a:lstStyle>
            <a:lvl1pPr>
              <a:defRPr/>
            </a:lvl1pPr>
          </a:lstStyle>
          <a:p>
            <a:pPr>
              <a:defRPr/>
            </a:pPr>
            <a:fld id="{EC5B1A95-B099-40C3-A798-55AB870027FD}" type="datetimeFigureOut">
              <a:rPr lang="en-US">
                <a:solidFill>
                  <a:prstClr val="black">
                    <a:lumMod val="75000"/>
                    <a:lumOff val="25000"/>
                  </a:prstClr>
                </a:solidFill>
              </a:rPr>
              <a:pPr>
                <a:defRPr/>
              </a:pPr>
              <a:t>9/11/2019</a:t>
            </a:fld>
            <a:endParaRPr lang="en-US" dirty="0">
              <a:solidFill>
                <a:prstClr val="black">
                  <a:lumMod val="75000"/>
                  <a:lumOff val="25000"/>
                </a:prstClr>
              </a:solidFill>
            </a:endParaRPr>
          </a:p>
        </p:txBody>
      </p:sp>
      <p:sp>
        <p:nvSpPr>
          <p:cNvPr id="13" name="Footer Placeholder 2"/>
          <p:cNvSpPr>
            <a:spLocks noGrp="1"/>
          </p:cNvSpPr>
          <p:nvPr>
            <p:ph type="ftr" sz="quarter" idx="18"/>
          </p:nvPr>
        </p:nvSpPr>
        <p:spPr/>
        <p:txBody>
          <a:bodyPr/>
          <a:lstStyle>
            <a:lvl1pPr>
              <a:defRPr/>
            </a:lvl1pPr>
          </a:lstStyle>
          <a:p>
            <a:pPr>
              <a:defRPr/>
            </a:pPr>
            <a:endParaRPr lang="en-US" dirty="0">
              <a:solidFill>
                <a:prstClr val="black">
                  <a:lumMod val="75000"/>
                  <a:lumOff val="25000"/>
                </a:prstClr>
              </a:solidFill>
            </a:endParaRPr>
          </a:p>
        </p:txBody>
      </p:sp>
      <p:sp>
        <p:nvSpPr>
          <p:cNvPr id="14" name="Slide Number Placeholder 3"/>
          <p:cNvSpPr>
            <a:spLocks noGrp="1"/>
          </p:cNvSpPr>
          <p:nvPr>
            <p:ph type="sldNum" sz="quarter" idx="19"/>
          </p:nvPr>
        </p:nvSpPr>
        <p:spPr/>
        <p:txBody>
          <a:bodyPr/>
          <a:lstStyle>
            <a:lvl1pPr>
              <a:defRPr/>
            </a:lvl1pPr>
          </a:lstStyle>
          <a:p>
            <a:pPr>
              <a:defRPr/>
            </a:pPr>
            <a:fld id="{BED54807-67DD-4094-B8D8-354C599D3926}" type="slidenum">
              <a:rPr lang="en-US" altLang="en-US">
                <a:solidFill>
                  <a:prstClr val="black">
                    <a:lumMod val="75000"/>
                    <a:lumOff val="25000"/>
                  </a:prstClr>
                </a:solidFill>
              </a:rPr>
              <a:pPr>
                <a:defRPr/>
              </a:pPr>
              <a:t>‹#›</a:t>
            </a:fld>
            <a:endParaRPr lang="en-US" altLang="en-US" dirty="0">
              <a:solidFill>
                <a:prstClr val="black">
                  <a:lumMod val="75000"/>
                  <a:lumOff val="25000"/>
                </a:prstClr>
              </a:solidFill>
            </a:endParaRPr>
          </a:p>
        </p:txBody>
      </p:sp>
    </p:spTree>
    <p:extLst>
      <p:ext uri="{BB962C8B-B14F-4D97-AF65-F5344CB8AC3E}">
        <p14:creationId xmlns:p14="http://schemas.microsoft.com/office/powerpoint/2010/main" val="2499132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dirty="0">
              <a:solidFill>
                <a:prstClr val="black">
                  <a:lumMod val="75000"/>
                  <a:lumOff val="2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dirty="0">
              <a:solidFill>
                <a:prstClr val="black">
                  <a:lumMod val="75000"/>
                  <a:lumOff val="25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93850D23-0AB3-46D1-9854-DAC0CB7DD284}" type="slidenum">
              <a:rPr lang="en-US" altLang="en-US">
                <a:solidFill>
                  <a:prstClr val="black">
                    <a:lumMod val="75000"/>
                    <a:lumOff val="25000"/>
                  </a:prstClr>
                </a:solidFill>
              </a:rPr>
              <a:pPr>
                <a:defRPr/>
              </a:pPr>
              <a:t>‹#›</a:t>
            </a:fld>
            <a:endParaRPr lang="en-US" altLang="en-US" dirty="0">
              <a:solidFill>
                <a:prstClr val="black">
                  <a:lumMod val="75000"/>
                  <a:lumOff val="25000"/>
                </a:prstClr>
              </a:solidFill>
            </a:endParaRPr>
          </a:p>
        </p:txBody>
      </p:sp>
    </p:spTree>
    <p:extLst>
      <p:ext uri="{BB962C8B-B14F-4D97-AF65-F5344CB8AC3E}">
        <p14:creationId xmlns:p14="http://schemas.microsoft.com/office/powerpoint/2010/main" val="2448369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Date Placeholder 13"/>
          <p:cNvSpPr>
            <a:spLocks noGrp="1"/>
          </p:cNvSpPr>
          <p:nvPr>
            <p:ph type="dt" sz="half" idx="10"/>
          </p:nvPr>
        </p:nvSpPr>
        <p:spPr/>
        <p:txBody>
          <a:bodyPr/>
          <a:lstStyle>
            <a:lvl1pPr>
              <a:defRPr/>
            </a:lvl1pPr>
          </a:lstStyle>
          <a:p>
            <a:pPr>
              <a:defRPr/>
            </a:pPr>
            <a:endParaRPr lang="en-US" dirty="0">
              <a:solidFill>
                <a:prstClr val="black">
                  <a:lumMod val="75000"/>
                  <a:lumOff val="2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prstClr val="black">
                  <a:lumMod val="75000"/>
                  <a:lumOff val="2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BF10AEE-024B-4257-9828-57F57F5CA654}" type="slidenum">
              <a:rPr lang="en-US" altLang="en-US">
                <a:solidFill>
                  <a:prstClr val="black">
                    <a:lumMod val="75000"/>
                    <a:lumOff val="25000"/>
                  </a:prstClr>
                </a:solidFill>
              </a:rPr>
              <a:pPr>
                <a:defRPr/>
              </a:pPr>
              <a:t>‹#›</a:t>
            </a:fld>
            <a:endParaRPr lang="en-US" altLang="en-US" dirty="0">
              <a:solidFill>
                <a:prstClr val="black">
                  <a:lumMod val="75000"/>
                  <a:lumOff val="25000"/>
                </a:prstClr>
              </a:solidFill>
            </a:endParaRPr>
          </a:p>
        </p:txBody>
      </p:sp>
    </p:spTree>
    <p:extLst>
      <p:ext uri="{BB962C8B-B14F-4D97-AF65-F5344CB8AC3E}">
        <p14:creationId xmlns:p14="http://schemas.microsoft.com/office/powerpoint/2010/main" val="846897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8138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4164177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4020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1041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6550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5368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7821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2259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5677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5849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9523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5852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28405536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3188467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1656316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12178739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3056266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404069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1546945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31513957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15867714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34212153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121366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437466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dirty="0"/>
          </a:p>
        </p:txBody>
      </p:sp>
    </p:spTree>
    <p:extLst>
      <p:ext uri="{BB962C8B-B14F-4D97-AF65-F5344CB8AC3E}">
        <p14:creationId xmlns:p14="http://schemas.microsoft.com/office/powerpoint/2010/main" val="1591535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2924219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97769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F129DA-3054-421A-A39D-C14FD6D53A7F}" type="datetimeFigureOut">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4D4772-1E8E-49C9-A471-18D321FD4003}" type="slidenum">
              <a:rPr lang="en-US" smtClean="0"/>
              <a:t>‹#›</a:t>
            </a:fld>
            <a:endParaRPr lang="en-US" dirty="0"/>
          </a:p>
        </p:txBody>
      </p:sp>
    </p:spTree>
    <p:extLst>
      <p:ext uri="{BB962C8B-B14F-4D97-AF65-F5344CB8AC3E}">
        <p14:creationId xmlns:p14="http://schemas.microsoft.com/office/powerpoint/2010/main" val="126028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7.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129DA-3054-421A-A39D-C14FD6D53A7F}" type="datetimeFigureOut">
              <a:rPr lang="en-US" smtClean="0"/>
              <a:t>9/11/2019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D4772-1E8E-49C9-A471-18D321FD4003}" type="slidenum">
              <a:rPr lang="en-US" smtClean="0"/>
              <a:t>‹#›</a:t>
            </a:fld>
            <a:endParaRPr lang="en-US" dirty="0"/>
          </a:p>
        </p:txBody>
      </p:sp>
    </p:spTree>
    <p:extLst>
      <p:ext uri="{BB962C8B-B14F-4D97-AF65-F5344CB8AC3E}">
        <p14:creationId xmlns:p14="http://schemas.microsoft.com/office/powerpoint/2010/main" val="1546242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16"/>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2051" name="Rectangle 15"/>
          <p:cNvSpPr>
            <a:spLocks noChangeArrowheads="1"/>
          </p:cNvSpPr>
          <p:nvPr/>
        </p:nvSpPr>
        <p:spPr bwMode="white">
          <a:xfrm>
            <a:off x="0" y="1"/>
            <a:ext cx="12192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2052" name="Rectangle 17"/>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2053" name="Rectangle 18"/>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dirty="0">
              <a:solidFill>
                <a:srgbClr val="000000"/>
              </a:solidFill>
              <a:latin typeface="Arial" charset="0"/>
            </a:endParaRPr>
          </a:p>
        </p:txBody>
      </p:sp>
      <p:sp>
        <p:nvSpPr>
          <p:cNvPr id="9" name="Rectangle 8"/>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3" name="Footer Placeholder 2"/>
          <p:cNvSpPr>
            <a:spLocks noGrp="1"/>
          </p:cNvSpPr>
          <p:nvPr>
            <p:ph type="ftr" sz="quarter" idx="3"/>
          </p:nvPr>
        </p:nvSpPr>
        <p:spPr>
          <a:xfrm>
            <a:off x="406400" y="6410326"/>
            <a:ext cx="4775200" cy="366713"/>
          </a:xfrm>
          <a:prstGeom prst="rect">
            <a:avLst/>
          </a:prstGeom>
        </p:spPr>
        <p:txBody>
          <a:bodyPr vert="horz"/>
          <a:lstStyle>
            <a:lvl1pPr algn="l" eaLnBrk="1" latinLnBrk="0" hangingPunct="1">
              <a:defRPr kumimoji="0" sz="1200">
                <a:solidFill>
                  <a:srgbClr val="FFFFFF"/>
                </a:solidFill>
              </a:defRPr>
            </a:lvl1pPr>
          </a:lstStyle>
          <a:p>
            <a:pPr fontAlgn="base">
              <a:spcBef>
                <a:spcPct val="0"/>
              </a:spcBef>
              <a:spcAft>
                <a:spcPct val="0"/>
              </a:spcAft>
              <a:defRPr/>
            </a:pPr>
            <a:endParaRPr lang="en-US" dirty="0">
              <a:latin typeface="Arial" charset="0"/>
            </a:endParaRPr>
          </a:p>
        </p:txBody>
      </p:sp>
      <p:sp>
        <p:nvSpPr>
          <p:cNvPr id="8" name="Rectangle 7"/>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0" name="Straight Connector 9"/>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sz="1800" dirty="0">
              <a:solidFill>
                <a:prstClr val="black"/>
              </a:solidFill>
              <a:latin typeface="Arial" charset="0"/>
            </a:endParaRPr>
          </a:p>
        </p:txBody>
      </p:sp>
      <p:sp>
        <p:nvSpPr>
          <p:cNvPr id="12" name="Oval 11"/>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Oval 14"/>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Slide Number Placeholder 22"/>
          <p:cNvSpPr>
            <a:spLocks noGrp="1"/>
          </p:cNvSpPr>
          <p:nvPr>
            <p:ph type="sldNum" sz="quarter" idx="4"/>
          </p:nvPr>
        </p:nvSpPr>
        <p:spPr>
          <a:xfrm>
            <a:off x="5791200" y="1039814"/>
            <a:ext cx="609600" cy="441325"/>
          </a:xfrm>
          <a:prstGeom prst="rect">
            <a:avLst/>
          </a:prstGeom>
        </p:spPr>
        <p:txBody>
          <a:bodyPr vert="horz" lIns="45720" rIns="45720" anchor="ctr">
            <a:normAutofit/>
          </a:bodyPr>
          <a:lstStyle>
            <a:lvl1pPr algn="ctr" eaLnBrk="1" latinLnBrk="0" hangingPunct="1">
              <a:defRPr kumimoji="0" sz="1600">
                <a:solidFill>
                  <a:srgbClr val="EEA521">
                    <a:shade val="75000"/>
                  </a:srgbClr>
                </a:solidFill>
              </a:defRPr>
            </a:lvl1pPr>
          </a:lstStyle>
          <a:p>
            <a:pPr fontAlgn="base">
              <a:spcBef>
                <a:spcPct val="0"/>
              </a:spcBef>
              <a:spcAft>
                <a:spcPct val="0"/>
              </a:spcAft>
              <a:defRPr/>
            </a:pPr>
            <a:fld id="{75D00789-CC02-4DB4-BEEA-B6C1565ADDF2}" type="slidenum">
              <a:rPr lang="en-US">
                <a:latin typeface="Arial" charset="0"/>
              </a:rPr>
              <a:pPr fontAlgn="base">
                <a:spcBef>
                  <a:spcPct val="0"/>
                </a:spcBef>
                <a:spcAft>
                  <a:spcPct val="0"/>
                </a:spcAft>
                <a:defRPr/>
              </a:pPr>
              <a:t>‹#›</a:t>
            </a:fld>
            <a:endParaRPr lang="en-US" dirty="0">
              <a:latin typeface="Arial" charset="0"/>
            </a:endParaRPr>
          </a:p>
        </p:txBody>
      </p:sp>
      <p:sp>
        <p:nvSpPr>
          <p:cNvPr id="2062" name="Title Placeholder 21"/>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63" name="Text Placeholder 12"/>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92451" y="6306729"/>
            <a:ext cx="1688916" cy="471489"/>
          </a:xfrm>
          <a:prstGeom prst="rect">
            <a:avLst/>
          </a:prstGeom>
        </p:spPr>
      </p:pic>
    </p:spTree>
    <p:extLst>
      <p:ext uri="{BB962C8B-B14F-4D97-AF65-F5344CB8AC3E}">
        <p14:creationId xmlns:p14="http://schemas.microsoft.com/office/powerpoint/2010/main" val="39096595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99" r:id="rId9"/>
    <p:sldLayoutId id="2147483681" r:id="rId10"/>
    <p:sldLayoutId id="2147483682" r:id="rId11"/>
    <p:sldLayoutId id="2147483683" r:id="rId12"/>
    <p:sldLayoutId id="2147483712" r:id="rId13"/>
  </p:sldLayoutIdLst>
  <p:transition spd="med">
    <p:circle/>
  </p:transition>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65"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65"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2AD810B-109B-456A-A3F0-60D0F21BE93D}" type="datetimeFigureOut">
              <a:rPr lang="en-US" smtClean="0">
                <a:solidFill>
                  <a:prstClr val="black">
                    <a:lumMod val="75000"/>
                    <a:lumOff val="25000"/>
                  </a:prstClr>
                </a:solidFill>
              </a:rPr>
              <a:pPr/>
              <a:t>9/11/2019</a:t>
            </a:fld>
            <a:endParaRPr lang="en-US" dirty="0">
              <a:solidFill>
                <a:prstClr val="black">
                  <a:lumMod val="75000"/>
                  <a:lumOff val="25000"/>
                </a:prstClr>
              </a:solidFill>
            </a:endParaRP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solidFill>
                <a:prstClr val="black">
                  <a:lumMod val="75000"/>
                  <a:lumOff val="25000"/>
                </a:prstClr>
              </a:solidFill>
            </a:endParaRP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229DCD3-048D-433E-858F-3343DED6B4B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6838195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E72D86C-F8C1-6049-BB4E-D00EE3C32781}" type="datetimeFigureOut">
              <a:rPr lang="en-US" smtClean="0">
                <a:solidFill>
                  <a:prstClr val="black">
                    <a:tint val="75000"/>
                  </a:prstClr>
                </a:solidFill>
              </a:rPr>
              <a:pPr defTabSz="457200"/>
              <a:t>9/11/2019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560108E-1077-F149-B1A7-7AC82FDEC944}"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9995047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4724111-AF3F-154F-B263-B8BE4340B3C4}" type="datetimeFigureOut">
              <a:rPr lang="en-US" smtClean="0"/>
              <a:t>9/11/2019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A66D095-1563-C242-889C-9782E93685FC}" type="slidenum">
              <a:rPr lang="en-US" smtClean="0"/>
              <a:t>‹#›</a:t>
            </a:fld>
            <a:endParaRPr lang="en-US" dirty="0"/>
          </a:p>
        </p:txBody>
      </p:sp>
    </p:spTree>
    <p:extLst>
      <p:ext uri="{BB962C8B-B14F-4D97-AF65-F5344CB8AC3E}">
        <p14:creationId xmlns:p14="http://schemas.microsoft.com/office/powerpoint/2010/main" val="63998410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25.png"/><Relationship Id="rId7" Type="http://schemas.openxmlformats.org/officeDocument/2006/relationships/image" Target="../media/image85.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84.png"/><Relationship Id="rId11" Type="http://schemas.openxmlformats.org/officeDocument/2006/relationships/image" Target="../media/image89.emf"/><Relationship Id="rId5" Type="http://schemas.openxmlformats.org/officeDocument/2006/relationships/image" Target="../media/image83.emf"/><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0092" y="379979"/>
            <a:ext cx="8426897" cy="4524315"/>
          </a:xfrm>
          <a:prstGeom prst="rect">
            <a:avLst/>
          </a:prstGeom>
          <a:noFill/>
        </p:spPr>
        <p:txBody>
          <a:bodyPr wrap="square" rtlCol="0">
            <a:spAutoFit/>
          </a:bodyPr>
          <a:lstStyle/>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algn="ctr" defTabSz="609585"/>
            <a:endParaRPr lang="en-US" sz="3200" dirty="0">
              <a:solidFill>
                <a:prstClr val="white"/>
              </a:solidFill>
              <a:latin typeface="Arial"/>
              <a:cs typeface="Arial"/>
            </a:endParaRPr>
          </a:p>
          <a:p>
            <a:pPr algn="ctr" defTabSz="609585"/>
            <a:r>
              <a:rPr lang="en-US" sz="3200" dirty="0">
                <a:solidFill>
                  <a:prstClr val="white"/>
                </a:solidFill>
                <a:latin typeface="Arial"/>
                <a:cs typeface="Arial"/>
              </a:rPr>
              <a:t>YOUR CONTENT CAN GO</a:t>
            </a:r>
          </a:p>
          <a:p>
            <a:pPr algn="ctr" defTabSz="609585"/>
            <a:r>
              <a:rPr lang="en-US" sz="3200" dirty="0">
                <a:solidFill>
                  <a:prstClr val="white"/>
                </a:solidFill>
                <a:latin typeface="Arial"/>
                <a:cs typeface="Arial"/>
              </a:rPr>
              <a:t>IN THIS AREA</a:t>
            </a: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p:txBody>
      </p:sp>
      <p:pic>
        <p:nvPicPr>
          <p:cNvPr id="3" name="Picture 2"/>
          <p:cNvPicPr>
            <a:picLocks noChangeAspect="1"/>
          </p:cNvPicPr>
          <p:nvPr/>
        </p:nvPicPr>
        <p:blipFill>
          <a:blip r:embed="rId3"/>
          <a:stretch>
            <a:fillRect/>
          </a:stretch>
        </p:blipFill>
        <p:spPr>
          <a:xfrm>
            <a:off x="3922099" y="765501"/>
            <a:ext cx="7262882" cy="3753270"/>
          </a:xfrm>
          <a:prstGeom prst="rect">
            <a:avLst/>
          </a:prstGeom>
        </p:spPr>
      </p:pic>
    </p:spTree>
    <p:extLst>
      <p:ext uri="{BB962C8B-B14F-4D97-AF65-F5344CB8AC3E}">
        <p14:creationId xmlns:p14="http://schemas.microsoft.com/office/powerpoint/2010/main" val="380903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873" y="597953"/>
            <a:ext cx="10363200" cy="925286"/>
          </a:xfrm>
        </p:spPr>
        <p:txBody>
          <a:bodyPr/>
          <a:lstStyle/>
          <a:p>
            <a:pPr algn="ctr"/>
            <a:r>
              <a:rPr lang="en-US" sz="4800" b="1" dirty="0">
                <a:latin typeface="Copperplate Gothic Light" panose="020E0507020206020404" pitchFamily="34" charset="0"/>
              </a:rPr>
              <a:t>Summary</a:t>
            </a:r>
          </a:p>
        </p:txBody>
      </p:sp>
      <p:sp>
        <p:nvSpPr>
          <p:cNvPr id="3" name="Rectangle 2"/>
          <p:cNvSpPr/>
          <p:nvPr/>
        </p:nvSpPr>
        <p:spPr>
          <a:xfrm>
            <a:off x="243841" y="1963760"/>
            <a:ext cx="11782696" cy="4247317"/>
          </a:xfrm>
          <a:prstGeom prst="rect">
            <a:avLst/>
          </a:prstGeom>
        </p:spPr>
        <p:txBody>
          <a:bodyPr wrap="square">
            <a:spAutoFit/>
          </a:bodyPr>
          <a:lstStyle/>
          <a:p>
            <a:r>
              <a:rPr lang="en-US" sz="2200" dirty="0">
                <a:latin typeface="Berlin Sans FB" panose="020E0602020502020306" pitchFamily="34" charset="0"/>
              </a:rPr>
              <a:t>SAMPLE STUDENT</a:t>
            </a:r>
          </a:p>
          <a:p>
            <a:endParaRPr lang="en-US" sz="1400" dirty="0">
              <a:latin typeface="Berlin Sans FB" panose="020E0602020502020306" pitchFamily="34" charset="0"/>
            </a:endParaRPr>
          </a:p>
          <a:p>
            <a:r>
              <a:rPr lang="en-US" sz="2200" dirty="0">
                <a:latin typeface="Berlin Sans FB" panose="020E0602020502020306" pitchFamily="34" charset="0"/>
              </a:rPr>
              <a:t>A second year Business Administration undergraduate student at UC Riverside with an interest in marketing, advertising, and social media. Seeking a summer internship to apply my experience assisting a company’s branding needs through social media outreach, developing marketing plans, digital marketing, and conducting customer research.</a:t>
            </a:r>
          </a:p>
          <a:p>
            <a:endParaRPr lang="en-US" sz="2200" dirty="0"/>
          </a:p>
          <a:p>
            <a:r>
              <a:rPr lang="en-US" sz="2200" dirty="0">
                <a:latin typeface="Berlin Sans FB" panose="020E0602020502020306" pitchFamily="34" charset="0"/>
              </a:rPr>
              <a:t>Specialties</a:t>
            </a:r>
          </a:p>
          <a:p>
            <a:r>
              <a:rPr lang="en-US" sz="2000" dirty="0">
                <a:latin typeface="Berlin Sans FB" panose="020E0602020502020306" pitchFamily="34" charset="0"/>
              </a:rPr>
              <a:t>•Event planning</a:t>
            </a:r>
          </a:p>
          <a:p>
            <a:r>
              <a:rPr lang="en-US" sz="2000" dirty="0">
                <a:latin typeface="Berlin Sans FB" panose="020E0602020502020306" pitchFamily="34" charset="0"/>
              </a:rPr>
              <a:t>•Social networking and marketing </a:t>
            </a:r>
          </a:p>
          <a:p>
            <a:r>
              <a:rPr lang="en-US" sz="2000" dirty="0">
                <a:latin typeface="Berlin Sans FB" panose="020E0602020502020306" pitchFamily="34" charset="0"/>
              </a:rPr>
              <a:t>•Account management</a:t>
            </a:r>
          </a:p>
          <a:p>
            <a:r>
              <a:rPr lang="en-US" sz="2000" dirty="0">
                <a:latin typeface="Berlin Sans FB" panose="020E0602020502020306" pitchFamily="34" charset="0"/>
              </a:rPr>
              <a:t>• Microsoft Offices (Word, PowerPoint, Excel)</a:t>
            </a:r>
          </a:p>
          <a:p>
            <a:r>
              <a:rPr lang="en-US" sz="2000" dirty="0">
                <a:latin typeface="Berlin Sans FB" panose="020E0602020502020306" pitchFamily="34" charset="0"/>
              </a:rPr>
              <a:t>• Adobe CS5.5 Suite (Photoshop, Flash)</a:t>
            </a:r>
          </a:p>
        </p:txBody>
      </p:sp>
      <p:pic>
        <p:nvPicPr>
          <p:cNvPr id="4" name="Picture 3"/>
          <p:cNvPicPr>
            <a:picLocks noChangeAspect="1"/>
          </p:cNvPicPr>
          <p:nvPr/>
        </p:nvPicPr>
        <p:blipFill>
          <a:blip r:embed="rId3"/>
          <a:stretch>
            <a:fillRect/>
          </a:stretch>
        </p:blipFill>
        <p:spPr>
          <a:xfrm>
            <a:off x="7326872" y="4232366"/>
            <a:ext cx="4522624" cy="2059640"/>
          </a:xfrm>
          <a:prstGeom prst="rect">
            <a:avLst/>
          </a:prstGeom>
        </p:spPr>
      </p:pic>
      <p:sp>
        <p:nvSpPr>
          <p:cNvPr id="5" name="Oval 4"/>
          <p:cNvSpPr/>
          <p:nvPr/>
        </p:nvSpPr>
        <p:spPr>
          <a:xfrm>
            <a:off x="2588819" y="311373"/>
            <a:ext cx="1211866" cy="121186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dirty="0"/>
              <a:t>2</a:t>
            </a:r>
            <a:endParaRPr lang="en-US" dirty="0"/>
          </a:p>
        </p:txBody>
      </p:sp>
    </p:spTree>
    <p:extLst>
      <p:ext uri="{BB962C8B-B14F-4D97-AF65-F5344CB8AC3E}">
        <p14:creationId xmlns:p14="http://schemas.microsoft.com/office/powerpoint/2010/main" val="1591642217"/>
      </p:ext>
    </p:extLst>
  </p:cSld>
  <p:clrMapOvr>
    <a:masterClrMapping/>
  </p:clrMapOvr>
  <p:transition spd="med">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70731" y="1783550"/>
            <a:ext cx="5286771" cy="1143000"/>
          </a:xfrm>
        </p:spPr>
        <p:txBody>
          <a:bodyPr/>
          <a:lstStyle/>
          <a:p>
            <a:pPr algn="ctr"/>
            <a:r>
              <a:rPr lang="en-US" sz="4800" b="1" dirty="0">
                <a:solidFill>
                  <a:schemeClr val="bg1"/>
                </a:solidFill>
                <a:latin typeface="Georgia" panose="02040502050405020303" pitchFamily="18" charset="0"/>
              </a:rPr>
              <a:t>Experience</a:t>
            </a:r>
          </a:p>
        </p:txBody>
      </p:sp>
      <p:sp>
        <p:nvSpPr>
          <p:cNvPr id="8" name="Rounded Rectangle 7"/>
          <p:cNvSpPr/>
          <p:nvPr/>
        </p:nvSpPr>
        <p:spPr>
          <a:xfrm>
            <a:off x="8633656" y="2926550"/>
            <a:ext cx="3021874" cy="32664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dirty="0"/>
              <a:t>Current and previous experiences</a:t>
            </a:r>
          </a:p>
          <a:p>
            <a:pPr marL="285750" indent="-285750">
              <a:buFont typeface="Arial" panose="020B0604020202020204" pitchFamily="34" charset="0"/>
              <a:buChar char="•"/>
            </a:pPr>
            <a:r>
              <a:rPr lang="en-US" sz="2400" b="1" dirty="0"/>
              <a:t>Accomplishments</a:t>
            </a:r>
          </a:p>
          <a:p>
            <a:pPr marL="285750" indent="-285750">
              <a:buFont typeface="Arial" panose="020B0604020202020204" pitchFamily="34" charset="0"/>
              <a:buChar char="•"/>
            </a:pPr>
            <a:r>
              <a:rPr lang="en-US" sz="2400" b="1" dirty="0"/>
              <a:t>Attach photos, presentations and videos</a:t>
            </a:r>
          </a:p>
        </p:txBody>
      </p:sp>
      <p:grpSp>
        <p:nvGrpSpPr>
          <p:cNvPr id="12" name="Group 11"/>
          <p:cNvGrpSpPr/>
          <p:nvPr/>
        </p:nvGrpSpPr>
        <p:grpSpPr>
          <a:xfrm>
            <a:off x="-30186" y="306725"/>
            <a:ext cx="5205873" cy="6044179"/>
            <a:chOff x="6466530" y="636334"/>
            <a:chExt cx="5205873" cy="6044179"/>
          </a:xfrm>
        </p:grpSpPr>
        <p:grpSp>
          <p:nvGrpSpPr>
            <p:cNvPr id="10" name="Group 9"/>
            <p:cNvGrpSpPr/>
            <p:nvPr/>
          </p:nvGrpSpPr>
          <p:grpSpPr>
            <a:xfrm>
              <a:off x="6978912" y="765110"/>
              <a:ext cx="4558834" cy="5915403"/>
              <a:chOff x="6689855" y="826689"/>
              <a:chExt cx="5083022" cy="6360165"/>
            </a:xfrm>
          </p:grpSpPr>
          <p:pic>
            <p:nvPicPr>
              <p:cNvPr id="6" name="Picture 5"/>
              <p:cNvPicPr>
                <a:picLocks noChangeAspect="1"/>
              </p:cNvPicPr>
              <p:nvPr/>
            </p:nvPicPr>
            <p:blipFill>
              <a:blip r:embed="rId2"/>
              <a:stretch>
                <a:fillRect/>
              </a:stretch>
            </p:blipFill>
            <p:spPr>
              <a:xfrm>
                <a:off x="6689855" y="826689"/>
                <a:ext cx="5083022" cy="3078889"/>
              </a:xfrm>
              <a:prstGeom prst="rect">
                <a:avLst/>
              </a:prstGeom>
            </p:spPr>
          </p:pic>
          <p:pic>
            <p:nvPicPr>
              <p:cNvPr id="9" name="Picture 8"/>
              <p:cNvPicPr>
                <a:picLocks noChangeAspect="1"/>
              </p:cNvPicPr>
              <p:nvPr/>
            </p:nvPicPr>
            <p:blipFill>
              <a:blip r:embed="rId3"/>
              <a:stretch>
                <a:fillRect/>
              </a:stretch>
            </p:blipFill>
            <p:spPr>
              <a:xfrm>
                <a:off x="6689855" y="3903160"/>
                <a:ext cx="4966205" cy="3283694"/>
              </a:xfrm>
              <a:prstGeom prst="rect">
                <a:avLst/>
              </a:prstGeom>
            </p:spPr>
          </p:pic>
        </p:grpSp>
        <p:pic>
          <p:nvPicPr>
            <p:cNvPr id="4" name="Picture 3"/>
            <p:cNvPicPr>
              <a:picLocks noChangeAspect="1"/>
            </p:cNvPicPr>
            <p:nvPr/>
          </p:nvPicPr>
          <p:blipFill>
            <a:blip r:embed="rId4"/>
            <a:stretch>
              <a:fillRect/>
            </a:stretch>
          </p:blipFill>
          <p:spPr>
            <a:xfrm>
              <a:off x="6653349" y="636334"/>
              <a:ext cx="5019054" cy="579981"/>
            </a:xfrm>
            <a:prstGeom prst="rect">
              <a:avLst/>
            </a:prstGeom>
          </p:spPr>
        </p:pic>
        <p:pic>
          <p:nvPicPr>
            <p:cNvPr id="5" name="Picture 4"/>
            <p:cNvPicPr>
              <a:picLocks noChangeAspect="1"/>
            </p:cNvPicPr>
            <p:nvPr/>
          </p:nvPicPr>
          <p:blipFill>
            <a:blip r:embed="rId5"/>
            <a:stretch>
              <a:fillRect/>
            </a:stretch>
          </p:blipFill>
          <p:spPr>
            <a:xfrm>
              <a:off x="6466530" y="5714779"/>
              <a:ext cx="2739414" cy="645023"/>
            </a:xfrm>
            <a:prstGeom prst="rect">
              <a:avLst/>
            </a:prstGeom>
          </p:spPr>
        </p:pic>
      </p:grpSp>
      <p:sp>
        <p:nvSpPr>
          <p:cNvPr id="11" name="Oval 10"/>
          <p:cNvSpPr/>
          <p:nvPr/>
        </p:nvSpPr>
        <p:spPr>
          <a:xfrm>
            <a:off x="9461247" y="159177"/>
            <a:ext cx="1211866" cy="1211866"/>
          </a:xfrm>
          <a:prstGeom prst="ellipse">
            <a:avLst/>
          </a:prstGeom>
          <a:solidFill>
            <a:srgbClr val="EEA521"/>
          </a:solidFill>
          <a:ln w="20000" cap="flat" cmpd="sng" algn="ctr">
            <a:solidFill>
              <a:sysClr val="window" lastClr="FFFFFF"/>
            </a:solidFill>
            <a:prstDash val="solid"/>
          </a:ln>
          <a:effectLst>
            <a:outerShdw blurRad="50800" dist="254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400" kern="0" dirty="0">
                <a:solidFill>
                  <a:prstClr val="white"/>
                </a:solidFill>
                <a:latin typeface="Georgia"/>
              </a:rPr>
              <a:t>3</a:t>
            </a:r>
            <a:endParaRPr kumimoji="0" lang="en-US" sz="1800" b="0" i="0" u="none" strike="noStrike" kern="0" cap="none" spc="0" normalizeH="0" baseline="0" noProof="0" dirty="0">
              <a:ln>
                <a:noFill/>
              </a:ln>
              <a:solidFill>
                <a:prstClr val="white"/>
              </a:solidFill>
              <a:effectLst/>
              <a:uLnTx/>
              <a:uFillTx/>
              <a:latin typeface="Georgia"/>
              <a:ea typeface="+mn-ea"/>
              <a:cs typeface="+mn-cs"/>
            </a:endParaRPr>
          </a:p>
        </p:txBody>
      </p:sp>
      <p:pic>
        <p:nvPicPr>
          <p:cNvPr id="3" name="Picture 2"/>
          <p:cNvPicPr>
            <a:picLocks noChangeAspect="1"/>
          </p:cNvPicPr>
          <p:nvPr/>
        </p:nvPicPr>
        <p:blipFill>
          <a:blip r:embed="rId6"/>
          <a:stretch>
            <a:fillRect/>
          </a:stretch>
        </p:blipFill>
        <p:spPr>
          <a:xfrm>
            <a:off x="5250907" y="765110"/>
            <a:ext cx="3068101" cy="5163986"/>
          </a:xfrm>
          <a:prstGeom prst="rect">
            <a:avLst/>
          </a:prstGeom>
        </p:spPr>
      </p:pic>
    </p:spTree>
    <p:extLst>
      <p:ext uri="{BB962C8B-B14F-4D97-AF65-F5344CB8AC3E}">
        <p14:creationId xmlns:p14="http://schemas.microsoft.com/office/powerpoint/2010/main" val="137929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741" y="2429540"/>
            <a:ext cx="4953000" cy="830997"/>
          </a:xfrm>
          <a:prstGeom prst="rect">
            <a:avLst/>
          </a:prstGeom>
        </p:spPr>
        <p:txBody>
          <a:bodyPr wrap="square">
            <a:spAutoFit/>
          </a:bodyPr>
          <a:lstStyle/>
          <a:p>
            <a:pPr algn="ctr"/>
            <a:r>
              <a:rPr lang="en-US" sz="4800" b="1" dirty="0">
                <a:solidFill>
                  <a:schemeClr val="bg1"/>
                </a:solidFill>
                <a:latin typeface="+mj-lt"/>
                <a:ea typeface="+mj-ea"/>
                <a:cs typeface="+mj-cs"/>
              </a:rPr>
              <a:t>Education</a:t>
            </a:r>
            <a:endParaRPr lang="en-US" dirty="0">
              <a:solidFill>
                <a:schemeClr val="bg1"/>
              </a:solidFill>
              <a:latin typeface="+mj-lt"/>
            </a:endParaRPr>
          </a:p>
        </p:txBody>
      </p:sp>
      <p:sp>
        <p:nvSpPr>
          <p:cNvPr id="3" name="Rectangle 2"/>
          <p:cNvSpPr/>
          <p:nvPr/>
        </p:nvSpPr>
        <p:spPr>
          <a:xfrm>
            <a:off x="6547136" y="1442572"/>
            <a:ext cx="5410032" cy="92333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dirty="0">
                <a:latin typeface="Berlin Sans FB Demi" panose="020E0802020502020306" pitchFamily="34" charset="0"/>
              </a:rPr>
              <a:t>Starting with college, list</a:t>
            </a:r>
          </a:p>
          <a:p>
            <a:pPr algn="ctr"/>
            <a:r>
              <a:rPr lang="en-US" dirty="0">
                <a:latin typeface="Berlin Sans FB Demi" panose="020E0802020502020306" pitchFamily="34" charset="0"/>
              </a:rPr>
              <a:t>all the educational experiences you've had - including summer programs.</a:t>
            </a:r>
          </a:p>
        </p:txBody>
      </p:sp>
      <p:sp>
        <p:nvSpPr>
          <p:cNvPr id="8" name="Oval 7"/>
          <p:cNvSpPr/>
          <p:nvPr/>
        </p:nvSpPr>
        <p:spPr>
          <a:xfrm>
            <a:off x="1488826" y="840797"/>
            <a:ext cx="1211866" cy="1211866"/>
          </a:xfrm>
          <a:prstGeom prst="ellipse">
            <a:avLst/>
          </a:prstGeom>
          <a:solidFill>
            <a:srgbClr val="EEA521"/>
          </a:solidFill>
          <a:ln w="20000" cap="flat" cmpd="sng" algn="ctr">
            <a:solidFill>
              <a:sysClr val="window" lastClr="FFFFFF"/>
            </a:solidFill>
            <a:prstDash val="solid"/>
          </a:ln>
          <a:effectLst>
            <a:outerShdw blurRad="50800" dist="254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400" kern="0" noProof="0" dirty="0">
                <a:solidFill>
                  <a:prstClr val="white"/>
                </a:solidFill>
                <a:latin typeface="Georgia"/>
              </a:rPr>
              <a:t>4</a:t>
            </a:r>
            <a:endParaRPr kumimoji="0" lang="en-US" sz="1800" b="0" i="0" u="none" strike="noStrike" kern="0" cap="none" spc="0" normalizeH="0" baseline="0" noProof="0" dirty="0">
              <a:ln>
                <a:noFill/>
              </a:ln>
              <a:solidFill>
                <a:prstClr val="white"/>
              </a:solidFill>
              <a:effectLst/>
              <a:uLnTx/>
              <a:uFillTx/>
              <a:latin typeface="Georgia"/>
              <a:ea typeface="+mn-ea"/>
              <a:cs typeface="+mn-cs"/>
            </a:endParaRPr>
          </a:p>
        </p:txBody>
      </p:sp>
      <p:pic>
        <p:nvPicPr>
          <p:cNvPr id="4" name="Picture 3"/>
          <p:cNvPicPr>
            <a:picLocks noChangeAspect="1"/>
          </p:cNvPicPr>
          <p:nvPr/>
        </p:nvPicPr>
        <p:blipFill>
          <a:blip r:embed="rId2"/>
          <a:stretch>
            <a:fillRect/>
          </a:stretch>
        </p:blipFill>
        <p:spPr>
          <a:xfrm>
            <a:off x="4257415" y="2365902"/>
            <a:ext cx="7275803" cy="4020378"/>
          </a:xfrm>
          <a:prstGeom prst="rect">
            <a:avLst/>
          </a:prstGeom>
        </p:spPr>
      </p:pic>
    </p:spTree>
    <p:extLst>
      <p:ext uri="{BB962C8B-B14F-4D97-AF65-F5344CB8AC3E}">
        <p14:creationId xmlns:p14="http://schemas.microsoft.com/office/powerpoint/2010/main" val="3534346540"/>
      </p:ext>
    </p:extLst>
  </p:cSld>
  <p:clrMapOvr>
    <a:masterClrMapping/>
  </p:clrMapOvr>
  <p:transition spd="med">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026892" y="130187"/>
            <a:ext cx="5753498" cy="830997"/>
          </a:xfrm>
          <a:prstGeom prst="rect">
            <a:avLst/>
          </a:prstGeom>
        </p:spPr>
        <p:txBody>
          <a:bodyPr wrap="none">
            <a:spAutoFit/>
          </a:bodyPr>
          <a:lstStyle/>
          <a:p>
            <a:pPr lvl="0" algn="ctr"/>
            <a:r>
              <a:rPr lang="en-US" sz="4800" b="1" dirty="0">
                <a:solidFill>
                  <a:schemeClr val="bg1"/>
                </a:solidFill>
                <a:latin typeface="Georgia" panose="02040502050405020303" pitchFamily="18" charset="0"/>
              </a:rPr>
              <a:t>Skills &amp; Expertise</a:t>
            </a:r>
            <a:endParaRPr lang="en-US" dirty="0">
              <a:solidFill>
                <a:schemeClr val="bg1"/>
              </a:solidFill>
              <a:latin typeface="Georgia" panose="02040502050405020303"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484" y="1961837"/>
            <a:ext cx="7123727" cy="3104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412061" y="5805555"/>
            <a:ext cx="4925296" cy="92333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b="1" dirty="0">
                <a:solidFill>
                  <a:srgbClr val="FFFFFF"/>
                </a:solidFill>
                <a:latin typeface="AvenirNextLTPro-Regular"/>
              </a:rPr>
              <a:t>Add at least 5 key skills. This will allow your connections to endorse you for those skills.</a:t>
            </a:r>
            <a:endParaRPr lang="en-US" b="1" dirty="0"/>
          </a:p>
        </p:txBody>
      </p:sp>
      <p:pic>
        <p:nvPicPr>
          <p:cNvPr id="2050" name="Picture 2" descr="470120a9-67c7-4a6e-850d-36c1858ea9ac@pr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984" y="742108"/>
            <a:ext cx="2863582" cy="506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Image result for phone fr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76" y="0"/>
            <a:ext cx="3278546" cy="663333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218081">
            <a:off x="7409485" y="5064540"/>
            <a:ext cx="1349109" cy="56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a:stretch>
            <a:fillRect/>
          </a:stretch>
        </p:blipFill>
        <p:spPr>
          <a:xfrm rot="16200000">
            <a:off x="2308220" y="903740"/>
            <a:ext cx="1283694" cy="1549573"/>
          </a:xfrm>
          <a:prstGeom prst="rect">
            <a:avLst/>
          </a:prstGeom>
        </p:spPr>
      </p:pic>
      <p:sp>
        <p:nvSpPr>
          <p:cNvPr id="14" name="Oval 13"/>
          <p:cNvSpPr/>
          <p:nvPr/>
        </p:nvSpPr>
        <p:spPr>
          <a:xfrm>
            <a:off x="4789604" y="11063"/>
            <a:ext cx="1211866" cy="1211866"/>
          </a:xfrm>
          <a:prstGeom prst="ellipse">
            <a:avLst/>
          </a:prstGeom>
          <a:solidFill>
            <a:srgbClr val="EEA521"/>
          </a:solidFill>
          <a:ln w="20000" cap="flat" cmpd="sng" algn="ctr">
            <a:solidFill>
              <a:sysClr val="window" lastClr="FFFFFF"/>
            </a:solidFill>
            <a:prstDash val="solid"/>
          </a:ln>
          <a:effectLst>
            <a:outerShdw blurRad="50800" dist="254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400" kern="0" dirty="0">
                <a:solidFill>
                  <a:prstClr val="white"/>
                </a:solidFill>
                <a:latin typeface="Georgia"/>
              </a:rPr>
              <a:t>5</a:t>
            </a:r>
            <a:endParaRPr kumimoji="0" lang="en-US" sz="1800" b="0" i="0" u="none" strike="noStrike" kern="0" cap="none" spc="0" normalizeH="0" baseline="0" noProof="0" dirty="0">
              <a:ln>
                <a:noFill/>
              </a:ln>
              <a:solidFill>
                <a:prstClr val="white"/>
              </a:solidFill>
              <a:effectLst/>
              <a:uLnTx/>
              <a:uFillTx/>
              <a:latin typeface="Georgia"/>
              <a:ea typeface="+mn-ea"/>
              <a:cs typeface="+mn-cs"/>
            </a:endParaRPr>
          </a:p>
        </p:txBody>
      </p:sp>
      <p:pic>
        <p:nvPicPr>
          <p:cNvPr id="4" name="Picture 3"/>
          <p:cNvPicPr>
            <a:picLocks noChangeAspect="1"/>
          </p:cNvPicPr>
          <p:nvPr/>
        </p:nvPicPr>
        <p:blipFill>
          <a:blip r:embed="rId7"/>
          <a:stretch>
            <a:fillRect/>
          </a:stretch>
        </p:blipFill>
        <p:spPr>
          <a:xfrm>
            <a:off x="2658462" y="226745"/>
            <a:ext cx="2022920" cy="1030726"/>
          </a:xfrm>
          <a:prstGeom prst="rect">
            <a:avLst/>
          </a:prstGeom>
        </p:spPr>
      </p:pic>
    </p:spTree>
    <p:extLst>
      <p:ext uri="{BB962C8B-B14F-4D97-AF65-F5344CB8AC3E}">
        <p14:creationId xmlns:p14="http://schemas.microsoft.com/office/powerpoint/2010/main" val="3786258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2452" y="549446"/>
            <a:ext cx="7558479" cy="830997"/>
          </a:xfrm>
          <a:prstGeom prst="rect">
            <a:avLst/>
          </a:prstGeom>
        </p:spPr>
        <p:txBody>
          <a:bodyPr wrap="none">
            <a:spAutoFit/>
          </a:bodyPr>
          <a:lstStyle/>
          <a:p>
            <a:pPr lvl="0" algn="ctr"/>
            <a:r>
              <a:rPr lang="en-US" sz="4800" b="1" dirty="0">
                <a:solidFill>
                  <a:schemeClr val="bg1"/>
                </a:solidFill>
                <a:latin typeface="+mj-lt"/>
              </a:rPr>
              <a:t>         Recommendations</a:t>
            </a:r>
            <a:endParaRPr lang="en-US" dirty="0">
              <a:solidFill>
                <a:schemeClr val="bg1"/>
              </a:solidFill>
              <a:latin typeface="+mj-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609" y="2434364"/>
            <a:ext cx="6378991" cy="378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4692" y="3628233"/>
            <a:ext cx="4572000" cy="258532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285750" indent="-285750" algn="ctr">
              <a:buFont typeface="Arial" panose="020B0604020202020204" pitchFamily="34" charset="0"/>
              <a:buChar char="•"/>
            </a:pPr>
            <a:r>
              <a:rPr lang="en-US" b="1" dirty="0">
                <a:solidFill>
                  <a:srgbClr val="FFFFFF"/>
                </a:solidFill>
                <a:latin typeface="AvenirNextLTPro-Regular"/>
              </a:rPr>
              <a:t>Can be found at the bottom of connections page</a:t>
            </a:r>
          </a:p>
          <a:p>
            <a:pPr algn="ctr"/>
            <a:endParaRPr lang="en-US" b="1" dirty="0">
              <a:solidFill>
                <a:srgbClr val="FFFFFF"/>
              </a:solidFill>
              <a:latin typeface="AvenirNextLTPro-Regular"/>
            </a:endParaRPr>
          </a:p>
          <a:p>
            <a:pPr marL="285750" indent="-285750" algn="ctr">
              <a:buFont typeface="Arial" panose="020B0604020202020204" pitchFamily="34" charset="0"/>
              <a:buChar char="•"/>
            </a:pPr>
            <a:r>
              <a:rPr lang="en-US" b="1" dirty="0">
                <a:solidFill>
                  <a:srgbClr val="FFFFFF"/>
                </a:solidFill>
                <a:latin typeface="AvenirNextLTPro-Regular"/>
              </a:rPr>
              <a:t>Ask managers, professors, or classmates who've worked with you</a:t>
            </a:r>
          </a:p>
          <a:p>
            <a:pPr algn="ctr"/>
            <a:r>
              <a:rPr lang="en-US" b="1" dirty="0">
                <a:solidFill>
                  <a:srgbClr val="FFFFFF"/>
                </a:solidFill>
                <a:latin typeface="AvenirNextLTPro-Regular"/>
              </a:rPr>
              <a:t>closely to write a recommendation. </a:t>
            </a:r>
          </a:p>
          <a:p>
            <a:pPr marL="285750" indent="-285750" algn="ctr">
              <a:buFont typeface="Arial" panose="020B0604020202020204" pitchFamily="34" charset="0"/>
              <a:buChar char="•"/>
            </a:pPr>
            <a:endParaRPr lang="en-US" b="1" dirty="0">
              <a:solidFill>
                <a:srgbClr val="FFFFFF"/>
              </a:solidFill>
              <a:latin typeface="AvenirNextLTPro-Regular"/>
            </a:endParaRPr>
          </a:p>
          <a:p>
            <a:pPr marL="285750" indent="-285750" algn="ctr">
              <a:buFont typeface="Arial" panose="020B0604020202020204" pitchFamily="34" charset="0"/>
              <a:buChar char="•"/>
            </a:pPr>
            <a:r>
              <a:rPr lang="en-US" b="1" dirty="0">
                <a:solidFill>
                  <a:srgbClr val="FFFFFF"/>
                </a:solidFill>
                <a:latin typeface="AvenirNextLTPro-Regular"/>
              </a:rPr>
              <a:t>This gives extra credibility to your strengths and skills.</a:t>
            </a:r>
            <a:endParaRPr lang="en-US" b="1" dirty="0"/>
          </a:p>
        </p:txBody>
      </p:sp>
      <p:grpSp>
        <p:nvGrpSpPr>
          <p:cNvPr id="9" name="Group 8"/>
          <p:cNvGrpSpPr/>
          <p:nvPr/>
        </p:nvGrpSpPr>
        <p:grpSpPr>
          <a:xfrm>
            <a:off x="219309" y="2309794"/>
            <a:ext cx="5372299" cy="1109322"/>
            <a:chOff x="0" y="974660"/>
            <a:chExt cx="7660432" cy="952500"/>
          </a:xfrm>
        </p:grpSpPr>
        <p:pic>
          <p:nvPicPr>
            <p:cNvPr id="4" name="Picture 3"/>
            <p:cNvPicPr>
              <a:picLocks noChangeAspect="1"/>
            </p:cNvPicPr>
            <p:nvPr/>
          </p:nvPicPr>
          <p:blipFill>
            <a:blip r:embed="rId3"/>
            <a:stretch>
              <a:fillRect/>
            </a:stretch>
          </p:blipFill>
          <p:spPr>
            <a:xfrm>
              <a:off x="0" y="974660"/>
              <a:ext cx="7572375" cy="952500"/>
            </a:xfrm>
            <a:prstGeom prst="rect">
              <a:avLst/>
            </a:prstGeom>
          </p:spPr>
        </p:pic>
        <p:pic>
          <p:nvPicPr>
            <p:cNvPr id="5" name="Picture 4"/>
            <p:cNvPicPr>
              <a:picLocks noChangeAspect="1"/>
            </p:cNvPicPr>
            <p:nvPr/>
          </p:nvPicPr>
          <p:blipFill>
            <a:blip r:embed="rId4"/>
            <a:stretch>
              <a:fillRect/>
            </a:stretch>
          </p:blipFill>
          <p:spPr>
            <a:xfrm>
              <a:off x="5243803" y="1018571"/>
              <a:ext cx="2416629" cy="658425"/>
            </a:xfrm>
            <a:prstGeom prst="rect">
              <a:avLst/>
            </a:prstGeom>
          </p:spPr>
        </p:pic>
      </p:grpSp>
      <p:sp>
        <p:nvSpPr>
          <p:cNvPr id="7" name="Oval 6"/>
          <p:cNvSpPr/>
          <p:nvPr/>
        </p:nvSpPr>
        <p:spPr>
          <a:xfrm>
            <a:off x="1361235" y="359011"/>
            <a:ext cx="1211866" cy="1211866"/>
          </a:xfrm>
          <a:prstGeom prst="ellipse">
            <a:avLst/>
          </a:prstGeom>
          <a:solidFill>
            <a:srgbClr val="EEA521"/>
          </a:solidFill>
          <a:ln w="20000" cap="flat" cmpd="sng" algn="ctr">
            <a:solidFill>
              <a:sysClr val="window" lastClr="FFFFFF"/>
            </a:solidFill>
            <a:prstDash val="solid"/>
          </a:ln>
          <a:effectLst>
            <a:outerShdw blurRad="50800" dist="254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400" kern="0" dirty="0">
                <a:solidFill>
                  <a:prstClr val="white"/>
                </a:solidFill>
                <a:latin typeface="Georgia"/>
              </a:rPr>
              <a:t>6</a:t>
            </a:r>
            <a:endParaRPr kumimoji="0" lang="en-US" sz="1800" b="0" i="0" u="none" strike="noStrike" kern="0" cap="none" spc="0" normalizeH="0" baseline="0" noProof="0" dirty="0">
              <a:ln>
                <a:noFill/>
              </a:ln>
              <a:solidFill>
                <a:prstClr val="white"/>
              </a:solidFill>
              <a:effectLst/>
              <a:uLnTx/>
              <a:uFillTx/>
              <a:latin typeface="Georgia"/>
              <a:ea typeface="+mn-ea"/>
              <a:cs typeface="+mn-cs"/>
            </a:endParaRPr>
          </a:p>
        </p:txBody>
      </p:sp>
      <p:pic>
        <p:nvPicPr>
          <p:cNvPr id="6" name="Picture 5"/>
          <p:cNvPicPr>
            <a:picLocks noChangeAspect="1"/>
          </p:cNvPicPr>
          <p:nvPr/>
        </p:nvPicPr>
        <p:blipFill>
          <a:blip r:embed="rId5"/>
          <a:stretch>
            <a:fillRect/>
          </a:stretch>
        </p:blipFill>
        <p:spPr>
          <a:xfrm>
            <a:off x="5970270" y="5800119"/>
            <a:ext cx="5372100" cy="295275"/>
          </a:xfrm>
          <a:prstGeom prst="rect">
            <a:avLst/>
          </a:prstGeom>
        </p:spPr>
      </p:pic>
    </p:spTree>
    <p:extLst>
      <p:ext uri="{BB962C8B-B14F-4D97-AF65-F5344CB8AC3E}">
        <p14:creationId xmlns:p14="http://schemas.microsoft.com/office/powerpoint/2010/main" val="138597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6186" y="84958"/>
            <a:ext cx="7587333" cy="830997"/>
          </a:xfrm>
          <a:prstGeom prst="rect">
            <a:avLst/>
          </a:prstGeom>
        </p:spPr>
        <p:txBody>
          <a:bodyPr wrap="none">
            <a:spAutoFit/>
          </a:bodyPr>
          <a:lstStyle/>
          <a:p>
            <a:pPr lvl="0" algn="ctr"/>
            <a:r>
              <a:rPr lang="en-US" sz="4800" b="1" dirty="0">
                <a:solidFill>
                  <a:schemeClr val="accent4"/>
                </a:solidFill>
                <a:latin typeface="Georgia" panose="02040502050405020303" pitchFamily="18" charset="0"/>
              </a:rPr>
              <a:t>Profile Enhancing Tips </a:t>
            </a:r>
          </a:p>
        </p:txBody>
      </p:sp>
      <p:pic>
        <p:nvPicPr>
          <p:cNvPr id="17" name="Picture 16"/>
          <p:cNvPicPr>
            <a:picLocks noChangeAspect="1"/>
          </p:cNvPicPr>
          <p:nvPr/>
        </p:nvPicPr>
        <p:blipFill>
          <a:blip r:embed="rId2"/>
          <a:stretch>
            <a:fillRect/>
          </a:stretch>
        </p:blipFill>
        <p:spPr>
          <a:xfrm>
            <a:off x="3335867" y="742035"/>
            <a:ext cx="3589867" cy="3002534"/>
          </a:xfrm>
          <a:prstGeom prst="rect">
            <a:avLst/>
          </a:prstGeom>
        </p:spPr>
      </p:pic>
      <p:pic>
        <p:nvPicPr>
          <p:cNvPr id="19" name="Picture 18"/>
          <p:cNvPicPr>
            <a:picLocks noChangeAspect="1"/>
          </p:cNvPicPr>
          <p:nvPr/>
        </p:nvPicPr>
        <p:blipFill>
          <a:blip r:embed="rId3"/>
          <a:stretch>
            <a:fillRect/>
          </a:stretch>
        </p:blipFill>
        <p:spPr>
          <a:xfrm>
            <a:off x="2495601" y="3666057"/>
            <a:ext cx="4638128" cy="2835559"/>
          </a:xfrm>
          <a:prstGeom prst="rect">
            <a:avLst/>
          </a:prstGeom>
        </p:spPr>
      </p:pic>
      <p:pic>
        <p:nvPicPr>
          <p:cNvPr id="21" name="Picture 20"/>
          <p:cNvPicPr>
            <a:picLocks noChangeAspect="1"/>
          </p:cNvPicPr>
          <p:nvPr/>
        </p:nvPicPr>
        <p:blipFill>
          <a:blip r:embed="rId4"/>
          <a:stretch>
            <a:fillRect/>
          </a:stretch>
        </p:blipFill>
        <p:spPr>
          <a:xfrm>
            <a:off x="6773334" y="821267"/>
            <a:ext cx="5092286" cy="3025656"/>
          </a:xfrm>
          <a:prstGeom prst="rect">
            <a:avLst/>
          </a:prstGeom>
        </p:spPr>
      </p:pic>
      <p:pic>
        <p:nvPicPr>
          <p:cNvPr id="10" name="Picture 9"/>
          <p:cNvPicPr>
            <a:picLocks noChangeAspect="1"/>
          </p:cNvPicPr>
          <p:nvPr/>
        </p:nvPicPr>
        <p:blipFill>
          <a:blip r:embed="rId5"/>
          <a:stretch>
            <a:fillRect/>
          </a:stretch>
        </p:blipFill>
        <p:spPr>
          <a:xfrm>
            <a:off x="487784" y="2243470"/>
            <a:ext cx="1640196" cy="2100168"/>
          </a:xfrm>
          <a:prstGeom prst="rect">
            <a:avLst/>
          </a:prstGeom>
        </p:spPr>
      </p:pic>
      <p:pic>
        <p:nvPicPr>
          <p:cNvPr id="11" name="Picture 2" descr="48e7d8c6-b95b-4420-b85f-6fb5219bd963@prod"/>
          <p:cNvPicPr>
            <a:picLocks noChangeAspect="1" noChangeArrowheads="1"/>
          </p:cNvPicPr>
          <p:nvPr/>
        </p:nvPicPr>
        <p:blipFill rotWithShape="1">
          <a:blip r:embed="rId6">
            <a:extLst>
              <a:ext uri="{28A0092B-C50C-407E-A947-70E740481C1C}">
                <a14:useLocalDpi xmlns:a14="http://schemas.microsoft.com/office/drawing/2010/main" val="0"/>
              </a:ext>
            </a:extLst>
          </a:blip>
          <a:srcRect t="2780"/>
          <a:stretch/>
        </p:blipFill>
        <p:spPr bwMode="auto">
          <a:xfrm>
            <a:off x="0" y="967457"/>
            <a:ext cx="3273427" cy="543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1292020" y="1382233"/>
            <a:ext cx="689386" cy="6592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5" name="Group 4"/>
          <p:cNvGrpSpPr/>
          <p:nvPr/>
        </p:nvGrpSpPr>
        <p:grpSpPr>
          <a:xfrm>
            <a:off x="6925734" y="3746736"/>
            <a:ext cx="5105399" cy="2946105"/>
            <a:chOff x="6925734" y="3746736"/>
            <a:chExt cx="5105399" cy="2946105"/>
          </a:xfrm>
        </p:grpSpPr>
        <p:pic>
          <p:nvPicPr>
            <p:cNvPr id="20" name="Picture 19"/>
            <p:cNvPicPr>
              <a:picLocks noChangeAspect="1"/>
            </p:cNvPicPr>
            <p:nvPr/>
          </p:nvPicPr>
          <p:blipFill>
            <a:blip r:embed="rId7"/>
            <a:stretch>
              <a:fillRect/>
            </a:stretch>
          </p:blipFill>
          <p:spPr>
            <a:xfrm>
              <a:off x="6925734" y="3746736"/>
              <a:ext cx="4826000" cy="2946105"/>
            </a:xfrm>
            <a:prstGeom prst="rect">
              <a:avLst/>
            </a:prstGeom>
          </p:spPr>
        </p:pic>
        <p:sp>
          <p:nvSpPr>
            <p:cNvPr id="4" name="TextBox 3"/>
            <p:cNvSpPr txBox="1"/>
            <p:nvPr/>
          </p:nvSpPr>
          <p:spPr>
            <a:xfrm>
              <a:off x="9271000" y="5762952"/>
              <a:ext cx="2760133" cy="738664"/>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400" dirty="0"/>
                <a:t>COURSES: List the classes that show off skills and interests you’re most excited about</a:t>
              </a:r>
            </a:p>
          </p:txBody>
        </p:sp>
        <p:sp>
          <p:nvSpPr>
            <p:cNvPr id="12" name="TextBox 11"/>
            <p:cNvSpPr txBox="1"/>
            <p:nvPr/>
          </p:nvSpPr>
          <p:spPr>
            <a:xfrm>
              <a:off x="9271000" y="4098007"/>
              <a:ext cx="2760133" cy="954107"/>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400" dirty="0"/>
                <a:t>PROJECTS: Whether you led a team assignment in school or built an app on your own, talk about what you did and how you did it</a:t>
              </a:r>
            </a:p>
          </p:txBody>
        </p:sp>
      </p:grpSp>
    </p:spTree>
    <p:extLst>
      <p:ext uri="{BB962C8B-B14F-4D97-AF65-F5344CB8AC3E}">
        <p14:creationId xmlns:p14="http://schemas.microsoft.com/office/powerpoint/2010/main" val="71732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879617" y="1537296"/>
            <a:ext cx="2524824" cy="748368"/>
          </a:xfrm>
        </p:spPr>
        <p:txBody>
          <a:bodyPr/>
          <a:lstStyle/>
          <a:p>
            <a:pPr algn="ctr" eaLnBrk="1" hangingPunct="1"/>
            <a:r>
              <a:rPr lang="en-US" sz="3200" b="1" dirty="0">
                <a:solidFill>
                  <a:schemeClr val="accent3"/>
                </a:solidFill>
                <a:latin typeface="Georgia" panose="02040502050405020303" pitchFamily="18" charset="0"/>
                <a:cs typeface="Aharoni" pitchFamily="2" charset="-79"/>
              </a:rPr>
              <a:t>The “Home” Page</a:t>
            </a:r>
          </a:p>
        </p:txBody>
      </p:sp>
      <p:sp>
        <p:nvSpPr>
          <p:cNvPr id="7" name="Text Placeholder 6"/>
          <p:cNvSpPr>
            <a:spLocks noGrp="1"/>
          </p:cNvSpPr>
          <p:nvPr>
            <p:ph type="body" idx="2"/>
          </p:nvPr>
        </p:nvSpPr>
        <p:spPr>
          <a:xfrm>
            <a:off x="337879" y="2236492"/>
            <a:ext cx="3149600" cy="4144963"/>
          </a:xfrm>
        </p:spPr>
        <p:txBody>
          <a:bodyPr/>
          <a:lstStyle/>
          <a:p>
            <a:pPr marL="285750" indent="-285750">
              <a:buFont typeface="Arial" panose="020B0604020202020204" pitchFamily="34" charset="0"/>
              <a:buChar char="•"/>
            </a:pPr>
            <a:r>
              <a:rPr lang="fr-FR" sz="2000" dirty="0"/>
              <a:t>Share articles, </a:t>
            </a:r>
            <a:r>
              <a:rPr lang="fr-FR" sz="2000" dirty="0" smtClean="0"/>
              <a:t>tag </a:t>
            </a:r>
            <a:r>
              <a:rPr lang="fr-FR" sz="2000" dirty="0" err="1" smtClean="0"/>
              <a:t>companies</a:t>
            </a:r>
            <a:r>
              <a:rPr lang="fr-FR" sz="2000" dirty="0" smtClean="0"/>
              <a:t> and people </a:t>
            </a:r>
          </a:p>
          <a:p>
            <a:pPr marL="285750" indent="-285750">
              <a:buFont typeface="Arial" panose="020B0604020202020204" pitchFamily="34" charset="0"/>
              <a:buChar char="•"/>
            </a:pPr>
            <a:r>
              <a:rPr lang="fr-FR" sz="2000" dirty="0" smtClean="0"/>
              <a:t>People who share updates </a:t>
            </a:r>
            <a:r>
              <a:rPr lang="en-US" sz="2000" dirty="0" smtClean="0"/>
              <a:t>regularly</a:t>
            </a:r>
            <a:r>
              <a:rPr lang="fr-FR" sz="2000" dirty="0" smtClean="0"/>
              <a:t> are 41% more likely to be </a:t>
            </a:r>
            <a:r>
              <a:rPr lang="en-US" sz="2000" dirty="0" smtClean="0"/>
              <a:t>contacted</a:t>
            </a:r>
            <a:r>
              <a:rPr lang="fr-FR" sz="2000" dirty="0" smtClean="0"/>
              <a:t> </a:t>
            </a:r>
            <a:r>
              <a:rPr lang="fr-FR" sz="2000" dirty="0" err="1" smtClean="0"/>
              <a:t>through</a:t>
            </a:r>
            <a:r>
              <a:rPr lang="fr-FR" sz="2000" dirty="0" smtClean="0"/>
              <a:t> LinkedIn</a:t>
            </a:r>
            <a:endParaRPr lang="fr-FR" sz="2000" dirty="0"/>
          </a:p>
          <a:p>
            <a:pPr marL="285750" indent="-285750">
              <a:buFont typeface="Arial" panose="020B0604020202020204" pitchFamily="34" charset="0"/>
              <a:buChar char="•"/>
            </a:pPr>
            <a:r>
              <a:rPr lang="en-US" sz="2000" dirty="0"/>
              <a:t>See new jobs posted, like &amp; share connections’ updates</a:t>
            </a:r>
          </a:p>
          <a:p>
            <a:pPr marL="285750" indent="-285750">
              <a:buFont typeface="Arial" panose="020B0604020202020204" pitchFamily="34" charset="0"/>
              <a:buChar char="•"/>
            </a:pPr>
            <a:endParaRPr lang="fr-FR" dirty="0"/>
          </a:p>
          <a:p>
            <a:endParaRPr lang="en-US" dirty="0"/>
          </a:p>
        </p:txBody>
      </p:sp>
      <p:grpSp>
        <p:nvGrpSpPr>
          <p:cNvPr id="9" name="Group 8"/>
          <p:cNvGrpSpPr/>
          <p:nvPr/>
        </p:nvGrpSpPr>
        <p:grpSpPr>
          <a:xfrm>
            <a:off x="3817907" y="552892"/>
            <a:ext cx="8175619" cy="5656522"/>
            <a:chOff x="4042165" y="571256"/>
            <a:chExt cx="8864373" cy="5855110"/>
          </a:xfrm>
        </p:grpSpPr>
        <p:grpSp>
          <p:nvGrpSpPr>
            <p:cNvPr id="5" name="Group 4"/>
            <p:cNvGrpSpPr/>
            <p:nvPr/>
          </p:nvGrpSpPr>
          <p:grpSpPr>
            <a:xfrm>
              <a:off x="4042165" y="610312"/>
              <a:ext cx="8864373" cy="5816054"/>
              <a:chOff x="2055168" y="0"/>
              <a:chExt cx="10972800" cy="6858000"/>
            </a:xfrm>
          </p:grpSpPr>
          <p:pic>
            <p:nvPicPr>
              <p:cNvPr id="2" name="Picture 1"/>
              <p:cNvPicPr>
                <a:picLocks noChangeAspect="1"/>
              </p:cNvPicPr>
              <p:nvPr/>
            </p:nvPicPr>
            <p:blipFill>
              <a:blip r:embed="rId3"/>
              <a:stretch>
                <a:fillRect/>
              </a:stretch>
            </p:blipFill>
            <p:spPr>
              <a:xfrm>
                <a:off x="2055168" y="0"/>
                <a:ext cx="10972800" cy="6858000"/>
              </a:xfrm>
              <a:prstGeom prst="rect">
                <a:avLst/>
              </a:prstGeom>
            </p:spPr>
          </p:pic>
          <p:pic>
            <p:nvPicPr>
              <p:cNvPr id="14" name="Picture 13"/>
              <p:cNvPicPr>
                <a:picLocks noChangeAspect="1"/>
              </p:cNvPicPr>
              <p:nvPr/>
            </p:nvPicPr>
            <p:blipFill>
              <a:blip r:embed="rId4"/>
              <a:stretch>
                <a:fillRect/>
              </a:stretch>
            </p:blipFill>
            <p:spPr>
              <a:xfrm>
                <a:off x="3166929" y="1783524"/>
                <a:ext cx="1761897" cy="915860"/>
              </a:xfrm>
              <a:prstGeom prst="rect">
                <a:avLst/>
              </a:prstGeom>
            </p:spPr>
          </p:pic>
        </p:grpSp>
        <p:pic>
          <p:nvPicPr>
            <p:cNvPr id="13" name="Picture 12"/>
            <p:cNvPicPr>
              <a:picLocks noChangeAspect="1"/>
            </p:cNvPicPr>
            <p:nvPr/>
          </p:nvPicPr>
          <p:blipFill>
            <a:blip r:embed="rId5"/>
            <a:stretch>
              <a:fillRect/>
            </a:stretch>
          </p:blipFill>
          <p:spPr>
            <a:xfrm>
              <a:off x="8150294" y="571256"/>
              <a:ext cx="2755631" cy="408882"/>
            </a:xfrm>
            <a:prstGeom prst="rect">
              <a:avLst/>
            </a:prstGeom>
          </p:spPr>
        </p:pic>
      </p:grpSp>
      <p:pic>
        <p:nvPicPr>
          <p:cNvPr id="17" name="Picture 16"/>
          <p:cNvPicPr>
            <a:picLocks noChangeAspect="1"/>
          </p:cNvPicPr>
          <p:nvPr/>
        </p:nvPicPr>
        <p:blipFill>
          <a:blip r:embed="rId6"/>
          <a:stretch>
            <a:fillRect/>
          </a:stretch>
        </p:blipFill>
        <p:spPr>
          <a:xfrm>
            <a:off x="135042" y="5423281"/>
            <a:ext cx="6384972" cy="958174"/>
          </a:xfrm>
          <a:prstGeom prst="rect">
            <a:avLst/>
          </a:prstGeom>
        </p:spPr>
      </p:pic>
    </p:spTree>
    <p:extLst>
      <p:ext uri="{BB962C8B-B14F-4D97-AF65-F5344CB8AC3E}">
        <p14:creationId xmlns:p14="http://schemas.microsoft.com/office/powerpoint/2010/main" val="88919772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8C2D67-FC77-4E19-A7C8-5B30F375FC2F}"/>
              </a:ext>
            </a:extLst>
          </p:cNvPr>
          <p:cNvSpPr>
            <a:spLocks noGrp="1"/>
          </p:cNvSpPr>
          <p:nvPr>
            <p:ph type="body" idx="1"/>
          </p:nvPr>
        </p:nvSpPr>
        <p:spPr>
          <a:xfrm>
            <a:off x="2501730" y="1524000"/>
            <a:ext cx="7180073" cy="732974"/>
          </a:xfrm>
        </p:spPr>
        <p:txBody>
          <a:bodyPr/>
          <a:lstStyle/>
          <a:p>
            <a:r>
              <a:rPr lang="en-US" dirty="0"/>
              <a:t>Status Updates on Your Personal/Social Profiles</a:t>
            </a:r>
          </a:p>
        </p:txBody>
      </p:sp>
      <p:pic>
        <p:nvPicPr>
          <p:cNvPr id="7" name="Picture 7" descr="A picture containing outdoor&#10;&#10;Description generated with very high confidence">
            <a:extLst>
              <a:ext uri="{FF2B5EF4-FFF2-40B4-BE49-F238E27FC236}">
                <a16:creationId xmlns:a16="http://schemas.microsoft.com/office/drawing/2014/main" id="{F0E28B97-3339-49D7-BD5E-BBCC1EF96789}"/>
              </a:ext>
            </a:extLst>
          </p:cNvPr>
          <p:cNvPicPr>
            <a:picLocks noGrp="1" noChangeAspect="1"/>
          </p:cNvPicPr>
          <p:nvPr>
            <p:ph sz="quarter" idx="2"/>
          </p:nvPr>
        </p:nvPicPr>
        <p:blipFill rotWithShape="1">
          <a:blip r:embed="rId2"/>
          <a:srcRect r="4887"/>
          <a:stretch/>
        </p:blipFill>
        <p:spPr>
          <a:xfrm>
            <a:off x="1553632" y="2256974"/>
            <a:ext cx="9076267" cy="4150694"/>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5F51D5E9-96A5-43BC-8950-9A118A1B9982}"/>
              </a:ext>
            </a:extLst>
          </p:cNvPr>
          <p:cNvSpPr>
            <a:spLocks noGrp="1"/>
          </p:cNvSpPr>
          <p:nvPr>
            <p:ph type="title"/>
          </p:nvPr>
        </p:nvSpPr>
        <p:spPr/>
        <p:txBody>
          <a:bodyPr/>
          <a:lstStyle/>
          <a:p>
            <a:r>
              <a:rPr lang="en-US" dirty="0">
                <a:solidFill>
                  <a:schemeClr val="accent3"/>
                </a:solidFill>
              </a:rPr>
              <a:t>Know The Difference</a:t>
            </a:r>
          </a:p>
        </p:txBody>
      </p:sp>
    </p:spTree>
    <p:extLst>
      <p:ext uri="{BB962C8B-B14F-4D97-AF65-F5344CB8AC3E}">
        <p14:creationId xmlns:p14="http://schemas.microsoft.com/office/powerpoint/2010/main" val="3522767317"/>
      </p:ext>
    </p:extLst>
  </p:cSld>
  <p:clrMapOvr>
    <a:masterClrMapping/>
  </p:clrMapOvr>
  <p:transition spd="med">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8C2D67-FC77-4E19-A7C8-5B30F375FC2F}"/>
              </a:ext>
            </a:extLst>
          </p:cNvPr>
          <p:cNvSpPr>
            <a:spLocks noGrp="1"/>
          </p:cNvSpPr>
          <p:nvPr>
            <p:ph type="body" idx="1"/>
          </p:nvPr>
        </p:nvSpPr>
        <p:spPr>
          <a:xfrm>
            <a:off x="4002532" y="1496349"/>
            <a:ext cx="4178470" cy="732974"/>
          </a:xfrm>
        </p:spPr>
        <p:txBody>
          <a:bodyPr/>
          <a:lstStyle/>
          <a:p>
            <a:r>
              <a:rPr lang="en-US" dirty="0"/>
              <a:t>Status Updates on LinkedIn</a:t>
            </a:r>
          </a:p>
        </p:txBody>
      </p:sp>
      <p:sp>
        <p:nvSpPr>
          <p:cNvPr id="6" name="Title 5">
            <a:extLst>
              <a:ext uri="{FF2B5EF4-FFF2-40B4-BE49-F238E27FC236}">
                <a16:creationId xmlns:a16="http://schemas.microsoft.com/office/drawing/2014/main" id="{5F51D5E9-96A5-43BC-8950-9A118A1B9982}"/>
              </a:ext>
            </a:extLst>
          </p:cNvPr>
          <p:cNvSpPr>
            <a:spLocks noGrp="1"/>
          </p:cNvSpPr>
          <p:nvPr>
            <p:ph type="title"/>
          </p:nvPr>
        </p:nvSpPr>
        <p:spPr/>
        <p:txBody>
          <a:bodyPr/>
          <a:lstStyle/>
          <a:p>
            <a:r>
              <a:rPr lang="en-US" dirty="0">
                <a:solidFill>
                  <a:schemeClr val="accent3"/>
                </a:solidFill>
              </a:rPr>
              <a:t>Know The Difference</a:t>
            </a:r>
          </a:p>
        </p:txBody>
      </p:sp>
      <p:pic>
        <p:nvPicPr>
          <p:cNvPr id="4" name="Content Placeholder 3"/>
          <p:cNvPicPr>
            <a:picLocks noGrp="1" noChangeAspect="1"/>
          </p:cNvPicPr>
          <p:nvPr>
            <p:ph sz="quarter" idx="2"/>
          </p:nvPr>
        </p:nvPicPr>
        <p:blipFill>
          <a:blip r:embed="rId2"/>
          <a:stretch>
            <a:fillRect/>
          </a:stretch>
        </p:blipFill>
        <p:spPr>
          <a:xfrm>
            <a:off x="1828801" y="2229323"/>
            <a:ext cx="8525932" cy="4247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9223697"/>
      </p:ext>
    </p:extLst>
  </p:cSld>
  <p:clrMapOvr>
    <a:masterClrMapping/>
  </p:clrMapOvr>
  <p:transition spd="med">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3"/>
          <p:cNvSpPr txBox="1">
            <a:spLocks/>
          </p:cNvSpPr>
          <p:nvPr/>
        </p:nvSpPr>
        <p:spPr bwMode="auto">
          <a:xfrm>
            <a:off x="1857402"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eaLnBrk="1" hangingPunct="1"/>
            <a:r>
              <a:rPr lang="en-US" sz="8000" dirty="0">
                <a:solidFill>
                  <a:schemeClr val="accent4"/>
                </a:solidFill>
                <a:latin typeface="Georgia" panose="02040502050405020303" pitchFamily="18" charset="0"/>
                <a:cs typeface="Aharoni" pitchFamily="2" charset="-79"/>
              </a:rPr>
              <a:t> </a:t>
            </a:r>
            <a:r>
              <a:rPr lang="en-US" sz="4800" b="1" dirty="0">
                <a:solidFill>
                  <a:schemeClr val="accent4"/>
                </a:solidFill>
                <a:latin typeface="Georgia" panose="02040502050405020303" pitchFamily="18" charset="0"/>
                <a:cs typeface="Aharoni" pitchFamily="2" charset="-79"/>
              </a:rPr>
              <a:t>Find</a:t>
            </a:r>
            <a:r>
              <a:rPr lang="en-US" sz="5400" dirty="0">
                <a:solidFill>
                  <a:schemeClr val="accent4"/>
                </a:solidFill>
                <a:latin typeface="Georgia" panose="02040502050405020303" pitchFamily="18" charset="0"/>
                <a:cs typeface="Aharoni" pitchFamily="2" charset="-79"/>
              </a:rPr>
              <a:t> </a:t>
            </a:r>
            <a:r>
              <a:rPr lang="en-US" sz="4800" b="1" dirty="0">
                <a:solidFill>
                  <a:schemeClr val="accent4"/>
                </a:solidFill>
                <a:latin typeface="Georgia" panose="02040502050405020303" pitchFamily="18" charset="0"/>
                <a:cs typeface="Aharoni" pitchFamily="2" charset="-79"/>
              </a:rPr>
              <a:t>Alumni</a:t>
            </a:r>
            <a:endParaRPr lang="en-US" sz="5400" dirty="0">
              <a:solidFill>
                <a:schemeClr val="accent4"/>
              </a:solidFill>
              <a:latin typeface="Georgia" panose="02040502050405020303" pitchFamily="18" charset="0"/>
              <a:cs typeface="Aharoni" pitchFamily="2" charset="-79"/>
            </a:endParaRPr>
          </a:p>
        </p:txBody>
      </p:sp>
      <p:pic>
        <p:nvPicPr>
          <p:cNvPr id="4" name="Picture 3"/>
          <p:cNvPicPr>
            <a:picLocks noChangeAspect="1"/>
          </p:cNvPicPr>
          <p:nvPr/>
        </p:nvPicPr>
        <p:blipFill>
          <a:blip r:embed="rId3"/>
          <a:stretch>
            <a:fillRect/>
          </a:stretch>
        </p:blipFill>
        <p:spPr>
          <a:xfrm>
            <a:off x="1520455" y="1943401"/>
            <a:ext cx="9163050" cy="1257300"/>
          </a:xfrm>
          <a:prstGeom prst="rect">
            <a:avLst/>
          </a:prstGeom>
        </p:spPr>
      </p:pic>
      <p:grpSp>
        <p:nvGrpSpPr>
          <p:cNvPr id="7" name="Group 6"/>
          <p:cNvGrpSpPr/>
          <p:nvPr/>
        </p:nvGrpSpPr>
        <p:grpSpPr>
          <a:xfrm>
            <a:off x="2248347" y="3929548"/>
            <a:ext cx="7838655" cy="2204630"/>
            <a:chOff x="2792376" y="3774225"/>
            <a:chExt cx="9563100" cy="2492042"/>
          </a:xfrm>
        </p:grpSpPr>
        <p:pic>
          <p:nvPicPr>
            <p:cNvPr id="5" name="Picture 4"/>
            <p:cNvPicPr>
              <a:picLocks noChangeAspect="1"/>
            </p:cNvPicPr>
            <p:nvPr/>
          </p:nvPicPr>
          <p:blipFill>
            <a:blip r:embed="rId4"/>
            <a:stretch>
              <a:fillRect/>
            </a:stretch>
          </p:blipFill>
          <p:spPr>
            <a:xfrm>
              <a:off x="2792376" y="3774225"/>
              <a:ext cx="9563100" cy="2371725"/>
            </a:xfrm>
            <a:prstGeom prst="rect">
              <a:avLst/>
            </a:prstGeom>
          </p:spPr>
        </p:pic>
        <p:pic>
          <p:nvPicPr>
            <p:cNvPr id="9" name="Picture 8"/>
            <p:cNvPicPr>
              <a:picLocks noChangeAspect="1"/>
            </p:cNvPicPr>
            <p:nvPr/>
          </p:nvPicPr>
          <p:blipFill>
            <a:blip r:embed="rId5"/>
            <a:stretch>
              <a:fillRect/>
            </a:stretch>
          </p:blipFill>
          <p:spPr>
            <a:xfrm>
              <a:off x="3122948" y="5412753"/>
              <a:ext cx="1536325" cy="853514"/>
            </a:xfrm>
            <a:prstGeom prst="rect">
              <a:avLst/>
            </a:prstGeom>
          </p:spPr>
        </p:pic>
      </p:grpSp>
    </p:spTree>
    <p:extLst>
      <p:ext uri="{BB962C8B-B14F-4D97-AF65-F5344CB8AC3E}">
        <p14:creationId xmlns:p14="http://schemas.microsoft.com/office/powerpoint/2010/main" val="28704077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0092" y="379979"/>
            <a:ext cx="8426897" cy="3539430"/>
          </a:xfrm>
          <a:prstGeom prst="rect">
            <a:avLst/>
          </a:prstGeom>
          <a:noFill/>
        </p:spPr>
        <p:txBody>
          <a:bodyPr wrap="square" rtlCol="0">
            <a:spAutoFit/>
          </a:bodyPr>
          <a:lstStyle/>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algn="ctr" defTabSz="609585"/>
            <a:endParaRPr lang="en-US" sz="3200" dirty="0">
              <a:solidFill>
                <a:prstClr val="white"/>
              </a:solidFill>
              <a:latin typeface="Arial"/>
              <a:cs typeface="Arial"/>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p:txBody>
      </p:sp>
      <p:sp>
        <p:nvSpPr>
          <p:cNvPr id="4" name="Title 1"/>
          <p:cNvSpPr>
            <a:spLocks noGrp="1"/>
          </p:cNvSpPr>
          <p:nvPr>
            <p:ph type="ctrTitle"/>
          </p:nvPr>
        </p:nvSpPr>
        <p:spPr>
          <a:xfrm>
            <a:off x="3502095" y="957598"/>
            <a:ext cx="7809371" cy="3258802"/>
          </a:xfrm>
        </p:spPr>
        <p:txBody>
          <a:bodyPr>
            <a:noAutofit/>
            <a:scene3d>
              <a:camera prst="orthographicFront"/>
              <a:lightRig rig="soft" dir="t">
                <a:rot lat="0" lon="0" rev="10800000"/>
              </a:lightRig>
            </a:scene3d>
            <a:sp3d>
              <a:bevelT w="27940" h="12700"/>
              <a:contourClr>
                <a:srgbClr val="DDDDDD"/>
              </a:contourClr>
            </a:sp3d>
          </a:bodyPr>
          <a:lstStyle/>
          <a:p>
            <a:r>
              <a:rPr lang="en-US" sz="4300" b="1" dirty="0">
                <a:ln w="11430"/>
                <a:solidFill>
                  <a:schemeClr val="bg1"/>
                </a:solidFill>
                <a:effectLst>
                  <a:outerShdw blurRad="25400" algn="tl" rotWithShape="0">
                    <a:srgbClr val="000000">
                      <a:alpha val="43000"/>
                    </a:srgbClr>
                  </a:outerShdw>
                </a:effectLst>
                <a:cs typeface="Calibri"/>
              </a:rPr>
              <a:t>There are currently </a:t>
            </a:r>
            <a:r>
              <a:rPr lang="en-US" sz="4300" b="1" dirty="0" smtClean="0">
                <a:ln w="11430"/>
                <a:solidFill>
                  <a:srgbClr val="FFC000"/>
                </a:solidFill>
                <a:effectLst>
                  <a:outerShdw blurRad="25400" algn="tl" rotWithShape="0">
                    <a:srgbClr val="000000">
                      <a:alpha val="43000"/>
                    </a:srgbClr>
                  </a:outerShdw>
                </a:effectLst>
                <a:cs typeface="Calibri"/>
              </a:rPr>
              <a:t>89,058+ UCR </a:t>
            </a:r>
            <a:r>
              <a:rPr lang="en-US" sz="4300" b="1" dirty="0">
                <a:ln w="11430"/>
                <a:solidFill>
                  <a:srgbClr val="FFC000"/>
                </a:solidFill>
                <a:effectLst>
                  <a:outerShdw blurRad="25400" algn="tl" rotWithShape="0">
                    <a:srgbClr val="000000">
                      <a:alpha val="43000"/>
                    </a:srgbClr>
                  </a:outerShdw>
                </a:effectLst>
                <a:cs typeface="Calibri"/>
              </a:rPr>
              <a:t>Alumni </a:t>
            </a:r>
            <a:r>
              <a:rPr lang="en-US" sz="4300" b="1" dirty="0">
                <a:ln w="11430"/>
                <a:solidFill>
                  <a:schemeClr val="bg1"/>
                </a:solidFill>
                <a:effectLst>
                  <a:outerShdw blurRad="25400" algn="tl" rotWithShape="0">
                    <a:srgbClr val="000000">
                      <a:alpha val="43000"/>
                    </a:srgbClr>
                  </a:outerShdw>
                </a:effectLst>
                <a:cs typeface="Calibri"/>
              </a:rPr>
              <a:t>on LinkedIn. </a:t>
            </a:r>
          </a:p>
        </p:txBody>
      </p:sp>
    </p:spTree>
    <p:extLst>
      <p:ext uri="{BB962C8B-B14F-4D97-AF65-F5344CB8AC3E}">
        <p14:creationId xmlns:p14="http://schemas.microsoft.com/office/powerpoint/2010/main" val="1248817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3"/>
          <p:cNvSpPr txBox="1">
            <a:spLocks/>
          </p:cNvSpPr>
          <p:nvPr/>
        </p:nvSpPr>
        <p:spPr bwMode="auto">
          <a:xfrm>
            <a:off x="1981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eaLnBrk="1" hangingPunct="1"/>
            <a:r>
              <a:rPr lang="en-US" sz="4800" b="1" dirty="0">
                <a:solidFill>
                  <a:schemeClr val="accent4"/>
                </a:solidFill>
                <a:latin typeface="Georgia" panose="02040502050405020303" pitchFamily="18" charset="0"/>
                <a:cs typeface="Aharoni" pitchFamily="2" charset="-79"/>
              </a:rPr>
              <a:t>Find Alumni</a:t>
            </a:r>
          </a:p>
        </p:txBody>
      </p:sp>
      <p:pic>
        <p:nvPicPr>
          <p:cNvPr id="3" name="Picture 2"/>
          <p:cNvPicPr>
            <a:picLocks noChangeAspect="1"/>
          </p:cNvPicPr>
          <p:nvPr/>
        </p:nvPicPr>
        <p:blipFill>
          <a:blip r:embed="rId3"/>
          <a:stretch>
            <a:fillRect/>
          </a:stretch>
        </p:blipFill>
        <p:spPr>
          <a:xfrm>
            <a:off x="261937" y="1156343"/>
            <a:ext cx="11668125" cy="5267325"/>
          </a:xfrm>
          <a:prstGeom prst="rect">
            <a:avLst/>
          </a:prstGeom>
        </p:spPr>
      </p:pic>
    </p:spTree>
    <p:extLst>
      <p:ext uri="{BB962C8B-B14F-4D97-AF65-F5344CB8AC3E}">
        <p14:creationId xmlns:p14="http://schemas.microsoft.com/office/powerpoint/2010/main" val="449510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1981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eaLnBrk="1" hangingPunct="1"/>
            <a:r>
              <a:rPr lang="en-US" sz="4800" b="1" dirty="0">
                <a:solidFill>
                  <a:schemeClr val="accent4"/>
                </a:solidFill>
                <a:latin typeface="Georgia" panose="02040502050405020303" pitchFamily="18" charset="0"/>
                <a:cs typeface="Aharoni" pitchFamily="2" charset="-79"/>
              </a:rPr>
              <a:t>Personalize It!</a:t>
            </a:r>
          </a:p>
        </p:txBody>
      </p:sp>
      <p:pic>
        <p:nvPicPr>
          <p:cNvPr id="2" name="Picture 1"/>
          <p:cNvPicPr>
            <a:picLocks noChangeAspect="1"/>
          </p:cNvPicPr>
          <p:nvPr/>
        </p:nvPicPr>
        <p:blipFill>
          <a:blip r:embed="rId3"/>
          <a:stretch>
            <a:fillRect/>
          </a:stretch>
        </p:blipFill>
        <p:spPr>
          <a:xfrm>
            <a:off x="534216" y="1717629"/>
            <a:ext cx="2571750" cy="3076575"/>
          </a:xfrm>
          <a:prstGeom prst="rect">
            <a:avLst/>
          </a:prstGeom>
        </p:spPr>
      </p:pic>
      <p:pic>
        <p:nvPicPr>
          <p:cNvPr id="4" name="Picture 3"/>
          <p:cNvPicPr>
            <a:picLocks noChangeAspect="1"/>
          </p:cNvPicPr>
          <p:nvPr/>
        </p:nvPicPr>
        <p:blipFill>
          <a:blip r:embed="rId4"/>
          <a:stretch>
            <a:fillRect/>
          </a:stretch>
        </p:blipFill>
        <p:spPr>
          <a:xfrm>
            <a:off x="1094604" y="4335285"/>
            <a:ext cx="1450974" cy="458919"/>
          </a:xfrm>
          <a:prstGeom prst="rect">
            <a:avLst/>
          </a:prstGeom>
        </p:spPr>
      </p:pic>
      <p:pic>
        <p:nvPicPr>
          <p:cNvPr id="5" name="Picture 4"/>
          <p:cNvPicPr>
            <a:picLocks noChangeAspect="1"/>
          </p:cNvPicPr>
          <p:nvPr/>
        </p:nvPicPr>
        <p:blipFill>
          <a:blip r:embed="rId5"/>
          <a:stretch>
            <a:fillRect/>
          </a:stretch>
        </p:blipFill>
        <p:spPr>
          <a:xfrm>
            <a:off x="3860481" y="1857304"/>
            <a:ext cx="5934075" cy="1828800"/>
          </a:xfrm>
          <a:prstGeom prst="rect">
            <a:avLst/>
          </a:prstGeom>
        </p:spPr>
      </p:pic>
      <p:sp>
        <p:nvSpPr>
          <p:cNvPr id="11" name="Oval 10"/>
          <p:cNvSpPr/>
          <p:nvPr/>
        </p:nvSpPr>
        <p:spPr>
          <a:xfrm>
            <a:off x="7022239" y="2833086"/>
            <a:ext cx="1436914" cy="9078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p:nvPicPr>
        <p:blipFill>
          <a:blip r:embed="rId6"/>
          <a:stretch>
            <a:fillRect/>
          </a:stretch>
        </p:blipFill>
        <p:spPr>
          <a:xfrm>
            <a:off x="6827518" y="3740956"/>
            <a:ext cx="5276850" cy="3086100"/>
          </a:xfrm>
          <a:prstGeom prst="rect">
            <a:avLst/>
          </a:prstGeom>
        </p:spPr>
      </p:pic>
      <p:pic>
        <p:nvPicPr>
          <p:cNvPr id="3" name="Picture 2"/>
          <p:cNvPicPr>
            <a:picLocks noChangeAspect="1"/>
          </p:cNvPicPr>
          <p:nvPr/>
        </p:nvPicPr>
        <p:blipFill>
          <a:blip r:embed="rId7"/>
          <a:stretch>
            <a:fillRect/>
          </a:stretch>
        </p:blipFill>
        <p:spPr>
          <a:xfrm>
            <a:off x="9580115" y="5552903"/>
            <a:ext cx="1261370" cy="182880"/>
          </a:xfrm>
          <a:prstGeom prst="rect">
            <a:avLst/>
          </a:prstGeom>
        </p:spPr>
      </p:pic>
    </p:spTree>
    <p:extLst>
      <p:ext uri="{BB962C8B-B14F-4D97-AF65-F5344CB8AC3E}">
        <p14:creationId xmlns:p14="http://schemas.microsoft.com/office/powerpoint/2010/main" val="3474644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7644" b="7310"/>
          <a:stretch/>
        </p:blipFill>
        <p:spPr>
          <a:xfrm>
            <a:off x="4639988" y="1456654"/>
            <a:ext cx="6938863" cy="4412512"/>
          </a:xfrm>
          <a:prstGeom prst="rect">
            <a:avLst/>
          </a:prstGeom>
        </p:spPr>
      </p:pic>
      <p:pic>
        <p:nvPicPr>
          <p:cNvPr id="4098" name="Picture 2" descr="Image result for laptop fr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950" y="1007127"/>
            <a:ext cx="9048750" cy="62865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bwMode="auto">
          <a:xfrm>
            <a:off x="1981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eaLnBrk="1" hangingPunct="1"/>
            <a:r>
              <a:rPr lang="en-US" sz="4800" b="1" dirty="0">
                <a:solidFill>
                  <a:schemeClr val="accent4"/>
                </a:solidFill>
                <a:latin typeface="Georgia" panose="02040502050405020303" pitchFamily="18" charset="0"/>
                <a:cs typeface="Aharoni" pitchFamily="2" charset="-79"/>
              </a:rPr>
              <a:t>Get Introduced</a:t>
            </a:r>
          </a:p>
        </p:txBody>
      </p:sp>
      <p:pic>
        <p:nvPicPr>
          <p:cNvPr id="2" name="Picture 1"/>
          <p:cNvPicPr>
            <a:picLocks noChangeAspect="1"/>
          </p:cNvPicPr>
          <p:nvPr/>
        </p:nvPicPr>
        <p:blipFill>
          <a:blip r:embed="rId5"/>
          <a:stretch>
            <a:fillRect/>
          </a:stretch>
        </p:blipFill>
        <p:spPr>
          <a:xfrm>
            <a:off x="534216" y="239702"/>
            <a:ext cx="2571750" cy="3076575"/>
          </a:xfrm>
          <a:prstGeom prst="rect">
            <a:avLst/>
          </a:prstGeom>
        </p:spPr>
      </p:pic>
      <p:pic>
        <p:nvPicPr>
          <p:cNvPr id="4" name="Picture 3"/>
          <p:cNvPicPr>
            <a:picLocks noChangeAspect="1"/>
          </p:cNvPicPr>
          <p:nvPr/>
        </p:nvPicPr>
        <p:blipFill>
          <a:blip r:embed="rId6"/>
          <a:stretch>
            <a:fillRect/>
          </a:stretch>
        </p:blipFill>
        <p:spPr>
          <a:xfrm>
            <a:off x="746261" y="2251708"/>
            <a:ext cx="1450974" cy="458919"/>
          </a:xfrm>
          <a:prstGeom prst="rect">
            <a:avLst/>
          </a:prstGeom>
        </p:spPr>
      </p:pic>
      <p:sp>
        <p:nvSpPr>
          <p:cNvPr id="5" name="Rectangle 4"/>
          <p:cNvSpPr/>
          <p:nvPr/>
        </p:nvSpPr>
        <p:spPr>
          <a:xfrm>
            <a:off x="616012" y="3594496"/>
            <a:ext cx="2571750" cy="312597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bg1"/>
                </a:solidFill>
              </a:rPr>
              <a:t>Increase chances of getting new connections by being introduced</a:t>
            </a:r>
          </a:p>
          <a:p>
            <a:pPr algn="ctr"/>
            <a:endParaRPr lang="en-US" b="1" dirty="0">
              <a:solidFill>
                <a:schemeClr val="bg1"/>
              </a:solidFill>
            </a:endParaRPr>
          </a:p>
          <a:p>
            <a:pPr algn="ctr"/>
            <a:r>
              <a:rPr lang="en-US" b="1" dirty="0">
                <a:solidFill>
                  <a:schemeClr val="bg1"/>
                </a:solidFill>
              </a:rPr>
              <a:t>By-pass the 300 characters limit. </a:t>
            </a:r>
          </a:p>
          <a:p>
            <a:pPr algn="ctr"/>
            <a:endParaRPr lang="en-US" b="1" dirty="0">
              <a:solidFill>
                <a:schemeClr val="bg1"/>
              </a:solidFill>
            </a:endParaRPr>
          </a:p>
          <a:p>
            <a:pPr algn="ctr"/>
            <a:r>
              <a:rPr lang="en-US" b="1" dirty="0">
                <a:solidFill>
                  <a:schemeClr val="bg1"/>
                </a:solidFill>
              </a:rPr>
              <a:t>Be able to elaborate through an inbox message</a:t>
            </a:r>
          </a:p>
        </p:txBody>
      </p:sp>
      <p:sp>
        <p:nvSpPr>
          <p:cNvPr id="10" name="Rounded Rectangle 9"/>
          <p:cNvSpPr/>
          <p:nvPr/>
        </p:nvSpPr>
        <p:spPr>
          <a:xfrm>
            <a:off x="342982" y="3454037"/>
            <a:ext cx="3021874" cy="326643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400" b="1" dirty="0"/>
          </a:p>
        </p:txBody>
      </p:sp>
    </p:spTree>
    <p:extLst>
      <p:ext uri="{BB962C8B-B14F-4D97-AF65-F5344CB8AC3E}">
        <p14:creationId xmlns:p14="http://schemas.microsoft.com/office/powerpoint/2010/main" val="29050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1036321" y="152400"/>
            <a:ext cx="110635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eaLnBrk="1" hangingPunct="1"/>
            <a:r>
              <a:rPr lang="en-US" sz="4800" b="1" dirty="0">
                <a:solidFill>
                  <a:schemeClr val="accent4"/>
                </a:solidFill>
                <a:latin typeface="Georgia" panose="02040502050405020303" pitchFamily="18" charset="0"/>
                <a:cs typeface="Aharoni" pitchFamily="2" charset="-79"/>
              </a:rPr>
              <a:t>Leveraging Enhancing Tips </a:t>
            </a:r>
          </a:p>
        </p:txBody>
      </p:sp>
      <p:sp>
        <p:nvSpPr>
          <p:cNvPr id="16" name="Title 3"/>
          <p:cNvSpPr txBox="1">
            <a:spLocks/>
          </p:cNvSpPr>
          <p:nvPr/>
        </p:nvSpPr>
        <p:spPr bwMode="auto">
          <a:xfrm>
            <a:off x="663365" y="1391156"/>
            <a:ext cx="2137953" cy="34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eaLnBrk="1" hangingPunct="1"/>
            <a:r>
              <a:rPr lang="en-US" sz="2000" b="1" dirty="0">
                <a:solidFill>
                  <a:schemeClr val="accent1"/>
                </a:solidFill>
                <a:latin typeface="Georgia" panose="02040502050405020303" pitchFamily="18" charset="0"/>
                <a:cs typeface="Aharoni" pitchFamily="2" charset="-79"/>
              </a:rPr>
              <a:t>Join Groups </a:t>
            </a:r>
          </a:p>
        </p:txBody>
      </p:sp>
      <p:pic>
        <p:nvPicPr>
          <p:cNvPr id="21" name="Picture 20"/>
          <p:cNvPicPr>
            <a:picLocks noChangeAspect="1"/>
          </p:cNvPicPr>
          <p:nvPr/>
        </p:nvPicPr>
        <p:blipFill>
          <a:blip r:embed="rId3"/>
          <a:stretch>
            <a:fillRect/>
          </a:stretch>
        </p:blipFill>
        <p:spPr>
          <a:xfrm>
            <a:off x="56757" y="1820653"/>
            <a:ext cx="5489121" cy="1302164"/>
          </a:xfrm>
          <a:prstGeom prst="rect">
            <a:avLst/>
          </a:prstGeom>
        </p:spPr>
      </p:pic>
      <p:sp>
        <p:nvSpPr>
          <p:cNvPr id="2" name="Rectangle 1"/>
          <p:cNvSpPr/>
          <p:nvPr/>
        </p:nvSpPr>
        <p:spPr>
          <a:xfrm>
            <a:off x="8823966" y="1397165"/>
            <a:ext cx="2619628" cy="400110"/>
          </a:xfrm>
          <a:prstGeom prst="rect">
            <a:avLst/>
          </a:prstGeom>
        </p:spPr>
        <p:txBody>
          <a:bodyPr wrap="none">
            <a:spAutoFit/>
          </a:bodyPr>
          <a:lstStyle/>
          <a:p>
            <a:r>
              <a:rPr lang="en-US" sz="2000" b="1" dirty="0">
                <a:solidFill>
                  <a:schemeClr val="accent1"/>
                </a:solidFill>
                <a:latin typeface="Georgia" panose="02040502050405020303" pitchFamily="18" charset="0"/>
                <a:cs typeface="Aharoni" pitchFamily="2" charset="-79"/>
              </a:rPr>
              <a:t>Follow Companies</a:t>
            </a:r>
            <a:endParaRPr lang="en-US" sz="2000" b="1" dirty="0">
              <a:latin typeface="Georgia" panose="02040502050405020303" pitchFamily="18" charset="0"/>
            </a:endParaRPr>
          </a:p>
        </p:txBody>
      </p:sp>
      <p:pic>
        <p:nvPicPr>
          <p:cNvPr id="3" name="Picture 2"/>
          <p:cNvPicPr>
            <a:picLocks noChangeAspect="1"/>
          </p:cNvPicPr>
          <p:nvPr/>
        </p:nvPicPr>
        <p:blipFill>
          <a:blip r:embed="rId4"/>
          <a:stretch>
            <a:fillRect/>
          </a:stretch>
        </p:blipFill>
        <p:spPr>
          <a:xfrm>
            <a:off x="6006888" y="2018367"/>
            <a:ext cx="5871555" cy="1620234"/>
          </a:xfrm>
          <a:prstGeom prst="rect">
            <a:avLst/>
          </a:prstGeom>
        </p:spPr>
      </p:pic>
      <p:pic>
        <p:nvPicPr>
          <p:cNvPr id="5" name="Picture 4"/>
          <p:cNvPicPr>
            <a:picLocks noChangeAspect="1"/>
          </p:cNvPicPr>
          <p:nvPr/>
        </p:nvPicPr>
        <p:blipFill>
          <a:blip r:embed="rId5"/>
          <a:stretch>
            <a:fillRect/>
          </a:stretch>
        </p:blipFill>
        <p:spPr>
          <a:xfrm>
            <a:off x="4303178" y="3785751"/>
            <a:ext cx="7709952" cy="1223051"/>
          </a:xfrm>
          <a:prstGeom prst="rect">
            <a:avLst/>
          </a:prstGeom>
        </p:spPr>
      </p:pic>
      <p:sp>
        <p:nvSpPr>
          <p:cNvPr id="17" name="Rounded Rectangle 16"/>
          <p:cNvSpPr/>
          <p:nvPr/>
        </p:nvSpPr>
        <p:spPr>
          <a:xfrm>
            <a:off x="8092712" y="4409803"/>
            <a:ext cx="1331625" cy="27836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solidFill>
                  <a:srgbClr val="FFFFFF"/>
                </a:solidFill>
                <a:latin typeface="Agency FB" panose="020B0503020202020204" pitchFamily="34" charset="0"/>
                <a:cs typeface="Aharoni" pitchFamily="2" charset="-79"/>
              </a:rPr>
              <a:t>Job Leads</a:t>
            </a:r>
            <a:endParaRPr lang="en-US" dirty="0">
              <a:solidFill>
                <a:srgbClr val="FFFFFF"/>
              </a:solidFill>
              <a:latin typeface="Agency FB" panose="020B0503020202020204" pitchFamily="34" charset="0"/>
              <a:cs typeface="Aharoni" pitchFamily="2" charset="-79"/>
            </a:endParaRPr>
          </a:p>
        </p:txBody>
      </p:sp>
      <p:pic>
        <p:nvPicPr>
          <p:cNvPr id="7" name="Picture 6"/>
          <p:cNvPicPr>
            <a:picLocks noChangeAspect="1"/>
          </p:cNvPicPr>
          <p:nvPr/>
        </p:nvPicPr>
        <p:blipFill>
          <a:blip r:embed="rId6"/>
          <a:stretch>
            <a:fillRect/>
          </a:stretch>
        </p:blipFill>
        <p:spPr>
          <a:xfrm rot="18150562">
            <a:off x="7284781" y="4357421"/>
            <a:ext cx="429000" cy="540473"/>
          </a:xfrm>
          <a:prstGeom prst="rect">
            <a:avLst/>
          </a:prstGeom>
        </p:spPr>
      </p:pic>
      <p:sp>
        <p:nvSpPr>
          <p:cNvPr id="18" name="Rounded Rectangle 17"/>
          <p:cNvSpPr/>
          <p:nvPr/>
        </p:nvSpPr>
        <p:spPr>
          <a:xfrm>
            <a:off x="7499281" y="5469564"/>
            <a:ext cx="4141994" cy="105780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a:solidFill>
                <a:srgbClr val="FFFFFF"/>
              </a:solidFill>
              <a:latin typeface="Agency FB" panose="020B0503020202020204" pitchFamily="34" charset="0"/>
              <a:cs typeface="Aharoni" pitchFamily="2" charset="-79"/>
            </a:endParaRPr>
          </a:p>
          <a:p>
            <a:pPr algn="ctr"/>
            <a:endParaRPr lang="en-US" sz="1400" dirty="0">
              <a:solidFill>
                <a:srgbClr val="FFFFFF"/>
              </a:solidFill>
              <a:latin typeface="Agency FB" panose="020B0503020202020204" pitchFamily="34" charset="0"/>
              <a:cs typeface="Aharoni" pitchFamily="2" charset="-79"/>
            </a:endParaRPr>
          </a:p>
          <a:p>
            <a:pPr algn="ctr"/>
            <a:r>
              <a:rPr lang="en-US" dirty="0">
                <a:solidFill>
                  <a:srgbClr val="FFFFFF"/>
                </a:solidFill>
                <a:latin typeface="Agency FB" panose="020B0503020202020204" pitchFamily="34" charset="0"/>
                <a:cs typeface="Aharoni" pitchFamily="2" charset="-79"/>
              </a:rPr>
              <a:t>The more companies you follow the more leads you get, and it will being to populate your home page with affiliated companies </a:t>
            </a:r>
          </a:p>
          <a:p>
            <a:pPr algn="ctr"/>
            <a:endParaRPr lang="en-US" sz="1400" dirty="0">
              <a:solidFill>
                <a:srgbClr val="FFFFFF"/>
              </a:solidFill>
              <a:latin typeface="Agency FB" panose="020B0503020202020204" pitchFamily="34" charset="0"/>
              <a:cs typeface="Aharoni" pitchFamily="2" charset="-79"/>
            </a:endParaRPr>
          </a:p>
          <a:p>
            <a:pPr algn="ctr"/>
            <a:endParaRPr lang="en-US" sz="2400" dirty="0">
              <a:solidFill>
                <a:srgbClr val="FFFFFF"/>
              </a:solidFill>
              <a:latin typeface="Agency FB" panose="020B0503020202020204" pitchFamily="34" charset="0"/>
              <a:cs typeface="Aharoni" pitchFamily="2" charset="-79"/>
            </a:endParaRPr>
          </a:p>
        </p:txBody>
      </p:sp>
      <p:sp>
        <p:nvSpPr>
          <p:cNvPr id="22" name="Rounded Rectangle 21"/>
          <p:cNvSpPr/>
          <p:nvPr/>
        </p:nvSpPr>
        <p:spPr>
          <a:xfrm>
            <a:off x="3221628" y="2432720"/>
            <a:ext cx="2163099" cy="1216391"/>
          </a:xfrm>
          <a:prstGeom prst="roundRect">
            <a:avLst/>
          </a:prstGeom>
          <a:solidFill>
            <a:srgbClr val="0070C0"/>
          </a:solidFill>
          <a:ln w="57150">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FFFF"/>
              </a:solidFill>
              <a:latin typeface="Aharoni" pitchFamily="2" charset="-79"/>
              <a:cs typeface="Aharoni" pitchFamily="2" charset="-79"/>
            </a:endParaRPr>
          </a:p>
          <a:p>
            <a:pPr algn="ctr"/>
            <a:r>
              <a:rPr lang="en-US" sz="1600" dirty="0">
                <a:solidFill>
                  <a:srgbClr val="FFFFFF"/>
                </a:solidFill>
                <a:latin typeface="Agency FB" panose="020B0503020202020204" pitchFamily="34" charset="0"/>
                <a:cs typeface="Aharoni" pitchFamily="2" charset="-79"/>
              </a:rPr>
              <a:t>TIP: You Can Send a Direct Message to Any Professional You Are in a Group With</a:t>
            </a:r>
          </a:p>
          <a:p>
            <a:pPr algn="ctr"/>
            <a:endParaRPr lang="en-US" sz="1400" dirty="0">
              <a:solidFill>
                <a:srgbClr val="FFFFFF"/>
              </a:solidFill>
              <a:latin typeface="Agency FB" panose="020B0503020202020204" pitchFamily="34" charset="0"/>
              <a:cs typeface="Aharoni" pitchFamily="2" charset="-79"/>
            </a:endParaRPr>
          </a:p>
        </p:txBody>
      </p:sp>
      <p:pic>
        <p:nvPicPr>
          <p:cNvPr id="8" name="Picture 7"/>
          <p:cNvPicPr>
            <a:picLocks noChangeAspect="1"/>
          </p:cNvPicPr>
          <p:nvPr/>
        </p:nvPicPr>
        <p:blipFill>
          <a:blip r:embed="rId7"/>
          <a:stretch>
            <a:fillRect/>
          </a:stretch>
        </p:blipFill>
        <p:spPr>
          <a:xfrm>
            <a:off x="3262327" y="2018367"/>
            <a:ext cx="682811" cy="457240"/>
          </a:xfrm>
          <a:prstGeom prst="rect">
            <a:avLst/>
          </a:prstGeom>
        </p:spPr>
      </p:pic>
      <p:pic>
        <p:nvPicPr>
          <p:cNvPr id="10" name="Picture 9"/>
          <p:cNvPicPr>
            <a:picLocks noChangeAspect="1"/>
          </p:cNvPicPr>
          <p:nvPr/>
        </p:nvPicPr>
        <p:blipFill>
          <a:blip r:embed="rId8"/>
          <a:stretch>
            <a:fillRect/>
          </a:stretch>
        </p:blipFill>
        <p:spPr>
          <a:xfrm>
            <a:off x="201259" y="3211911"/>
            <a:ext cx="2790825" cy="4724400"/>
          </a:xfrm>
          <a:prstGeom prst="rect">
            <a:avLst/>
          </a:prstGeom>
        </p:spPr>
      </p:pic>
      <p:sp>
        <p:nvSpPr>
          <p:cNvPr id="20" name="Title 3"/>
          <p:cNvSpPr txBox="1">
            <a:spLocks/>
          </p:cNvSpPr>
          <p:nvPr/>
        </p:nvSpPr>
        <p:spPr bwMode="auto">
          <a:xfrm>
            <a:off x="3782248" y="5574111"/>
            <a:ext cx="2137953" cy="34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eaLnBrk="1" hangingPunct="1"/>
            <a:r>
              <a:rPr lang="en-US" sz="2000" b="1" dirty="0">
                <a:solidFill>
                  <a:schemeClr val="accent1"/>
                </a:solidFill>
                <a:latin typeface="Georgia" panose="02040502050405020303" pitchFamily="18" charset="0"/>
                <a:cs typeface="Aharoni" pitchFamily="2" charset="-79"/>
              </a:rPr>
              <a:t>Follow Hashtags</a:t>
            </a:r>
          </a:p>
        </p:txBody>
      </p:sp>
    </p:spTree>
    <p:extLst>
      <p:ext uri="{BB962C8B-B14F-4D97-AF65-F5344CB8AC3E}">
        <p14:creationId xmlns:p14="http://schemas.microsoft.com/office/powerpoint/2010/main" val="8174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2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17" grpId="0" animBg="1"/>
      <p:bldP spid="18" grpId="0" animBg="1"/>
      <p:bldP spid="22"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3933" y="1522546"/>
            <a:ext cx="6053667" cy="732974"/>
          </a:xfrm>
        </p:spPr>
        <p:txBody>
          <a:bodyPr/>
          <a:lstStyle/>
          <a:p>
            <a:pPr marL="285750" indent="-285750">
              <a:buClr>
                <a:schemeClr val="bg1"/>
              </a:buClr>
              <a:buFont typeface="Arial" panose="020B0604020202020204" pitchFamily="34" charset="0"/>
              <a:buChar char="•"/>
            </a:pPr>
            <a:r>
              <a:rPr lang="en-US" sz="1600" dirty="0"/>
              <a:t>Traditional Job Search vs. LinkedIn Job Search</a:t>
            </a:r>
          </a:p>
          <a:p>
            <a:pPr marL="833438" lvl="1" indent="-285750">
              <a:buClr>
                <a:schemeClr val="bg1"/>
              </a:buClr>
              <a:buFont typeface="Arial" panose="020B0604020202020204" pitchFamily="34" charset="0"/>
              <a:buChar char="•"/>
            </a:pPr>
            <a:r>
              <a:rPr lang="en-US" sz="1600" dirty="0"/>
              <a:t>LinkedIn Job Search</a:t>
            </a:r>
          </a:p>
          <a:p>
            <a:endParaRPr lang="en-US" sz="1600" dirty="0"/>
          </a:p>
        </p:txBody>
      </p:sp>
      <p:sp>
        <p:nvSpPr>
          <p:cNvPr id="5" name="Text Placeholder 4"/>
          <p:cNvSpPr>
            <a:spLocks noGrp="1"/>
          </p:cNvSpPr>
          <p:nvPr>
            <p:ph type="body" sz="half" idx="3"/>
          </p:nvPr>
        </p:nvSpPr>
        <p:spPr>
          <a:xfrm>
            <a:off x="6091767" y="1428718"/>
            <a:ext cx="6036734" cy="731520"/>
          </a:xfrm>
        </p:spPr>
        <p:txBody>
          <a:bodyPr/>
          <a:lstStyle/>
          <a:p>
            <a:endParaRPr lang="en-US" sz="1600" dirty="0"/>
          </a:p>
          <a:p>
            <a:pPr marL="285750" indent="-285750">
              <a:buClr>
                <a:schemeClr val="bg1"/>
              </a:buClr>
              <a:buFont typeface="Arial" panose="020B0604020202020204" pitchFamily="34" charset="0"/>
              <a:buChar char="•"/>
            </a:pPr>
            <a:r>
              <a:rPr lang="en-US" sz="1600" dirty="0">
                <a:solidFill>
                  <a:srgbClr val="FFFFFF"/>
                </a:solidFill>
              </a:rPr>
              <a:t>Informal</a:t>
            </a:r>
          </a:p>
          <a:p>
            <a:pPr marL="833438" lvl="1" indent="-285750">
              <a:buClr>
                <a:schemeClr val="bg1"/>
              </a:buClr>
              <a:buFont typeface="Arial" panose="020B0604020202020204" pitchFamily="34" charset="0"/>
              <a:buChar char="•"/>
            </a:pPr>
            <a:r>
              <a:rPr lang="en-US" sz="1600" dirty="0">
                <a:solidFill>
                  <a:srgbClr val="FFFFFF"/>
                </a:solidFill>
              </a:rPr>
              <a:t>Multiple opportunities to connect or be connected with recruiters or talent acquisitions </a:t>
            </a:r>
          </a:p>
          <a:p>
            <a:endParaRPr lang="en-US" sz="1600" dirty="0"/>
          </a:p>
        </p:txBody>
      </p:sp>
      <p:sp>
        <p:nvSpPr>
          <p:cNvPr id="8194" name="Title 3"/>
          <p:cNvSpPr>
            <a:spLocks noGrp="1"/>
          </p:cNvSpPr>
          <p:nvPr>
            <p:ph type="title"/>
          </p:nvPr>
        </p:nvSpPr>
        <p:spPr/>
        <p:txBody>
          <a:bodyPr>
            <a:noAutofit/>
          </a:bodyPr>
          <a:lstStyle/>
          <a:p>
            <a:pPr algn="ctr"/>
            <a:r>
              <a:rPr lang="en-US" sz="4800" b="1" dirty="0">
                <a:solidFill>
                  <a:schemeClr val="bg1"/>
                </a:solidFill>
                <a:latin typeface="Georgia" panose="02040502050405020303" pitchFamily="18" charset="0"/>
              </a:rPr>
              <a:t>Utilizing Resources for Your Next Opportunity</a:t>
            </a:r>
            <a:endParaRPr lang="en-US" sz="4800" b="1" dirty="0">
              <a:solidFill>
                <a:schemeClr val="bg1"/>
              </a:solidFill>
              <a:latin typeface="Georgia" panose="02040502050405020303" pitchFamily="18" charset="0"/>
              <a:cs typeface="Aharoni" pitchFamily="2" charset="-79"/>
            </a:endParaRPr>
          </a:p>
        </p:txBody>
      </p:sp>
      <p:pic>
        <p:nvPicPr>
          <p:cNvPr id="2" name="Picture 1"/>
          <p:cNvPicPr>
            <a:picLocks noChangeAspect="1"/>
          </p:cNvPicPr>
          <p:nvPr/>
        </p:nvPicPr>
        <p:blipFill>
          <a:blip r:embed="rId3"/>
          <a:stretch>
            <a:fillRect/>
          </a:stretch>
        </p:blipFill>
        <p:spPr>
          <a:xfrm>
            <a:off x="220133" y="2254066"/>
            <a:ext cx="11760199" cy="4135692"/>
          </a:xfrm>
          <a:prstGeom prst="rect">
            <a:avLst/>
          </a:prstGeom>
        </p:spPr>
      </p:pic>
      <p:sp>
        <p:nvSpPr>
          <p:cNvPr id="10" name="Title 3"/>
          <p:cNvSpPr txBox="1">
            <a:spLocks/>
          </p:cNvSpPr>
          <p:nvPr/>
        </p:nvSpPr>
        <p:spPr bwMode="auto">
          <a:xfrm>
            <a:off x="796396" y="156936"/>
            <a:ext cx="10363200" cy="73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r>
              <a:rPr lang="en-US" sz="4000" b="1" dirty="0">
                <a:solidFill>
                  <a:schemeClr val="accent3"/>
                </a:solidFill>
                <a:latin typeface="Georgia" panose="02040502050405020303" pitchFamily="18" charset="0"/>
              </a:rPr>
              <a:t>Utilizing Resources for </a:t>
            </a:r>
            <a:r>
              <a:rPr lang="en-US" sz="3600" b="1" dirty="0">
                <a:solidFill>
                  <a:schemeClr val="accent3"/>
                </a:solidFill>
                <a:latin typeface="Georgia" panose="02040502050405020303" pitchFamily="18" charset="0"/>
              </a:rPr>
              <a:t>Opportunities</a:t>
            </a:r>
            <a:endParaRPr lang="en-US" sz="4000" b="1" dirty="0">
              <a:solidFill>
                <a:schemeClr val="accent3"/>
              </a:solidFill>
              <a:latin typeface="Georgia" panose="02040502050405020303" pitchFamily="18" charset="0"/>
              <a:cs typeface="Aharoni" pitchFamily="2" charset="-79"/>
            </a:endParaRPr>
          </a:p>
        </p:txBody>
      </p:sp>
    </p:spTree>
    <p:extLst>
      <p:ext uri="{BB962C8B-B14F-4D97-AF65-F5344CB8AC3E}">
        <p14:creationId xmlns:p14="http://schemas.microsoft.com/office/powerpoint/2010/main" val="4128789812"/>
      </p:ext>
    </p:extLst>
  </p:cSld>
  <p:clrMapOvr>
    <a:masterClrMapping/>
  </p:clrMapOvr>
  <p:transition spd="med">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idx="4294967295"/>
          </p:nvPr>
        </p:nvSpPr>
        <p:spPr>
          <a:xfrm>
            <a:off x="2049912" y="-250199"/>
            <a:ext cx="8229600" cy="1143000"/>
          </a:xfrm>
        </p:spPr>
        <p:txBody>
          <a:bodyPr>
            <a:normAutofit/>
          </a:bodyPr>
          <a:lstStyle/>
          <a:p>
            <a:pPr algn="ctr"/>
            <a:r>
              <a:rPr lang="en-US" sz="4800" b="1" dirty="0">
                <a:solidFill>
                  <a:schemeClr val="accent4"/>
                </a:solidFill>
                <a:latin typeface="Georgia" panose="02040502050405020303" pitchFamily="18" charset="0"/>
                <a:cs typeface="Aharoni" pitchFamily="2" charset="-79"/>
              </a:rPr>
              <a:t>Job Search Tools </a:t>
            </a:r>
          </a:p>
        </p:txBody>
      </p:sp>
      <p:pic>
        <p:nvPicPr>
          <p:cNvPr id="2" name="Picture 1"/>
          <p:cNvPicPr>
            <a:picLocks noChangeAspect="1"/>
          </p:cNvPicPr>
          <p:nvPr/>
        </p:nvPicPr>
        <p:blipFill>
          <a:blip r:embed="rId3"/>
          <a:stretch>
            <a:fillRect/>
          </a:stretch>
        </p:blipFill>
        <p:spPr>
          <a:xfrm>
            <a:off x="0" y="578223"/>
            <a:ext cx="12192000" cy="5701553"/>
          </a:xfrm>
          <a:prstGeom prst="rect">
            <a:avLst/>
          </a:prstGeom>
        </p:spPr>
      </p:pic>
      <p:pic>
        <p:nvPicPr>
          <p:cNvPr id="4" name="Picture 3"/>
          <p:cNvPicPr>
            <a:picLocks noChangeAspect="1"/>
          </p:cNvPicPr>
          <p:nvPr/>
        </p:nvPicPr>
        <p:blipFill>
          <a:blip r:embed="rId4"/>
          <a:stretch>
            <a:fillRect/>
          </a:stretch>
        </p:blipFill>
        <p:spPr>
          <a:xfrm>
            <a:off x="8347629" y="2043679"/>
            <a:ext cx="2508213" cy="920576"/>
          </a:xfrm>
          <a:prstGeom prst="rect">
            <a:avLst/>
          </a:prstGeom>
        </p:spPr>
      </p:pic>
      <p:pic>
        <p:nvPicPr>
          <p:cNvPr id="16" name="Picture 15"/>
          <p:cNvPicPr>
            <a:picLocks noChangeAspect="1"/>
          </p:cNvPicPr>
          <p:nvPr/>
        </p:nvPicPr>
        <p:blipFill>
          <a:blip r:embed="rId4"/>
          <a:stretch>
            <a:fillRect/>
          </a:stretch>
        </p:blipFill>
        <p:spPr>
          <a:xfrm>
            <a:off x="642569" y="432513"/>
            <a:ext cx="7151096" cy="920576"/>
          </a:xfrm>
          <a:prstGeom prst="rect">
            <a:avLst/>
          </a:prstGeom>
        </p:spPr>
      </p:pic>
    </p:spTree>
    <p:extLst>
      <p:ext uri="{BB962C8B-B14F-4D97-AF65-F5344CB8AC3E}">
        <p14:creationId xmlns:p14="http://schemas.microsoft.com/office/powerpoint/2010/main" val="3740553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idx="4294967295"/>
          </p:nvPr>
        </p:nvSpPr>
        <p:spPr>
          <a:xfrm>
            <a:off x="2049912" y="-250199"/>
            <a:ext cx="8229600" cy="1143000"/>
          </a:xfrm>
        </p:spPr>
        <p:txBody>
          <a:bodyPr>
            <a:normAutofit/>
          </a:bodyPr>
          <a:lstStyle/>
          <a:p>
            <a:pPr algn="ctr"/>
            <a:r>
              <a:rPr lang="en-US" sz="4800" b="1" dirty="0">
                <a:solidFill>
                  <a:schemeClr val="accent4"/>
                </a:solidFill>
                <a:latin typeface="Georgia" panose="02040502050405020303" pitchFamily="18" charset="0"/>
                <a:cs typeface="Aharoni" pitchFamily="2" charset="-79"/>
              </a:rPr>
              <a:t>Job Search Tools </a:t>
            </a:r>
          </a:p>
        </p:txBody>
      </p:sp>
      <p:sp>
        <p:nvSpPr>
          <p:cNvPr id="13" name="Right Arrow 12"/>
          <p:cNvSpPr/>
          <p:nvPr/>
        </p:nvSpPr>
        <p:spPr>
          <a:xfrm rot="15749649">
            <a:off x="8187903" y="1136441"/>
            <a:ext cx="312318" cy="300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1976018" y="610697"/>
            <a:ext cx="8277225" cy="466725"/>
          </a:xfrm>
          <a:prstGeom prst="rect">
            <a:avLst/>
          </a:prstGeom>
        </p:spPr>
      </p:pic>
      <p:pic>
        <p:nvPicPr>
          <p:cNvPr id="6" name="Picture 5"/>
          <p:cNvPicPr>
            <a:picLocks noChangeAspect="1"/>
          </p:cNvPicPr>
          <p:nvPr/>
        </p:nvPicPr>
        <p:blipFill>
          <a:blip r:embed="rId4"/>
          <a:stretch>
            <a:fillRect/>
          </a:stretch>
        </p:blipFill>
        <p:spPr>
          <a:xfrm>
            <a:off x="94890" y="1442593"/>
            <a:ext cx="6217768" cy="4155949"/>
          </a:xfrm>
          <a:prstGeom prst="rect">
            <a:avLst/>
          </a:prstGeom>
        </p:spPr>
      </p:pic>
      <p:pic>
        <p:nvPicPr>
          <p:cNvPr id="9" name="Picture 8"/>
          <p:cNvPicPr>
            <a:picLocks noChangeAspect="1"/>
          </p:cNvPicPr>
          <p:nvPr/>
        </p:nvPicPr>
        <p:blipFill>
          <a:blip r:embed="rId5"/>
          <a:stretch>
            <a:fillRect/>
          </a:stretch>
        </p:blipFill>
        <p:spPr>
          <a:xfrm>
            <a:off x="94890" y="1509192"/>
            <a:ext cx="1881128" cy="457240"/>
          </a:xfrm>
          <a:prstGeom prst="rect">
            <a:avLst/>
          </a:prstGeom>
        </p:spPr>
      </p:pic>
      <p:sp>
        <p:nvSpPr>
          <p:cNvPr id="16" name="Rounded Rectangle 15"/>
          <p:cNvSpPr/>
          <p:nvPr/>
        </p:nvSpPr>
        <p:spPr>
          <a:xfrm>
            <a:off x="120567" y="589126"/>
            <a:ext cx="1773588" cy="820168"/>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rgbClr val="FFFFFF"/>
                </a:solidFill>
                <a:latin typeface="Agency FB" panose="020B0503020202020204" pitchFamily="34" charset="0"/>
                <a:cs typeface="Aharoni" pitchFamily="2" charset="-79"/>
              </a:rPr>
              <a:t>Populate your relevant job searches </a:t>
            </a:r>
          </a:p>
          <a:p>
            <a:pPr algn="ctr"/>
            <a:endParaRPr lang="en-US" dirty="0">
              <a:solidFill>
                <a:srgbClr val="FFFFFF"/>
              </a:solidFill>
              <a:latin typeface="Aharoni" pitchFamily="2" charset="-79"/>
              <a:cs typeface="Aharoni" pitchFamily="2" charset="-79"/>
            </a:endParaRPr>
          </a:p>
        </p:txBody>
      </p:sp>
      <p:pic>
        <p:nvPicPr>
          <p:cNvPr id="10" name="Picture 9"/>
          <p:cNvPicPr>
            <a:picLocks noChangeAspect="1"/>
          </p:cNvPicPr>
          <p:nvPr/>
        </p:nvPicPr>
        <p:blipFill>
          <a:blip r:embed="rId6"/>
          <a:stretch>
            <a:fillRect/>
          </a:stretch>
        </p:blipFill>
        <p:spPr>
          <a:xfrm rot="18077822">
            <a:off x="3392532" y="1845537"/>
            <a:ext cx="319431" cy="621440"/>
          </a:xfrm>
          <a:prstGeom prst="rect">
            <a:avLst/>
          </a:prstGeom>
        </p:spPr>
      </p:pic>
      <p:pic>
        <p:nvPicPr>
          <p:cNvPr id="11" name="Picture 10"/>
          <p:cNvPicPr>
            <a:picLocks noChangeAspect="1"/>
          </p:cNvPicPr>
          <p:nvPr/>
        </p:nvPicPr>
        <p:blipFill>
          <a:blip r:embed="rId7"/>
          <a:stretch>
            <a:fillRect/>
          </a:stretch>
        </p:blipFill>
        <p:spPr>
          <a:xfrm>
            <a:off x="98287" y="4524355"/>
            <a:ext cx="1877731" cy="457240"/>
          </a:xfrm>
          <a:prstGeom prst="rect">
            <a:avLst/>
          </a:prstGeom>
        </p:spPr>
      </p:pic>
      <p:sp>
        <p:nvSpPr>
          <p:cNvPr id="22" name="Rounded Rectangle 21"/>
          <p:cNvSpPr/>
          <p:nvPr/>
        </p:nvSpPr>
        <p:spPr>
          <a:xfrm>
            <a:off x="120567" y="5074916"/>
            <a:ext cx="1990626" cy="1047252"/>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rgbClr val="FFFFFF"/>
                </a:solidFill>
                <a:latin typeface="Agency FB" panose="020B0503020202020204" pitchFamily="34" charset="0"/>
                <a:cs typeface="Aharoni" pitchFamily="2" charset="-79"/>
              </a:rPr>
              <a:t>Increase your chances of landing a job by using your network </a:t>
            </a:r>
          </a:p>
          <a:p>
            <a:pPr algn="ctr"/>
            <a:endParaRPr lang="en-US" dirty="0">
              <a:solidFill>
                <a:srgbClr val="FFFFFF"/>
              </a:solidFill>
              <a:latin typeface="Aharoni" pitchFamily="2" charset="-79"/>
              <a:cs typeface="Aharoni" pitchFamily="2" charset="-79"/>
            </a:endParaRPr>
          </a:p>
        </p:txBody>
      </p:sp>
      <p:pic>
        <p:nvPicPr>
          <p:cNvPr id="21" name="Picture 20"/>
          <p:cNvPicPr>
            <a:picLocks noChangeAspect="1"/>
          </p:cNvPicPr>
          <p:nvPr/>
        </p:nvPicPr>
        <p:blipFill>
          <a:blip r:embed="rId8"/>
          <a:stretch>
            <a:fillRect/>
          </a:stretch>
        </p:blipFill>
        <p:spPr>
          <a:xfrm>
            <a:off x="6338335" y="1672795"/>
            <a:ext cx="5525952" cy="5022973"/>
          </a:xfrm>
          <a:prstGeom prst="rect">
            <a:avLst/>
          </a:prstGeom>
        </p:spPr>
      </p:pic>
      <p:pic>
        <p:nvPicPr>
          <p:cNvPr id="23" name="Picture 22"/>
          <p:cNvPicPr>
            <a:picLocks noChangeAspect="1"/>
          </p:cNvPicPr>
          <p:nvPr/>
        </p:nvPicPr>
        <p:blipFill>
          <a:blip r:embed="rId9"/>
          <a:stretch>
            <a:fillRect/>
          </a:stretch>
        </p:blipFill>
        <p:spPr>
          <a:xfrm>
            <a:off x="9070577" y="3520567"/>
            <a:ext cx="3121423" cy="493819"/>
          </a:xfrm>
          <a:prstGeom prst="rect">
            <a:avLst/>
          </a:prstGeom>
        </p:spPr>
      </p:pic>
      <p:sp>
        <p:nvSpPr>
          <p:cNvPr id="25" name="Right Arrow 24"/>
          <p:cNvSpPr/>
          <p:nvPr/>
        </p:nvSpPr>
        <p:spPr>
          <a:xfrm rot="15749649">
            <a:off x="11212399" y="2561521"/>
            <a:ext cx="626506" cy="300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399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par>
                                <p:cTn id="51" presetID="42"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2"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2359445"/>
            <a:ext cx="9144000" cy="646331"/>
          </a:xfrm>
          <a:prstGeom prst="rect">
            <a:avLst/>
          </a:prstGeom>
          <a:solidFill>
            <a:srgbClr val="ECC2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TextBox 3"/>
          <p:cNvSpPr txBox="1"/>
          <p:nvPr/>
        </p:nvSpPr>
        <p:spPr>
          <a:xfrm>
            <a:off x="1815470" y="2359444"/>
            <a:ext cx="8542844" cy="584776"/>
          </a:xfrm>
          <a:prstGeom prst="rect">
            <a:avLst/>
          </a:prstGeom>
          <a:noFill/>
        </p:spPr>
        <p:txBody>
          <a:bodyPr wrap="square" rtlCol="0">
            <a:spAutoFit/>
          </a:bodyPr>
          <a:lstStyle/>
          <a:p>
            <a:pPr algn="ctr" defTabSz="457200"/>
            <a:r>
              <a:rPr lang="en-US" sz="1600" b="1" dirty="0">
                <a:solidFill>
                  <a:srgbClr val="272727"/>
                </a:solidFill>
                <a:latin typeface="Arial"/>
                <a:cs typeface="Arial"/>
              </a:rPr>
              <a:t>A modern, on-the-go platform designed especially for college-based recruiting for jobs, internships, events and resources.</a:t>
            </a:r>
          </a:p>
        </p:txBody>
      </p:sp>
      <p:grpSp>
        <p:nvGrpSpPr>
          <p:cNvPr id="11" name="Group 10"/>
          <p:cNvGrpSpPr/>
          <p:nvPr/>
        </p:nvGrpSpPr>
        <p:grpSpPr>
          <a:xfrm>
            <a:off x="2544148" y="3393433"/>
            <a:ext cx="7217347" cy="553998"/>
            <a:chOff x="1020147" y="3421193"/>
            <a:chExt cx="7217347" cy="553998"/>
          </a:xfrm>
        </p:grpSpPr>
        <p:sp>
          <p:nvSpPr>
            <p:cNvPr id="7" name="TextBox 6"/>
            <p:cNvSpPr txBox="1"/>
            <p:nvPr/>
          </p:nvSpPr>
          <p:spPr>
            <a:xfrm>
              <a:off x="1165879" y="3421193"/>
              <a:ext cx="7071615" cy="553998"/>
            </a:xfrm>
            <a:prstGeom prst="rect">
              <a:avLst/>
            </a:prstGeom>
            <a:noFill/>
          </p:spPr>
          <p:txBody>
            <a:bodyPr wrap="square" rtlCol="0">
              <a:spAutoFit/>
            </a:bodyPr>
            <a:lstStyle/>
            <a:p>
              <a:pPr defTabSz="457200"/>
              <a:r>
                <a:rPr lang="en-US" sz="1500" dirty="0">
                  <a:solidFill>
                    <a:prstClr val="white"/>
                  </a:solidFill>
                  <a:latin typeface="Arial"/>
                  <a:cs typeface="Arial"/>
                </a:rPr>
                <a:t>Students gain access to job/internship postings from 200,000+ employers around the world, including all Fortune 500 companies!</a:t>
              </a:r>
            </a:p>
          </p:txBody>
        </p:sp>
        <p:sp>
          <p:nvSpPr>
            <p:cNvPr id="10" name="Oval 9"/>
            <p:cNvSpPr/>
            <p:nvPr/>
          </p:nvSpPr>
          <p:spPr>
            <a:xfrm>
              <a:off x="1020147" y="3532225"/>
              <a:ext cx="138795" cy="138795"/>
            </a:xfrm>
            <a:prstGeom prst="ellipse">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13" name="Group 12"/>
          <p:cNvGrpSpPr/>
          <p:nvPr/>
        </p:nvGrpSpPr>
        <p:grpSpPr>
          <a:xfrm>
            <a:off x="2544148" y="4066291"/>
            <a:ext cx="7217347" cy="553998"/>
            <a:chOff x="1020147" y="3421193"/>
            <a:chExt cx="7217347" cy="553998"/>
          </a:xfrm>
        </p:grpSpPr>
        <p:sp>
          <p:nvSpPr>
            <p:cNvPr id="14" name="TextBox 13"/>
            <p:cNvSpPr txBox="1"/>
            <p:nvPr/>
          </p:nvSpPr>
          <p:spPr>
            <a:xfrm>
              <a:off x="1165879" y="3421193"/>
              <a:ext cx="7071615" cy="553998"/>
            </a:xfrm>
            <a:prstGeom prst="rect">
              <a:avLst/>
            </a:prstGeom>
            <a:noFill/>
          </p:spPr>
          <p:txBody>
            <a:bodyPr wrap="square" rtlCol="0">
              <a:spAutoFit/>
            </a:bodyPr>
            <a:lstStyle/>
            <a:p>
              <a:pPr defTabSz="457200"/>
              <a:r>
                <a:rPr lang="en-US" sz="1500" dirty="0">
                  <a:solidFill>
                    <a:prstClr val="white"/>
                  </a:solidFill>
                  <a:latin typeface="Arial"/>
                  <a:cs typeface="Arial"/>
                </a:rPr>
                <a:t>Employers enjoy a faster, more user-friendly experience to post jobs and view applicants.</a:t>
              </a:r>
            </a:p>
          </p:txBody>
        </p:sp>
        <p:sp>
          <p:nvSpPr>
            <p:cNvPr id="15" name="Oval 14"/>
            <p:cNvSpPr/>
            <p:nvPr/>
          </p:nvSpPr>
          <p:spPr>
            <a:xfrm>
              <a:off x="1020147" y="3532225"/>
              <a:ext cx="138795" cy="138795"/>
            </a:xfrm>
            <a:prstGeom prst="ellipse">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Tree>
    <p:extLst>
      <p:ext uri="{BB962C8B-B14F-4D97-AF65-F5344CB8AC3E}">
        <p14:creationId xmlns:p14="http://schemas.microsoft.com/office/powerpoint/2010/main" val="11084449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p:cNvSpPr txBox="1">
            <a:spLocks/>
          </p:cNvSpPr>
          <p:nvPr/>
        </p:nvSpPr>
        <p:spPr bwMode="auto">
          <a:xfrm>
            <a:off x="1981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eaLnBrk="1" hangingPunct="1"/>
            <a:r>
              <a:rPr lang="en-US" sz="4800" b="1" dirty="0">
                <a:solidFill>
                  <a:schemeClr val="accent4"/>
                </a:solidFill>
                <a:latin typeface="Georgia" panose="02040502050405020303" pitchFamily="18" charset="0"/>
                <a:ea typeface="+mn-ea"/>
                <a:cs typeface="Aharoni" pitchFamily="2" charset="-79"/>
              </a:rPr>
              <a:t>Take It Off Line</a:t>
            </a:r>
            <a:endParaRPr lang="en-US" sz="4800" dirty="0">
              <a:solidFill>
                <a:schemeClr val="accent4"/>
              </a:solidFill>
              <a:latin typeface="Georgia" panose="02040502050405020303" pitchFamily="18" charset="0"/>
              <a:cs typeface="Aharoni" pitchFamily="2" charset="-79"/>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353" y="2837396"/>
            <a:ext cx="5527306" cy="2204209"/>
          </a:xfrm>
          <a:prstGeom prst="rect">
            <a:avLst/>
          </a:prstGeom>
        </p:spPr>
      </p:pic>
      <p:sp>
        <p:nvSpPr>
          <p:cNvPr id="5" name="Content Placeholder 4"/>
          <p:cNvSpPr>
            <a:spLocks noGrp="1"/>
          </p:cNvSpPr>
          <p:nvPr>
            <p:ph sz="quarter" idx="2"/>
          </p:nvPr>
        </p:nvSpPr>
        <p:spPr>
          <a:xfrm>
            <a:off x="529927" y="2475171"/>
            <a:ext cx="5388864" cy="3818404"/>
          </a:xfrm>
        </p:spPr>
        <p:txBody>
          <a:bodyPr/>
          <a:lstStyle/>
          <a:p>
            <a:pPr marL="0" indent="0">
              <a:buNone/>
            </a:pPr>
            <a:r>
              <a:rPr lang="en-US" dirty="0"/>
              <a:t>Consider:</a:t>
            </a:r>
          </a:p>
          <a:p>
            <a:r>
              <a:rPr lang="en-US" dirty="0"/>
              <a:t>Information Interviews</a:t>
            </a:r>
          </a:p>
          <a:p>
            <a:r>
              <a:rPr lang="en-US" dirty="0"/>
              <a:t>Coffee/Lunch</a:t>
            </a:r>
          </a:p>
          <a:p>
            <a:r>
              <a:rPr lang="en-US" dirty="0"/>
              <a:t>Mixers</a:t>
            </a:r>
          </a:p>
          <a:p>
            <a:r>
              <a:rPr lang="en-US" dirty="0"/>
              <a:t>On-campus panels, career fairs and information sessions</a:t>
            </a:r>
          </a:p>
          <a:p>
            <a:endParaRPr lang="en-US" dirty="0"/>
          </a:p>
        </p:txBody>
      </p:sp>
      <p:sp>
        <p:nvSpPr>
          <p:cNvPr id="14" name="TextBox 13"/>
          <p:cNvSpPr txBox="1"/>
          <p:nvPr/>
        </p:nvSpPr>
        <p:spPr>
          <a:xfrm>
            <a:off x="2217906" y="1654766"/>
            <a:ext cx="7992894" cy="369332"/>
          </a:xfrm>
          <a:prstGeom prst="rect">
            <a:avLst/>
          </a:prstGeom>
          <a:noFill/>
        </p:spPr>
        <p:txBody>
          <a:bodyPr wrap="none" rtlCol="0">
            <a:spAutoFit/>
          </a:bodyPr>
          <a:lstStyle/>
          <a:p>
            <a:r>
              <a:rPr lang="en-US" dirty="0">
                <a:solidFill>
                  <a:schemeClr val="bg1"/>
                </a:solidFill>
              </a:rPr>
              <a:t>Did you know that approximately 70% of jobs are filled through networking?</a:t>
            </a:r>
          </a:p>
        </p:txBody>
      </p:sp>
    </p:spTree>
    <p:extLst>
      <p:ext uri="{BB962C8B-B14F-4D97-AF65-F5344CB8AC3E}">
        <p14:creationId xmlns:p14="http://schemas.microsoft.com/office/powerpoint/2010/main" val="1913284502"/>
      </p:ext>
    </p:extLst>
  </p:cSld>
  <p:clrMapOvr>
    <a:masterClrMapping/>
  </p:clrMapOvr>
  <p:transition spd="med">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723017"/>
          </a:xfrm>
          <a:prstGeom prst="rect">
            <a:avLst/>
          </a:prstGeom>
        </p:spPr>
      </p:pic>
      <p:pic>
        <p:nvPicPr>
          <p:cNvPr id="3" name="Picture 2"/>
          <p:cNvPicPr>
            <a:picLocks noChangeAspect="1"/>
          </p:cNvPicPr>
          <p:nvPr/>
        </p:nvPicPr>
        <p:blipFill>
          <a:blip r:embed="rId3"/>
          <a:stretch>
            <a:fillRect/>
          </a:stretch>
        </p:blipFill>
        <p:spPr>
          <a:xfrm>
            <a:off x="377453" y="3114572"/>
            <a:ext cx="6119598" cy="1335508"/>
          </a:xfrm>
          <a:prstGeom prst="rect">
            <a:avLst/>
          </a:prstGeom>
        </p:spPr>
      </p:pic>
    </p:spTree>
    <p:extLst>
      <p:ext uri="{BB962C8B-B14F-4D97-AF65-F5344CB8AC3E}">
        <p14:creationId xmlns:p14="http://schemas.microsoft.com/office/powerpoint/2010/main" val="1571363666"/>
      </p:ext>
    </p:extLst>
  </p:cSld>
  <p:clrMapOvr>
    <a:masterClrMapping/>
  </p:clrMapOvr>
  <p:transition spd="med">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3</a:t>
            </a:fld>
            <a:endParaRPr lang="en-US" dirty="0"/>
          </a:p>
        </p:txBody>
      </p:sp>
      <p:pic>
        <p:nvPicPr>
          <p:cNvPr id="3" name="Picture 2"/>
          <p:cNvPicPr>
            <a:picLocks noChangeAspect="1"/>
          </p:cNvPicPr>
          <p:nvPr/>
        </p:nvPicPr>
        <p:blipFill>
          <a:blip r:embed="rId2"/>
          <a:stretch>
            <a:fillRect/>
          </a:stretch>
        </p:blipFill>
        <p:spPr>
          <a:xfrm>
            <a:off x="80210" y="-35717"/>
            <a:ext cx="12050775" cy="6887918"/>
          </a:xfrm>
          <a:prstGeom prst="rect">
            <a:avLst/>
          </a:prstGeom>
        </p:spPr>
      </p:pic>
    </p:spTree>
    <p:extLst>
      <p:ext uri="{BB962C8B-B14F-4D97-AF65-F5344CB8AC3E}">
        <p14:creationId xmlns:p14="http://schemas.microsoft.com/office/powerpoint/2010/main" val="36985804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07" y="3399672"/>
            <a:ext cx="4182536" cy="990600"/>
          </a:xfrm>
        </p:spPr>
        <p:txBody>
          <a:bodyPr/>
          <a:lstStyle/>
          <a:p>
            <a:pPr algn="ctr"/>
            <a:r>
              <a:rPr lang="en-US" sz="4800" b="1" dirty="0">
                <a:solidFill>
                  <a:srgbClr val="FFFF00"/>
                </a:solidFill>
              </a:rPr>
              <a:t>  </a:t>
            </a:r>
            <a:r>
              <a:rPr lang="en-US" sz="4800" b="1" dirty="0" smtClean="0">
                <a:solidFill>
                  <a:srgbClr val="FFFF00"/>
                </a:solidFill>
              </a:rPr>
              <a:t>Who's in the room networking activity </a:t>
            </a:r>
            <a:endParaRPr lang="en-US" sz="4800" b="1" dirty="0">
              <a:solidFill>
                <a:srgbClr val="FFFF00"/>
              </a:solidFill>
              <a:latin typeface="Berlin Sans FB Demi" panose="020E0802020502020306" pitchFamily="34" charset="0"/>
            </a:endParaRPr>
          </a:p>
        </p:txBody>
      </p:sp>
      <p:pic>
        <p:nvPicPr>
          <p:cNvPr id="1028" name="Picture 4" descr="Image result for phone 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275" y="1466437"/>
            <a:ext cx="2297048" cy="4705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465856" y="1376259"/>
            <a:ext cx="2298391" cy="4706520"/>
          </a:xfrm>
          <a:prstGeom prst="rect">
            <a:avLst/>
          </a:prstGeom>
        </p:spPr>
      </p:pic>
      <p:pic>
        <p:nvPicPr>
          <p:cNvPr id="8" name="Picture 7"/>
          <p:cNvPicPr>
            <a:picLocks noChangeAspect="1"/>
          </p:cNvPicPr>
          <p:nvPr/>
        </p:nvPicPr>
        <p:blipFill>
          <a:blip r:embed="rId5"/>
          <a:stretch>
            <a:fillRect/>
          </a:stretch>
        </p:blipFill>
        <p:spPr>
          <a:xfrm>
            <a:off x="8620955" y="1919690"/>
            <a:ext cx="1995053" cy="3600227"/>
          </a:xfrm>
          <a:prstGeom prst="rect">
            <a:avLst/>
          </a:prstGeom>
        </p:spPr>
      </p:pic>
      <p:pic>
        <p:nvPicPr>
          <p:cNvPr id="11" name="Picture 10"/>
          <p:cNvPicPr>
            <a:picLocks noChangeAspect="1"/>
          </p:cNvPicPr>
          <p:nvPr/>
        </p:nvPicPr>
        <p:blipFill>
          <a:blip r:embed="rId6"/>
          <a:stretch>
            <a:fillRect/>
          </a:stretch>
        </p:blipFill>
        <p:spPr>
          <a:xfrm>
            <a:off x="9015214" y="3124463"/>
            <a:ext cx="1524000" cy="209550"/>
          </a:xfrm>
          <a:prstGeom prst="rect">
            <a:avLst/>
          </a:prstGeom>
        </p:spPr>
      </p:pic>
      <p:pic>
        <p:nvPicPr>
          <p:cNvPr id="12" name="Picture 11"/>
          <p:cNvPicPr>
            <a:picLocks noChangeAspect="1"/>
          </p:cNvPicPr>
          <p:nvPr/>
        </p:nvPicPr>
        <p:blipFill>
          <a:blip r:embed="rId7"/>
          <a:stretch>
            <a:fillRect/>
          </a:stretch>
        </p:blipFill>
        <p:spPr>
          <a:xfrm>
            <a:off x="9412237" y="2460567"/>
            <a:ext cx="470101" cy="621489"/>
          </a:xfrm>
          <a:prstGeom prst="rect">
            <a:avLst/>
          </a:prstGeom>
        </p:spPr>
      </p:pic>
      <p:pic>
        <p:nvPicPr>
          <p:cNvPr id="14" name="Picture 13"/>
          <p:cNvPicPr>
            <a:picLocks noChangeAspect="1"/>
          </p:cNvPicPr>
          <p:nvPr/>
        </p:nvPicPr>
        <p:blipFill>
          <a:blip r:embed="rId8"/>
          <a:stretch>
            <a:fillRect/>
          </a:stretch>
        </p:blipFill>
        <p:spPr>
          <a:xfrm>
            <a:off x="9816323" y="2451742"/>
            <a:ext cx="350352" cy="107693"/>
          </a:xfrm>
          <a:prstGeom prst="rect">
            <a:avLst/>
          </a:prstGeom>
        </p:spPr>
      </p:pic>
      <p:pic>
        <p:nvPicPr>
          <p:cNvPr id="15" name="Picture 14"/>
          <p:cNvPicPr>
            <a:picLocks noChangeAspect="1"/>
          </p:cNvPicPr>
          <p:nvPr/>
        </p:nvPicPr>
        <p:blipFill>
          <a:blip r:embed="rId9"/>
          <a:stretch>
            <a:fillRect/>
          </a:stretch>
        </p:blipFill>
        <p:spPr>
          <a:xfrm>
            <a:off x="9972818" y="2560085"/>
            <a:ext cx="225572" cy="73158"/>
          </a:xfrm>
          <a:prstGeom prst="rect">
            <a:avLst/>
          </a:prstGeom>
        </p:spPr>
      </p:pic>
      <p:pic>
        <p:nvPicPr>
          <p:cNvPr id="17" name="Picture 16"/>
          <p:cNvPicPr>
            <a:picLocks noChangeAspect="1"/>
          </p:cNvPicPr>
          <p:nvPr/>
        </p:nvPicPr>
        <p:blipFill>
          <a:blip r:embed="rId10"/>
          <a:stretch>
            <a:fillRect/>
          </a:stretch>
        </p:blipFill>
        <p:spPr>
          <a:xfrm>
            <a:off x="9126446" y="2434649"/>
            <a:ext cx="353599" cy="87428"/>
          </a:xfrm>
          <a:prstGeom prst="rect">
            <a:avLst/>
          </a:prstGeom>
        </p:spPr>
      </p:pic>
      <p:pic>
        <p:nvPicPr>
          <p:cNvPr id="3" name="Picture 2"/>
          <p:cNvPicPr>
            <a:picLocks noChangeAspect="1"/>
          </p:cNvPicPr>
          <p:nvPr/>
        </p:nvPicPr>
        <p:blipFill>
          <a:blip r:embed="rId11"/>
          <a:stretch>
            <a:fillRect/>
          </a:stretch>
        </p:blipFill>
        <p:spPr>
          <a:xfrm>
            <a:off x="4634055" y="2061778"/>
            <a:ext cx="2062365" cy="3666388"/>
          </a:xfrm>
          <a:prstGeom prst="rect">
            <a:avLst/>
          </a:prstGeom>
        </p:spPr>
      </p:pic>
      <p:pic>
        <p:nvPicPr>
          <p:cNvPr id="18" name="Picture 17"/>
          <p:cNvPicPr>
            <a:picLocks noChangeAspect="1"/>
          </p:cNvPicPr>
          <p:nvPr/>
        </p:nvPicPr>
        <p:blipFill>
          <a:blip r:embed="rId12"/>
          <a:stretch>
            <a:fillRect/>
          </a:stretch>
        </p:blipFill>
        <p:spPr>
          <a:xfrm>
            <a:off x="5484740" y="4642453"/>
            <a:ext cx="774743" cy="297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p:cNvPicPr>
            <a:picLocks noChangeAspect="1"/>
          </p:cNvPicPr>
          <p:nvPr/>
        </p:nvPicPr>
        <p:blipFill>
          <a:blip r:embed="rId13"/>
          <a:stretch>
            <a:fillRect/>
          </a:stretch>
        </p:blipFill>
        <p:spPr>
          <a:xfrm rot="11768616">
            <a:off x="4555901" y="5025428"/>
            <a:ext cx="701101" cy="603556"/>
          </a:xfrm>
          <a:prstGeom prst="rect">
            <a:avLst/>
          </a:prstGeom>
        </p:spPr>
      </p:pic>
      <p:pic>
        <p:nvPicPr>
          <p:cNvPr id="4" name="Picture 3"/>
          <p:cNvPicPr>
            <a:picLocks noChangeAspect="1"/>
          </p:cNvPicPr>
          <p:nvPr/>
        </p:nvPicPr>
        <p:blipFill>
          <a:blip r:embed="rId14"/>
          <a:stretch>
            <a:fillRect/>
          </a:stretch>
        </p:blipFill>
        <p:spPr>
          <a:xfrm>
            <a:off x="5767134" y="5038383"/>
            <a:ext cx="1457070" cy="1133954"/>
          </a:xfrm>
          <a:prstGeom prst="rect">
            <a:avLst/>
          </a:prstGeom>
        </p:spPr>
      </p:pic>
    </p:spTree>
    <p:extLst>
      <p:ext uri="{BB962C8B-B14F-4D97-AF65-F5344CB8AC3E}">
        <p14:creationId xmlns:p14="http://schemas.microsoft.com/office/powerpoint/2010/main" val="29850378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36" y="244549"/>
            <a:ext cx="11806327" cy="6117265"/>
          </a:xfrm>
          <a:prstGeom prst="rect">
            <a:avLst/>
          </a:prstGeom>
        </p:spPr>
      </p:pic>
      <p:sp>
        <p:nvSpPr>
          <p:cNvPr id="2" name="Title 1"/>
          <p:cNvSpPr>
            <a:spLocks noGrp="1"/>
          </p:cNvSpPr>
          <p:nvPr>
            <p:ph type="title" idx="4294967295"/>
          </p:nvPr>
        </p:nvSpPr>
        <p:spPr>
          <a:xfrm>
            <a:off x="1981200" y="152400"/>
            <a:ext cx="8229600" cy="1020762"/>
          </a:xfrm>
        </p:spPr>
        <p:txBody>
          <a:bodyPr/>
          <a:lstStyle/>
          <a:p>
            <a:r>
              <a:rPr lang="en-US" sz="5400" b="1" dirty="0">
                <a:solidFill>
                  <a:schemeClr val="bg1"/>
                </a:solidFill>
                <a:cs typeface="Aharoni" pitchFamily="2" charset="-79"/>
              </a:rPr>
              <a:t>Questions</a:t>
            </a:r>
            <a:r>
              <a:rPr lang="en-US" sz="5400" b="1" dirty="0">
                <a:cs typeface="Aharoni" pitchFamily="2" charset="-79"/>
              </a:rPr>
              <a:t>?</a:t>
            </a:r>
          </a:p>
        </p:txBody>
      </p:sp>
      <p:sp>
        <p:nvSpPr>
          <p:cNvPr id="5" name="Cloud Callout 4"/>
          <p:cNvSpPr/>
          <p:nvPr/>
        </p:nvSpPr>
        <p:spPr>
          <a:xfrm>
            <a:off x="855133" y="355600"/>
            <a:ext cx="2726267" cy="2133600"/>
          </a:xfrm>
          <a:prstGeom prst="cloudCallout">
            <a:avLst>
              <a:gd name="adj1" fmla="val 146335"/>
              <a:gd name="adj2" fmla="val 3885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378131" y="848180"/>
            <a:ext cx="1671025" cy="872066"/>
          </a:xfrm>
          <a:prstGeom prst="rect">
            <a:avLst/>
          </a:prstGeom>
        </p:spPr>
      </p:pic>
    </p:spTree>
    <p:extLst>
      <p:ext uri="{BB962C8B-B14F-4D97-AF65-F5344CB8AC3E}">
        <p14:creationId xmlns:p14="http://schemas.microsoft.com/office/powerpoint/2010/main" val="2325443448"/>
      </p:ext>
    </p:extLst>
  </p:cSld>
  <p:clrMapOvr>
    <a:masterClrMapping/>
  </p:clrMapOvr>
  <p:transition spd="med">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9" y="-297"/>
            <a:ext cx="12193057" cy="6858594"/>
          </a:xfrm>
          <a:prstGeom prst="rect">
            <a:avLst/>
          </a:prstGeom>
        </p:spPr>
      </p:pic>
      <p:sp>
        <p:nvSpPr>
          <p:cNvPr id="2" name="Title 1"/>
          <p:cNvSpPr>
            <a:spLocks noGrp="1"/>
          </p:cNvSpPr>
          <p:nvPr>
            <p:ph type="title"/>
          </p:nvPr>
        </p:nvSpPr>
        <p:spPr>
          <a:xfrm>
            <a:off x="1097280" y="286604"/>
            <a:ext cx="10058400" cy="750260"/>
          </a:xfrm>
        </p:spPr>
        <p:txBody>
          <a:bodyPr>
            <a:noAutofit/>
          </a:bodyPr>
          <a:lstStyle/>
          <a:p>
            <a:pPr algn="ctr"/>
            <a: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t/>
            </a:r>
            <a:b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br>
            <a: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t/>
            </a:r>
            <a:b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br>
            <a:r>
              <a:rPr lang="en-US" b="1" dirty="0">
                <a:solidFill>
                  <a:srgbClr val="0070C0"/>
                </a:solidFill>
              </a:rPr>
              <a:t/>
            </a:r>
            <a:br>
              <a:rPr lang="en-US" b="1" dirty="0">
                <a:solidFill>
                  <a:srgbClr val="0070C0"/>
                </a:solidFill>
              </a:rPr>
            </a:br>
            <a:r>
              <a:rPr lang="en-US" b="1" dirty="0">
                <a:solidFill>
                  <a:srgbClr val="0070C0"/>
                </a:solidFill>
              </a:rPr>
              <a:t>Come Visit Us</a:t>
            </a:r>
            <a:br>
              <a:rPr lang="en-US" b="1" dirty="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389037" y="2064037"/>
            <a:ext cx="3125127" cy="3980330"/>
          </a:xfrm>
        </p:spPr>
        <p:txBody>
          <a:bodyPr>
            <a:normAutofit/>
          </a:bodyPr>
          <a:lstStyle/>
          <a:p>
            <a:pPr marL="0" indent="0">
              <a:buNone/>
            </a:pPr>
            <a:endParaRPr lang="en-US" dirty="0">
              <a:solidFill>
                <a:schemeClr val="bg1"/>
              </a:solidFill>
            </a:endParaRPr>
          </a:p>
          <a:p>
            <a:pPr>
              <a:lnSpc>
                <a:spcPct val="110000"/>
              </a:lnSpc>
              <a:spcBef>
                <a:spcPts val="0"/>
              </a:spcBef>
              <a:spcAft>
                <a:spcPts val="0"/>
              </a:spcAft>
              <a:buNone/>
            </a:pPr>
            <a:r>
              <a:rPr lang="en-US" b="1" dirty="0">
                <a:solidFill>
                  <a:schemeClr val="bg1"/>
                </a:solidFill>
              </a:rPr>
              <a:t>Hours:</a:t>
            </a:r>
            <a:r>
              <a:rPr lang="en-US" dirty="0">
                <a:solidFill>
                  <a:schemeClr val="bg1"/>
                </a:solidFill>
              </a:rPr>
              <a:t> </a:t>
            </a:r>
          </a:p>
          <a:p>
            <a:pPr>
              <a:lnSpc>
                <a:spcPct val="110000"/>
              </a:lnSpc>
              <a:spcBef>
                <a:spcPts val="0"/>
              </a:spcBef>
              <a:spcAft>
                <a:spcPts val="0"/>
              </a:spcAft>
              <a:buNone/>
            </a:pPr>
            <a:r>
              <a:rPr lang="en-US" dirty="0">
                <a:solidFill>
                  <a:schemeClr val="bg1"/>
                </a:solidFill>
              </a:rPr>
              <a:t>Mon. - Fri. 8 am to 5 pm</a:t>
            </a:r>
          </a:p>
          <a:p>
            <a:pPr>
              <a:lnSpc>
                <a:spcPct val="110000"/>
              </a:lnSpc>
              <a:spcBef>
                <a:spcPts val="0"/>
              </a:spcBef>
              <a:spcAft>
                <a:spcPts val="0"/>
              </a:spcAft>
              <a:buNone/>
            </a:pPr>
            <a:r>
              <a:rPr lang="en-US" dirty="0">
                <a:solidFill>
                  <a:schemeClr val="bg1"/>
                </a:solidFill>
              </a:rPr>
              <a:t>except Wed. 9 am to 5 pm</a:t>
            </a:r>
          </a:p>
          <a:p>
            <a:pPr>
              <a:lnSpc>
                <a:spcPct val="120000"/>
              </a:lnSpc>
              <a:spcBef>
                <a:spcPts val="0"/>
              </a:spcBef>
              <a:spcAft>
                <a:spcPts val="0"/>
              </a:spcAft>
              <a:buNone/>
            </a:pPr>
            <a:endParaRPr lang="en-US" dirty="0">
              <a:solidFill>
                <a:schemeClr val="bg1"/>
              </a:solidFill>
            </a:endParaRPr>
          </a:p>
          <a:p>
            <a:pPr>
              <a:lnSpc>
                <a:spcPct val="120000"/>
              </a:lnSpc>
              <a:spcBef>
                <a:spcPts val="0"/>
              </a:spcBef>
              <a:spcAft>
                <a:spcPts val="0"/>
              </a:spcAft>
              <a:buNone/>
            </a:pPr>
            <a:r>
              <a:rPr lang="en-US" b="1" dirty="0">
                <a:solidFill>
                  <a:schemeClr val="bg1"/>
                </a:solidFill>
              </a:rPr>
              <a:t>Drop-In Hours:</a:t>
            </a:r>
            <a:r>
              <a:rPr lang="en-US" dirty="0">
                <a:solidFill>
                  <a:schemeClr val="bg1"/>
                </a:solidFill>
              </a:rPr>
              <a:t> </a:t>
            </a:r>
          </a:p>
          <a:p>
            <a:pPr>
              <a:lnSpc>
                <a:spcPct val="120000"/>
              </a:lnSpc>
              <a:spcBef>
                <a:spcPts val="0"/>
              </a:spcBef>
              <a:spcAft>
                <a:spcPts val="0"/>
              </a:spcAft>
              <a:buNone/>
            </a:pPr>
            <a:r>
              <a:rPr lang="en-US" dirty="0">
                <a:solidFill>
                  <a:schemeClr val="bg1"/>
                </a:solidFill>
              </a:rPr>
              <a:t>Mon. - Thurs. 10 am-3pm</a:t>
            </a:r>
          </a:p>
          <a:p>
            <a:pPr>
              <a:lnSpc>
                <a:spcPct val="120000"/>
              </a:lnSpc>
              <a:spcBef>
                <a:spcPts val="0"/>
              </a:spcBef>
              <a:spcAft>
                <a:spcPts val="0"/>
              </a:spcAft>
              <a:buNone/>
            </a:pPr>
            <a:r>
              <a:rPr lang="en-US" dirty="0">
                <a:solidFill>
                  <a:schemeClr val="bg1"/>
                </a:solidFill>
              </a:rPr>
              <a:t>Fri. 10 am-12 pm</a:t>
            </a:r>
          </a:p>
        </p:txBody>
      </p:sp>
      <p:pic>
        <p:nvPicPr>
          <p:cNvPr id="4" name="Picture 3"/>
          <p:cNvPicPr>
            <a:picLocks noChangeAspect="1"/>
          </p:cNvPicPr>
          <p:nvPr/>
        </p:nvPicPr>
        <p:blipFill>
          <a:blip r:embed="rId3"/>
          <a:stretch>
            <a:fillRect/>
          </a:stretch>
        </p:blipFill>
        <p:spPr>
          <a:xfrm>
            <a:off x="7377954" y="1290877"/>
            <a:ext cx="4417066" cy="4098762"/>
          </a:xfrm>
          <a:prstGeom prst="rect">
            <a:avLst/>
          </a:prstGeom>
        </p:spPr>
      </p:pic>
      <p:sp>
        <p:nvSpPr>
          <p:cNvPr id="5" name="Right Arrow 4"/>
          <p:cNvSpPr/>
          <p:nvPr/>
        </p:nvSpPr>
        <p:spPr>
          <a:xfrm rot="8270900">
            <a:off x="9475337" y="2193589"/>
            <a:ext cx="1122652" cy="459925"/>
          </a:xfrm>
          <a:prstGeom prst="rightArrow">
            <a:avLst/>
          </a:prstGeom>
          <a:solidFill>
            <a:srgbClr val="E65D00"/>
          </a:solidFill>
          <a:ln w="9525" cap="flat" cmpd="sng" algn="ctr">
            <a:solidFill>
              <a:srgbClr val="E65D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9412" rtl="0" eaLnBrk="1" latinLnBrk="0" hangingPunct="1">
              <a:defRPr sz="2000" kern="1200">
                <a:solidFill>
                  <a:schemeClr val="lt1"/>
                </a:solidFill>
                <a:latin typeface="+mn-lt"/>
                <a:ea typeface="+mn-ea"/>
                <a:cs typeface="+mn-cs"/>
              </a:defRPr>
            </a:lvl1pPr>
            <a:lvl2pPr marL="509412" algn="l" defTabSz="509412" rtl="0" eaLnBrk="1" latinLnBrk="0" hangingPunct="1">
              <a:defRPr sz="2000" kern="1200">
                <a:solidFill>
                  <a:schemeClr val="lt1"/>
                </a:solidFill>
                <a:latin typeface="+mn-lt"/>
                <a:ea typeface="+mn-ea"/>
                <a:cs typeface="+mn-cs"/>
              </a:defRPr>
            </a:lvl2pPr>
            <a:lvl3pPr marL="1018824" algn="l" defTabSz="509412" rtl="0" eaLnBrk="1" latinLnBrk="0" hangingPunct="1">
              <a:defRPr sz="2000" kern="1200">
                <a:solidFill>
                  <a:schemeClr val="lt1"/>
                </a:solidFill>
                <a:latin typeface="+mn-lt"/>
                <a:ea typeface="+mn-ea"/>
                <a:cs typeface="+mn-cs"/>
              </a:defRPr>
            </a:lvl3pPr>
            <a:lvl4pPr marL="1528237" algn="l" defTabSz="509412" rtl="0" eaLnBrk="1" latinLnBrk="0" hangingPunct="1">
              <a:defRPr sz="2000" kern="1200">
                <a:solidFill>
                  <a:schemeClr val="lt1"/>
                </a:solidFill>
                <a:latin typeface="+mn-lt"/>
                <a:ea typeface="+mn-ea"/>
                <a:cs typeface="+mn-cs"/>
              </a:defRPr>
            </a:lvl4pPr>
            <a:lvl5pPr marL="2037649" algn="l" defTabSz="509412" rtl="0" eaLnBrk="1" latinLnBrk="0" hangingPunct="1">
              <a:defRPr sz="2000" kern="1200">
                <a:solidFill>
                  <a:schemeClr val="lt1"/>
                </a:solidFill>
                <a:latin typeface="+mn-lt"/>
                <a:ea typeface="+mn-ea"/>
                <a:cs typeface="+mn-cs"/>
              </a:defRPr>
            </a:lvl5pPr>
            <a:lvl6pPr marL="2547061" algn="l" defTabSz="509412" rtl="0" eaLnBrk="1" latinLnBrk="0" hangingPunct="1">
              <a:defRPr sz="2000" kern="1200">
                <a:solidFill>
                  <a:schemeClr val="lt1"/>
                </a:solidFill>
                <a:latin typeface="+mn-lt"/>
                <a:ea typeface="+mn-ea"/>
                <a:cs typeface="+mn-cs"/>
              </a:defRPr>
            </a:lvl6pPr>
            <a:lvl7pPr marL="3056473" algn="l" defTabSz="509412" rtl="0" eaLnBrk="1" latinLnBrk="0" hangingPunct="1">
              <a:defRPr sz="2000" kern="1200">
                <a:solidFill>
                  <a:schemeClr val="lt1"/>
                </a:solidFill>
                <a:latin typeface="+mn-lt"/>
                <a:ea typeface="+mn-ea"/>
                <a:cs typeface="+mn-cs"/>
              </a:defRPr>
            </a:lvl7pPr>
            <a:lvl8pPr marL="3565886" algn="l" defTabSz="509412" rtl="0" eaLnBrk="1" latinLnBrk="0" hangingPunct="1">
              <a:defRPr sz="2000" kern="1200">
                <a:solidFill>
                  <a:schemeClr val="lt1"/>
                </a:solidFill>
                <a:latin typeface="+mn-lt"/>
                <a:ea typeface="+mn-ea"/>
                <a:cs typeface="+mn-cs"/>
              </a:defRPr>
            </a:lvl8pPr>
            <a:lvl9pPr marL="4075298" algn="l" defTabSz="509412" rtl="0" eaLnBrk="1" latinLnBrk="0" hangingPunct="1">
              <a:defRPr sz="2000" kern="1200">
                <a:solidFill>
                  <a:schemeClr val="lt1"/>
                </a:solidFill>
                <a:latin typeface="+mn-lt"/>
                <a:ea typeface="+mn-ea"/>
                <a:cs typeface="+mn-cs"/>
              </a:defRPr>
            </a:lvl9pPr>
          </a:lstStyle>
          <a:p>
            <a:pPr algn="ctr">
              <a:defRPr/>
            </a:pPr>
            <a:endParaRPr lang="en-US" dirty="0">
              <a:solidFill>
                <a:sysClr val="window" lastClr="FFFFFF"/>
              </a:solidFill>
              <a:latin typeface="Calibri"/>
            </a:endParaRPr>
          </a:p>
        </p:txBody>
      </p:sp>
      <p:sp>
        <p:nvSpPr>
          <p:cNvPr id="7" name="TextBox 6"/>
          <p:cNvSpPr txBox="1"/>
          <p:nvPr/>
        </p:nvSpPr>
        <p:spPr>
          <a:xfrm>
            <a:off x="4012762" y="492768"/>
            <a:ext cx="3792295" cy="830997"/>
          </a:xfrm>
          <a:prstGeom prst="rect">
            <a:avLst/>
          </a:prstGeom>
          <a:noFill/>
        </p:spPr>
        <p:txBody>
          <a:bodyPr wrap="square" rtlCol="0">
            <a:spAutoFit/>
          </a:bodyPr>
          <a:lstStyle/>
          <a:p>
            <a:r>
              <a:rPr lang="en-US" sz="4800" b="1" dirty="0">
                <a:solidFill>
                  <a:srgbClr val="E9B635"/>
                </a:solidFill>
              </a:rPr>
              <a:t>Come See Us!</a:t>
            </a:r>
          </a:p>
        </p:txBody>
      </p:sp>
      <p:pic>
        <p:nvPicPr>
          <p:cNvPr id="8" name="Picture 7"/>
          <p:cNvPicPr>
            <a:picLocks noChangeAspect="1"/>
          </p:cNvPicPr>
          <p:nvPr/>
        </p:nvPicPr>
        <p:blipFill>
          <a:blip r:embed="rId4"/>
          <a:stretch>
            <a:fillRect/>
          </a:stretch>
        </p:blipFill>
        <p:spPr>
          <a:xfrm>
            <a:off x="4415041" y="1290877"/>
            <a:ext cx="2962913" cy="4098762"/>
          </a:xfrm>
          <a:prstGeom prst="rect">
            <a:avLst/>
          </a:prstGeom>
        </p:spPr>
      </p:pic>
    </p:spTree>
    <p:extLst>
      <p:ext uri="{BB962C8B-B14F-4D97-AF65-F5344CB8AC3E}">
        <p14:creationId xmlns:p14="http://schemas.microsoft.com/office/powerpoint/2010/main" val="203267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8898932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3369567" y="2478555"/>
            <a:ext cx="7774527" cy="1900889"/>
          </a:xfrm>
          <a:prstGeom prst="rect">
            <a:avLst/>
          </a:prstGeom>
        </p:spPr>
        <p:txBody>
          <a:bodyPr/>
          <a:lstStyle>
            <a:lvl1pPr algn="l" defTabSz="914400" rtl="0" eaLnBrk="1" latinLnBrk="0" hangingPunct="1">
              <a:lnSpc>
                <a:spcPct val="85000"/>
              </a:lnSpc>
              <a:spcBef>
                <a:spcPct val="0"/>
              </a:spcBef>
              <a:buNone/>
              <a:defRPr sz="4800" kern="1200" spc="-50" baseline="0">
                <a:solidFill>
                  <a:schemeClr val="accent2">
                    <a:lumMod val="75000"/>
                  </a:schemeClr>
                </a:solidFill>
                <a:latin typeface="+mn-lt"/>
                <a:ea typeface="+mj-ea"/>
                <a:cs typeface="+mj-cs"/>
              </a:defRPr>
            </a:lvl1pPr>
          </a:lstStyle>
          <a:p>
            <a:r>
              <a:rPr lang="en-US" altLang="en-US" sz="8800" b="1" dirty="0">
                <a:solidFill>
                  <a:srgbClr val="FFC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LINKEDIN </a:t>
            </a:r>
          </a:p>
          <a:p>
            <a:pPr algn="ctr"/>
            <a:r>
              <a:rPr lang="en-US" altLang="en-US" sz="4000" b="1" dirty="0">
                <a:solidFill>
                  <a:srgbClr val="FFC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Mastering LinkedIn</a:t>
            </a:r>
            <a:endParaRPr lang="es-US" sz="4000" dirty="0">
              <a:solidFill>
                <a:srgbClr val="FFC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631659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91309" y="1035226"/>
            <a:ext cx="3149600" cy="581297"/>
          </a:xfrm>
        </p:spPr>
        <p:txBody>
          <a:bodyPr/>
          <a:lstStyle/>
          <a:p>
            <a:pPr algn="ctr"/>
            <a:r>
              <a:rPr lang="en-US" sz="3600" dirty="0"/>
              <a:t>AGENDA</a:t>
            </a:r>
            <a:endParaRPr lang="en-US" dirty="0"/>
          </a:p>
        </p:txBody>
      </p:sp>
      <p:sp>
        <p:nvSpPr>
          <p:cNvPr id="4" name="Text Placeholder 3"/>
          <p:cNvSpPr>
            <a:spLocks noGrp="1"/>
          </p:cNvSpPr>
          <p:nvPr>
            <p:ph type="body" idx="2"/>
          </p:nvPr>
        </p:nvSpPr>
        <p:spPr/>
        <p:txBody>
          <a:bodyPr/>
          <a:lstStyle/>
          <a:p>
            <a:pPr marL="285750" indent="-285750">
              <a:buClr>
                <a:schemeClr val="bg1"/>
              </a:buClr>
              <a:buFont typeface="Wingdings" panose="05000000000000000000" pitchFamily="2" charset="2"/>
              <a:buChar char="ü"/>
            </a:pPr>
            <a:r>
              <a:rPr lang="en-US" dirty="0">
                <a:solidFill>
                  <a:schemeClr val="bg1"/>
                </a:solidFill>
                <a:latin typeface="Eras Medium ITC" panose="020B0602030504020804" pitchFamily="34" charset="0"/>
              </a:rPr>
              <a:t>6 MUST have components to make your profile stand out</a:t>
            </a:r>
          </a:p>
          <a:p>
            <a:pPr marL="285750" indent="-285750">
              <a:buClr>
                <a:schemeClr val="bg1"/>
              </a:buClr>
              <a:buFont typeface="Wingdings" panose="05000000000000000000" pitchFamily="2" charset="2"/>
              <a:buChar char="ü"/>
            </a:pPr>
            <a:endParaRPr lang="en-US" dirty="0">
              <a:solidFill>
                <a:schemeClr val="bg1"/>
              </a:solidFill>
              <a:latin typeface="Eras Medium ITC" panose="020B0602030504020804" pitchFamily="34" charset="0"/>
            </a:endParaRPr>
          </a:p>
          <a:p>
            <a:pPr marL="285750" indent="-285750">
              <a:buClr>
                <a:schemeClr val="bg1"/>
              </a:buClr>
              <a:buFont typeface="Wingdings" panose="05000000000000000000" pitchFamily="2" charset="2"/>
              <a:buChar char="ü"/>
            </a:pPr>
            <a:r>
              <a:rPr lang="en-US" dirty="0">
                <a:solidFill>
                  <a:schemeClr val="bg1"/>
                </a:solidFill>
                <a:latin typeface="Eras Medium ITC" panose="020B0602030504020804" pitchFamily="34" charset="0"/>
              </a:rPr>
              <a:t>Additional Profile Enhancing Tips </a:t>
            </a:r>
          </a:p>
          <a:p>
            <a:pPr marL="285750" indent="-285750">
              <a:buClr>
                <a:schemeClr val="bg1"/>
              </a:buClr>
              <a:buFont typeface="Wingdings" panose="05000000000000000000" pitchFamily="2" charset="2"/>
              <a:buChar char="ü"/>
            </a:pPr>
            <a:endParaRPr lang="en-US" dirty="0">
              <a:solidFill>
                <a:schemeClr val="bg1"/>
              </a:solidFill>
              <a:latin typeface="Eras Medium ITC" panose="020B0602030504020804" pitchFamily="34" charset="0"/>
            </a:endParaRPr>
          </a:p>
          <a:p>
            <a:pPr marL="285750" indent="-285750">
              <a:buClr>
                <a:schemeClr val="bg1"/>
              </a:buClr>
              <a:buFont typeface="Wingdings" panose="05000000000000000000" pitchFamily="2" charset="2"/>
              <a:buChar char="ü"/>
            </a:pPr>
            <a:r>
              <a:rPr lang="en-US" dirty="0">
                <a:solidFill>
                  <a:schemeClr val="bg1"/>
                </a:solidFill>
                <a:latin typeface="Eras Medium ITC" panose="020B0602030504020804" pitchFamily="34" charset="0"/>
              </a:rPr>
              <a:t>How to Leverage your </a:t>
            </a:r>
            <a:r>
              <a:rPr lang="en-US" dirty="0" smtClean="0">
                <a:solidFill>
                  <a:schemeClr val="bg1"/>
                </a:solidFill>
                <a:latin typeface="Eras Medium ITC" panose="020B0602030504020804" pitchFamily="34" charset="0"/>
              </a:rPr>
              <a:t>network (Activity) </a:t>
            </a:r>
            <a:endParaRPr lang="en-US" dirty="0">
              <a:solidFill>
                <a:schemeClr val="bg1"/>
              </a:solidFill>
              <a:latin typeface="Eras Medium ITC" panose="020B0602030504020804" pitchFamily="34" charset="0"/>
            </a:endParaRPr>
          </a:p>
          <a:p>
            <a:pPr marL="285750" indent="-285750">
              <a:buClr>
                <a:schemeClr val="bg1"/>
              </a:buClr>
              <a:buFont typeface="Wingdings" panose="05000000000000000000" pitchFamily="2" charset="2"/>
              <a:buChar char="ü"/>
            </a:pPr>
            <a:endParaRPr lang="en-US" dirty="0">
              <a:solidFill>
                <a:schemeClr val="bg1"/>
              </a:solidFill>
              <a:latin typeface="Eras Medium ITC" panose="020B0602030504020804" pitchFamily="34" charset="0"/>
            </a:endParaRPr>
          </a:p>
          <a:p>
            <a:pPr marL="285750" indent="-285750">
              <a:buClr>
                <a:schemeClr val="bg1"/>
              </a:buClr>
              <a:buFont typeface="Wingdings" panose="05000000000000000000" pitchFamily="2" charset="2"/>
              <a:buChar char="ü"/>
            </a:pPr>
            <a:r>
              <a:rPr lang="en-US" dirty="0">
                <a:solidFill>
                  <a:schemeClr val="bg1"/>
                </a:solidFill>
                <a:latin typeface="Eras Medium ITC" panose="020B0602030504020804" pitchFamily="34" charset="0"/>
              </a:rPr>
              <a:t>Utilizing the resources to find your next opportunity</a:t>
            </a:r>
            <a:br>
              <a:rPr lang="en-US" dirty="0">
                <a:solidFill>
                  <a:schemeClr val="bg1"/>
                </a:solidFill>
                <a:latin typeface="Eras Medium ITC" panose="020B0602030504020804" pitchFamily="34" charset="0"/>
              </a:rPr>
            </a:br>
            <a:r>
              <a:rPr lang="en-US" dirty="0">
                <a:solidFill>
                  <a:schemeClr val="bg1"/>
                </a:solidFill>
                <a:latin typeface="Eras Medium ITC" panose="020B0602030504020804" pitchFamily="34" charset="0"/>
              </a:rPr>
              <a:t>	</a:t>
            </a:r>
          </a:p>
          <a:p>
            <a:endParaRPr lang="en-US" dirty="0"/>
          </a:p>
        </p:txBody>
      </p:sp>
      <p:pic>
        <p:nvPicPr>
          <p:cNvPr id="11" name="Content Placeholder 10"/>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l="20432"/>
          <a:stretch/>
        </p:blipFill>
        <p:spPr>
          <a:xfrm>
            <a:off x="3823063" y="600891"/>
            <a:ext cx="8165738" cy="5791201"/>
          </a:xfrm>
        </p:spPr>
      </p:pic>
      <p:grpSp>
        <p:nvGrpSpPr>
          <p:cNvPr id="19" name="Group 18"/>
          <p:cNvGrpSpPr/>
          <p:nvPr/>
        </p:nvGrpSpPr>
        <p:grpSpPr>
          <a:xfrm>
            <a:off x="1516018" y="1618152"/>
            <a:ext cx="1250393" cy="89264"/>
            <a:chOff x="1516018" y="1618152"/>
            <a:chExt cx="1250393" cy="89264"/>
          </a:xfrm>
        </p:grpSpPr>
        <p:cxnSp>
          <p:nvCxnSpPr>
            <p:cNvPr id="15" name="Straight Connector 14"/>
            <p:cNvCxnSpPr/>
            <p:nvPr/>
          </p:nvCxnSpPr>
          <p:spPr>
            <a:xfrm flipH="1">
              <a:off x="1516018" y="1669314"/>
              <a:ext cx="5500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216320" y="1676395"/>
              <a:ext cx="5500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082800" y="1618152"/>
              <a:ext cx="120469" cy="89264"/>
            </a:xfrm>
            <a:prstGeom prst="ellipse">
              <a:avLst/>
            </a:prstGeom>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76027936"/>
      </p:ext>
    </p:extLst>
  </p:cSld>
  <p:clrMapOvr>
    <a:masterClrMapping/>
  </p:clrMapOvr>
  <p:transition spd="med">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261940" y="248198"/>
            <a:ext cx="11379200" cy="758825"/>
          </a:xfrm>
        </p:spPr>
        <p:txBody>
          <a:bodyPr/>
          <a:lstStyle/>
          <a:p>
            <a:pPr algn="ctr"/>
            <a:r>
              <a:rPr lang="en-US" dirty="0" smtClean="0">
                <a:solidFill>
                  <a:schemeClr val="accent4"/>
                </a:solidFill>
                <a:latin typeface="Georgia" panose="02040502050405020303" pitchFamily="18" charset="0"/>
                <a:cs typeface="Aharoni" pitchFamily="2" charset="-79"/>
              </a:rPr>
              <a:t>Benefits of a LinkedIn </a:t>
            </a:r>
            <a:r>
              <a:rPr lang="en-US" dirty="0">
                <a:solidFill>
                  <a:schemeClr val="accent4"/>
                </a:solidFill>
                <a:latin typeface="Georgia" panose="02040502050405020303" pitchFamily="18" charset="0"/>
                <a:cs typeface="Aharoni" pitchFamily="2" charset="-79"/>
              </a:rPr>
              <a:t>Network</a:t>
            </a:r>
            <a:endParaRPr lang="en-US" sz="4400" dirty="0">
              <a:solidFill>
                <a:schemeClr val="accent4"/>
              </a:solidFill>
              <a:latin typeface="Georgia" panose="02040502050405020303" pitchFamily="18" charset="0"/>
              <a:cs typeface="Aharoni" pitchFamily="2" charset="-79"/>
            </a:endParaRPr>
          </a:p>
        </p:txBody>
      </p:sp>
      <p:pic>
        <p:nvPicPr>
          <p:cNvPr id="12" name="Picture 11"/>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4145" y="1246894"/>
            <a:ext cx="1187961" cy="1187961"/>
          </a:xfrm>
          <a:prstGeom prst="rect">
            <a:avLst/>
          </a:prstGeom>
        </p:spPr>
      </p:pic>
      <p:sp>
        <p:nvSpPr>
          <p:cNvPr id="13" name="TextBox 12"/>
          <p:cNvSpPr txBox="1"/>
          <p:nvPr/>
        </p:nvSpPr>
        <p:spPr>
          <a:xfrm>
            <a:off x="5639446" y="2749922"/>
            <a:ext cx="4908697" cy="461665"/>
          </a:xfrm>
          <a:prstGeom prst="rect">
            <a:avLst/>
          </a:prstGeom>
          <a:noFill/>
        </p:spPr>
        <p:txBody>
          <a:bodyPr wrap="square" rtlCol="0">
            <a:spAutoFit/>
          </a:bodyPr>
          <a:lstStyle/>
          <a:p>
            <a:r>
              <a:rPr lang="en-US" sz="2400" b="1" dirty="0">
                <a:solidFill>
                  <a:schemeClr val="accent4"/>
                </a:solidFill>
                <a:latin typeface="Antique Olive Roman" panose="020B0603020204030204" pitchFamily="34" charset="0"/>
              </a:rPr>
              <a:t>500 Million </a:t>
            </a:r>
            <a:r>
              <a:rPr lang="en-US" sz="2400" dirty="0">
                <a:solidFill>
                  <a:schemeClr val="bg1"/>
                </a:solidFill>
                <a:latin typeface="Antique Olive Roman" panose="020B0603020204030204" pitchFamily="34" charset="0"/>
              </a:rPr>
              <a:t>Professionals</a:t>
            </a:r>
          </a:p>
        </p:txBody>
      </p:sp>
      <p:sp>
        <p:nvSpPr>
          <p:cNvPr id="16" name="TextBox 15"/>
          <p:cNvSpPr txBox="1"/>
          <p:nvPr/>
        </p:nvSpPr>
        <p:spPr>
          <a:xfrm>
            <a:off x="2434856" y="1672704"/>
            <a:ext cx="4309594" cy="954107"/>
          </a:xfrm>
          <a:prstGeom prst="rect">
            <a:avLst/>
          </a:prstGeom>
          <a:noFill/>
        </p:spPr>
        <p:txBody>
          <a:bodyPr wrap="square" rtlCol="0">
            <a:spAutoFit/>
          </a:bodyPr>
          <a:lstStyle/>
          <a:p>
            <a:r>
              <a:rPr lang="en-US" sz="2800" b="1" dirty="0">
                <a:solidFill>
                  <a:schemeClr val="accent1"/>
                </a:solidFill>
                <a:latin typeface="Antique Olive Roman" panose="020B0603020204030204" pitchFamily="34" charset="0"/>
              </a:rPr>
              <a:t>40 Million </a:t>
            </a:r>
            <a:r>
              <a:rPr lang="en-US" sz="2800" dirty="0">
                <a:solidFill>
                  <a:schemeClr val="bg1"/>
                </a:solidFill>
                <a:latin typeface="Antique Olive Roman" panose="020B0603020204030204" pitchFamily="34" charset="0"/>
              </a:rPr>
              <a:t>Students &amp; College Graduates</a:t>
            </a:r>
          </a:p>
        </p:txBody>
      </p:sp>
      <p:pic>
        <p:nvPicPr>
          <p:cNvPr id="15" name="Picture 14"/>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42688" y="2247988"/>
            <a:ext cx="1043285" cy="1043285"/>
          </a:xfrm>
          <a:prstGeom prst="rect">
            <a:avLst/>
          </a:prstGeom>
        </p:spPr>
      </p:pic>
      <p:pic>
        <p:nvPicPr>
          <p:cNvPr id="17" name="Picture 16"/>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34663" y="2999777"/>
            <a:ext cx="1638938" cy="1638938"/>
          </a:xfrm>
          <a:prstGeom prst="rect">
            <a:avLst/>
          </a:prstGeom>
        </p:spPr>
      </p:pic>
      <p:sp>
        <p:nvSpPr>
          <p:cNvPr id="19" name="TextBox 18"/>
          <p:cNvSpPr txBox="1"/>
          <p:nvPr/>
        </p:nvSpPr>
        <p:spPr>
          <a:xfrm>
            <a:off x="2273601" y="3522167"/>
            <a:ext cx="4908697" cy="461665"/>
          </a:xfrm>
          <a:prstGeom prst="rect">
            <a:avLst/>
          </a:prstGeom>
          <a:noFill/>
        </p:spPr>
        <p:txBody>
          <a:bodyPr wrap="square" rtlCol="0">
            <a:spAutoFit/>
          </a:bodyPr>
          <a:lstStyle/>
          <a:p>
            <a:r>
              <a:rPr lang="en-US" sz="2400" b="1" dirty="0">
                <a:solidFill>
                  <a:schemeClr val="accent6"/>
                </a:solidFill>
                <a:latin typeface="Antique Olive Roman" panose="020B0603020204030204" pitchFamily="34" charset="0"/>
              </a:rPr>
              <a:t>Over 150 </a:t>
            </a:r>
            <a:r>
              <a:rPr lang="en-US" sz="2400" dirty="0">
                <a:solidFill>
                  <a:schemeClr val="bg1"/>
                </a:solidFill>
                <a:latin typeface="Antique Olive Roman" panose="020B0603020204030204" pitchFamily="34" charset="0"/>
              </a:rPr>
              <a:t>Industries</a:t>
            </a:r>
          </a:p>
        </p:txBody>
      </p:sp>
      <p:sp>
        <p:nvSpPr>
          <p:cNvPr id="20" name="TextBox 19"/>
          <p:cNvSpPr txBox="1"/>
          <p:nvPr/>
        </p:nvSpPr>
        <p:spPr>
          <a:xfrm>
            <a:off x="5715634" y="4465219"/>
            <a:ext cx="4302846" cy="584775"/>
          </a:xfrm>
          <a:prstGeom prst="rect">
            <a:avLst/>
          </a:prstGeom>
          <a:noFill/>
        </p:spPr>
        <p:txBody>
          <a:bodyPr wrap="square" rtlCol="0">
            <a:spAutoFit/>
          </a:bodyPr>
          <a:lstStyle/>
          <a:p>
            <a:r>
              <a:rPr lang="en-US" sz="3200" b="1" dirty="0">
                <a:solidFill>
                  <a:schemeClr val="accent2"/>
                </a:solidFill>
                <a:latin typeface="Antique Olive Roman" panose="020B0603020204030204" pitchFamily="34" charset="0"/>
              </a:rPr>
              <a:t>3 Million </a:t>
            </a:r>
            <a:r>
              <a:rPr lang="en-US" sz="3200" dirty="0">
                <a:solidFill>
                  <a:schemeClr val="bg1"/>
                </a:solidFill>
                <a:latin typeface="Antique Olive Roman" panose="020B0603020204030204" pitchFamily="34" charset="0"/>
              </a:rPr>
              <a:t>Jobs Listed</a:t>
            </a:r>
          </a:p>
        </p:txBody>
      </p:sp>
      <p:pic>
        <p:nvPicPr>
          <p:cNvPr id="21" name="Picture 20"/>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018480" y="4065048"/>
            <a:ext cx="1360720" cy="1360720"/>
          </a:xfrm>
          <a:prstGeom prst="rect">
            <a:avLst/>
          </a:prstGeom>
        </p:spPr>
      </p:pic>
      <p:pic>
        <p:nvPicPr>
          <p:cNvPr id="22" name="Picture 2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4663" y="5425768"/>
            <a:ext cx="1233713" cy="1233713"/>
          </a:xfrm>
          <a:prstGeom prst="rect">
            <a:avLst/>
          </a:prstGeom>
        </p:spPr>
      </p:pic>
      <p:sp>
        <p:nvSpPr>
          <p:cNvPr id="24" name="TextBox 23"/>
          <p:cNvSpPr txBox="1"/>
          <p:nvPr/>
        </p:nvSpPr>
        <p:spPr>
          <a:xfrm>
            <a:off x="2135304" y="5794899"/>
            <a:ext cx="7632472" cy="830997"/>
          </a:xfrm>
          <a:prstGeom prst="rect">
            <a:avLst/>
          </a:prstGeom>
          <a:noFill/>
        </p:spPr>
        <p:txBody>
          <a:bodyPr wrap="square" rtlCol="0">
            <a:spAutoFit/>
          </a:bodyPr>
          <a:lstStyle/>
          <a:p>
            <a:r>
              <a:rPr lang="en-US" sz="2400" b="1" dirty="0">
                <a:solidFill>
                  <a:schemeClr val="accent5"/>
                </a:solidFill>
                <a:latin typeface="Antique Olive Roman" panose="020B0603020204030204" pitchFamily="34" charset="0"/>
              </a:rPr>
              <a:t>122 Million </a:t>
            </a:r>
            <a:r>
              <a:rPr lang="en-US" sz="2400" dirty="0">
                <a:solidFill>
                  <a:schemeClr val="bg1"/>
                </a:solidFill>
                <a:latin typeface="Antique Olive Roman" panose="020B0603020204030204" pitchFamily="34" charset="0"/>
              </a:rPr>
              <a:t>People Got an Interview from Their Profile</a:t>
            </a:r>
          </a:p>
        </p:txBody>
      </p:sp>
      <p:sp>
        <p:nvSpPr>
          <p:cNvPr id="23" name="TextBox 22"/>
          <p:cNvSpPr txBox="1"/>
          <p:nvPr/>
        </p:nvSpPr>
        <p:spPr>
          <a:xfrm>
            <a:off x="9767776" y="6351704"/>
            <a:ext cx="2424224" cy="307777"/>
          </a:xfrm>
          <a:prstGeom prst="rect">
            <a:avLst/>
          </a:prstGeom>
          <a:noFill/>
        </p:spPr>
        <p:txBody>
          <a:bodyPr wrap="square" rtlCol="0">
            <a:spAutoFit/>
          </a:bodyPr>
          <a:lstStyle/>
          <a:p>
            <a:r>
              <a:rPr lang="en-US" sz="1400" dirty="0">
                <a:solidFill>
                  <a:schemeClr val="bg1"/>
                </a:solidFill>
              </a:rPr>
              <a:t>Reference: ADSCODE</a:t>
            </a:r>
          </a:p>
        </p:txBody>
      </p:sp>
    </p:spTree>
    <p:extLst>
      <p:ext uri="{BB962C8B-B14F-4D97-AF65-F5344CB8AC3E}">
        <p14:creationId xmlns:p14="http://schemas.microsoft.com/office/powerpoint/2010/main" val="1649554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095" y="586558"/>
            <a:ext cx="3149600" cy="990600"/>
          </a:xfrm>
        </p:spPr>
        <p:txBody>
          <a:bodyPr/>
          <a:lstStyle/>
          <a:p>
            <a:r>
              <a:rPr lang="en-US" sz="2400" dirty="0">
                <a:latin typeface="Berlin Sans FB" panose="020E0602020502020306" pitchFamily="34" charset="0"/>
              </a:rPr>
              <a:t>Why Create A Profile?</a:t>
            </a:r>
          </a:p>
        </p:txBody>
      </p:sp>
      <p:sp>
        <p:nvSpPr>
          <p:cNvPr id="7" name="Text Placeholder 6"/>
          <p:cNvSpPr>
            <a:spLocks noGrp="1"/>
          </p:cNvSpPr>
          <p:nvPr>
            <p:ph type="body" idx="2"/>
          </p:nvPr>
        </p:nvSpPr>
        <p:spPr>
          <a:xfrm>
            <a:off x="244549" y="1577158"/>
            <a:ext cx="3700130" cy="4144963"/>
          </a:xfrm>
        </p:spPr>
        <p:txBody>
          <a:bodyPr/>
          <a:lstStyle/>
          <a:p>
            <a:r>
              <a:rPr lang="en-US" sz="2000" dirty="0">
                <a:latin typeface="Berlin Sans FB" panose="020E0602020502020306" pitchFamily="34" charset="0"/>
              </a:rPr>
              <a:t>Promote yourself</a:t>
            </a:r>
          </a:p>
          <a:p>
            <a:r>
              <a:rPr lang="en-US" sz="2000" dirty="0">
                <a:latin typeface="Berlin Sans FB" panose="020E0602020502020306" pitchFamily="34" charset="0"/>
              </a:rPr>
              <a:t>Centralize your accomplishments</a:t>
            </a:r>
          </a:p>
          <a:p>
            <a:r>
              <a:rPr lang="en-US" sz="2000" dirty="0">
                <a:latin typeface="Berlin Sans FB" panose="020E0602020502020306" pitchFamily="34" charset="0"/>
              </a:rPr>
              <a:t>Add another tool to your networking resource kit</a:t>
            </a:r>
          </a:p>
          <a:p>
            <a:r>
              <a:rPr lang="en-US" sz="2000" dirty="0">
                <a:latin typeface="Berlin Sans FB" panose="020E0602020502020306" pitchFamily="34" charset="0"/>
              </a:rPr>
              <a:t>Generate leads for opportunities</a:t>
            </a:r>
          </a:p>
          <a:p>
            <a:r>
              <a:rPr lang="en-US" sz="2000" dirty="0">
                <a:latin typeface="Berlin Sans FB" panose="020E0602020502020306" pitchFamily="34" charset="0"/>
              </a:rPr>
              <a:t>Join groups</a:t>
            </a:r>
          </a:p>
          <a:p>
            <a:r>
              <a:rPr lang="en-US" sz="2000" dirty="0">
                <a:latin typeface="Berlin Sans FB" panose="020E0602020502020306" pitchFamily="34" charset="0"/>
              </a:rPr>
              <a:t>Research company/employee information</a:t>
            </a:r>
          </a:p>
          <a:p>
            <a:r>
              <a:rPr lang="en-US" sz="2000" dirty="0">
                <a:latin typeface="Berlin Sans FB" panose="020E0602020502020306" pitchFamily="34" charset="0"/>
              </a:rPr>
              <a:t>Establish and maintain connections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4957" y="3010825"/>
            <a:ext cx="5537316" cy="311533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241" y="530409"/>
            <a:ext cx="4887432" cy="2749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912436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712554" y="1731833"/>
            <a:ext cx="2034679" cy="3622860"/>
          </a:xfrm>
          <a:prstGeom prst="rect">
            <a:avLst/>
          </a:prstGeom>
        </p:spPr>
      </p:pic>
      <p:pic>
        <p:nvPicPr>
          <p:cNvPr id="3" name="Picture 2"/>
          <p:cNvPicPr>
            <a:picLocks noChangeAspect="1"/>
          </p:cNvPicPr>
          <p:nvPr/>
        </p:nvPicPr>
        <p:blipFill rotWithShape="1">
          <a:blip r:embed="rId4"/>
          <a:srcRect t="16224" b="2903"/>
          <a:stretch/>
        </p:blipFill>
        <p:spPr>
          <a:xfrm>
            <a:off x="4135430" y="1084276"/>
            <a:ext cx="4996246" cy="2998381"/>
          </a:xfrm>
          <a:prstGeom prst="rect">
            <a:avLst/>
          </a:prstGeom>
        </p:spPr>
      </p:pic>
      <p:pic>
        <p:nvPicPr>
          <p:cNvPr id="1026" name="Picture 2" descr="Image result for laptop fr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1543" y="396551"/>
            <a:ext cx="6384021" cy="437431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30410" y="1244009"/>
            <a:ext cx="1211866" cy="121186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dirty="0"/>
              <a:t>1</a:t>
            </a:r>
            <a:endParaRPr lang="en-US" dirty="0"/>
          </a:p>
        </p:txBody>
      </p:sp>
      <p:sp>
        <p:nvSpPr>
          <p:cNvPr id="2" name="Title 1"/>
          <p:cNvSpPr>
            <a:spLocks noGrp="1"/>
          </p:cNvSpPr>
          <p:nvPr>
            <p:ph type="title"/>
          </p:nvPr>
        </p:nvSpPr>
        <p:spPr>
          <a:xfrm>
            <a:off x="326720" y="4082657"/>
            <a:ext cx="3149600" cy="990600"/>
          </a:xfrm>
        </p:spPr>
        <p:txBody>
          <a:bodyPr/>
          <a:lstStyle/>
          <a:p>
            <a:pPr algn="ctr"/>
            <a:r>
              <a:rPr lang="en-US" sz="4800" b="1" dirty="0">
                <a:solidFill>
                  <a:srgbClr val="FF0000"/>
                </a:solidFill>
              </a:rPr>
              <a:t>  </a:t>
            </a:r>
            <a:r>
              <a:rPr lang="en-US" sz="4800" b="1" dirty="0">
                <a:latin typeface="Berlin Sans FB Demi" panose="020E0802020502020306" pitchFamily="34" charset="0"/>
              </a:rPr>
              <a:t>Photo and Headline</a:t>
            </a:r>
          </a:p>
        </p:txBody>
      </p:sp>
      <p:pic>
        <p:nvPicPr>
          <p:cNvPr id="10" name="Picture 9"/>
          <p:cNvPicPr>
            <a:picLocks noChangeAspect="1"/>
          </p:cNvPicPr>
          <p:nvPr/>
        </p:nvPicPr>
        <p:blipFill>
          <a:blip r:embed="rId6"/>
          <a:stretch>
            <a:fillRect/>
          </a:stretch>
        </p:blipFill>
        <p:spPr>
          <a:xfrm rot="2987012">
            <a:off x="4737501" y="4133498"/>
            <a:ext cx="643528" cy="776815"/>
          </a:xfrm>
          <a:prstGeom prst="rect">
            <a:avLst/>
          </a:prstGeom>
        </p:spPr>
      </p:pic>
      <p:sp>
        <p:nvSpPr>
          <p:cNvPr id="6" name="Rounded Rectangle 5"/>
          <p:cNvSpPr/>
          <p:nvPr/>
        </p:nvSpPr>
        <p:spPr>
          <a:xfrm>
            <a:off x="4482505" y="5000274"/>
            <a:ext cx="1871509" cy="83732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latin typeface="Berlin Sans FB Demi" panose="020E0802020502020306" pitchFamily="34" charset="0"/>
              </a:rPr>
              <a:t>Searchable Content </a:t>
            </a:r>
          </a:p>
        </p:txBody>
      </p:sp>
      <p:pic>
        <p:nvPicPr>
          <p:cNvPr id="1028" name="Picture 4" descr="Image result for phone fr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0152" y="1131695"/>
            <a:ext cx="2297048" cy="47059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6875010" y="515423"/>
            <a:ext cx="2575175" cy="13452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Berlin Sans FB Demi" panose="020E0802020502020306" pitchFamily="34" charset="0"/>
              </a:rPr>
              <a:t>Photo Tips</a:t>
            </a:r>
          </a:p>
          <a:p>
            <a:pPr marL="285750" indent="-285750">
              <a:buFont typeface="Arial" panose="020B0604020202020204" pitchFamily="34" charset="0"/>
              <a:buChar char="•"/>
            </a:pPr>
            <a:r>
              <a:rPr lang="en-US" sz="1600" b="1" dirty="0">
                <a:latin typeface="Berlin Sans FB Demi" panose="020E0802020502020306" pitchFamily="34" charset="0"/>
              </a:rPr>
              <a:t>Smile</a:t>
            </a:r>
          </a:p>
          <a:p>
            <a:pPr marL="285750" indent="-285750">
              <a:buFont typeface="Arial" panose="020B0604020202020204" pitchFamily="34" charset="0"/>
              <a:buChar char="•"/>
            </a:pPr>
            <a:r>
              <a:rPr lang="en-US" sz="1600" b="1" dirty="0">
                <a:latin typeface="Berlin Sans FB Demi" panose="020E0802020502020306" pitchFamily="34" charset="0"/>
              </a:rPr>
              <a:t>Business Casual</a:t>
            </a:r>
          </a:p>
          <a:p>
            <a:pPr marL="285750" indent="-285750">
              <a:buFont typeface="Arial" panose="020B0604020202020204" pitchFamily="34" charset="0"/>
              <a:buChar char="•"/>
            </a:pPr>
            <a:r>
              <a:rPr lang="en-US" sz="1600" b="1" dirty="0">
                <a:latin typeface="Berlin Sans FB Demi" panose="020E0802020502020306" pitchFamily="34" charset="0"/>
              </a:rPr>
              <a:t>LinkedIn Booth@ Career Fairs</a:t>
            </a:r>
          </a:p>
        </p:txBody>
      </p:sp>
      <p:pic>
        <p:nvPicPr>
          <p:cNvPr id="9" name="Picture 8"/>
          <p:cNvPicPr>
            <a:picLocks noChangeAspect="1"/>
          </p:cNvPicPr>
          <p:nvPr/>
        </p:nvPicPr>
        <p:blipFill>
          <a:blip r:embed="rId8"/>
          <a:stretch>
            <a:fillRect/>
          </a:stretch>
        </p:blipFill>
        <p:spPr>
          <a:xfrm>
            <a:off x="9880357" y="631458"/>
            <a:ext cx="1936859" cy="1100375"/>
          </a:xfrm>
          <a:prstGeom prst="rect">
            <a:avLst/>
          </a:prstGeom>
        </p:spPr>
      </p:pic>
    </p:spTree>
    <p:extLst>
      <p:ext uri="{BB962C8B-B14F-4D97-AF65-F5344CB8AC3E}">
        <p14:creationId xmlns:p14="http://schemas.microsoft.com/office/powerpoint/2010/main" val="340351908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ivic">
  <a:themeElements>
    <a:clrScheme name="Custom 11">
      <a:dk1>
        <a:sysClr val="windowText" lastClr="000000"/>
      </a:dk1>
      <a:lt1>
        <a:sysClr val="window" lastClr="FFFFFF"/>
      </a:lt1>
      <a:dk2>
        <a:srgbClr val="32363B"/>
      </a:dk2>
      <a:lt2>
        <a:srgbClr val="E6E6E6"/>
      </a:lt2>
      <a:accent1>
        <a:srgbClr val="144D8E"/>
      </a:accent1>
      <a:accent2>
        <a:srgbClr val="324966"/>
      </a:accent2>
      <a:accent3>
        <a:srgbClr val="EEA521"/>
      </a:accent3>
      <a:accent4>
        <a:srgbClr val="1D5B57"/>
      </a:accent4>
      <a:accent5>
        <a:srgbClr val="1B4430"/>
      </a:accent5>
      <a:accent6>
        <a:srgbClr val="2F3C35"/>
      </a:accent6>
      <a:hlink>
        <a:srgbClr val="ED7307"/>
      </a:hlink>
      <a:folHlink>
        <a:srgbClr val="6D6F71"/>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3761E23F04AA4F98B4E70CBD5B1BF0" ma:contentTypeVersion="0" ma:contentTypeDescription="Create a new document." ma:contentTypeScope="" ma:versionID="dc0edabc3ffa3766eb2bbb8e3eb8fba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C8927B-A5F3-49BB-8B87-E300C2727BC2}">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38BD3EC1-381D-4DAA-8513-6F2BF3034E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F6368D7-1685-4AE5-86B9-B4B8F5F4D3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23007</TotalTime>
  <Words>2247</Words>
  <Application>Microsoft Office PowerPoint</Application>
  <PresentationFormat>Widescreen</PresentationFormat>
  <Paragraphs>237</Paragraphs>
  <Slides>32</Slides>
  <Notes>15</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32</vt:i4>
      </vt:variant>
    </vt:vector>
  </HeadingPairs>
  <TitlesOfParts>
    <vt:vector size="53" baseType="lpstr">
      <vt:lpstr>Agency FB</vt:lpstr>
      <vt:lpstr>Aharoni</vt:lpstr>
      <vt:lpstr>Antique Olive Roman</vt:lpstr>
      <vt:lpstr>Arial</vt:lpstr>
      <vt:lpstr>AvenirNextLTPro-Regular</vt:lpstr>
      <vt:lpstr>Berlin Sans FB</vt:lpstr>
      <vt:lpstr>Berlin Sans FB Demi</vt:lpstr>
      <vt:lpstr>Calibri</vt:lpstr>
      <vt:lpstr>Calibri Light</vt:lpstr>
      <vt:lpstr>Cambria Math</vt:lpstr>
      <vt:lpstr>Copperplate Gothic Light</vt:lpstr>
      <vt:lpstr>Eras Medium ITC</vt:lpstr>
      <vt:lpstr>Garamond</vt:lpstr>
      <vt:lpstr>Georgia</vt:lpstr>
      <vt:lpstr>Wingdings</vt:lpstr>
      <vt:lpstr>Wingdings 2</vt:lpstr>
      <vt:lpstr>Office Theme</vt:lpstr>
      <vt:lpstr>2_Civic</vt:lpstr>
      <vt:lpstr>Savon</vt:lpstr>
      <vt:lpstr>1_Office Theme</vt:lpstr>
      <vt:lpstr>2_Office Theme</vt:lpstr>
      <vt:lpstr>PowerPoint Presentation</vt:lpstr>
      <vt:lpstr>There are currently 89,058+ UCR Alumni on LinkedIn. </vt:lpstr>
      <vt:lpstr>PowerPoint Presentation</vt:lpstr>
      <vt:lpstr>PowerPoint Presentation</vt:lpstr>
      <vt:lpstr>PowerPoint Presentation</vt:lpstr>
      <vt:lpstr>AGENDA</vt:lpstr>
      <vt:lpstr>Benefits of a LinkedIn Network</vt:lpstr>
      <vt:lpstr>Why Create A Profile?</vt:lpstr>
      <vt:lpstr>  Photo and Headline</vt:lpstr>
      <vt:lpstr>Summary</vt:lpstr>
      <vt:lpstr>Experience</vt:lpstr>
      <vt:lpstr>PowerPoint Presentation</vt:lpstr>
      <vt:lpstr>PowerPoint Presentation</vt:lpstr>
      <vt:lpstr>PowerPoint Presentation</vt:lpstr>
      <vt:lpstr>PowerPoint Presentation</vt:lpstr>
      <vt:lpstr>The “Home” Page</vt:lpstr>
      <vt:lpstr>Know The Difference</vt:lpstr>
      <vt:lpstr>Know The Difference</vt:lpstr>
      <vt:lpstr>PowerPoint Presentation</vt:lpstr>
      <vt:lpstr>PowerPoint Presentation</vt:lpstr>
      <vt:lpstr>PowerPoint Presentation</vt:lpstr>
      <vt:lpstr>PowerPoint Presentation</vt:lpstr>
      <vt:lpstr>PowerPoint Presentation</vt:lpstr>
      <vt:lpstr>Utilizing Resources for Your Next Opportunity</vt:lpstr>
      <vt:lpstr>Job Search Tools </vt:lpstr>
      <vt:lpstr>Job Search Tools </vt:lpstr>
      <vt:lpstr>PowerPoint Presentation</vt:lpstr>
      <vt:lpstr>PowerPoint Presentation</vt:lpstr>
      <vt:lpstr>PowerPoint Presentation</vt:lpstr>
      <vt:lpstr>  Who's in the room networking activity </vt:lpstr>
      <vt:lpstr>Questions?</vt:lpstr>
      <vt:lpstr>   Come Visit Us </vt:lpstr>
    </vt:vector>
  </TitlesOfParts>
  <Company>UC Riverside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Derrin Ford</dc:creator>
  <cp:lastModifiedBy>Derrin Ford</cp:lastModifiedBy>
  <cp:revision>145</cp:revision>
  <dcterms:created xsi:type="dcterms:W3CDTF">2016-07-06T16:56:07Z</dcterms:created>
  <dcterms:modified xsi:type="dcterms:W3CDTF">2019-09-11T23:04:10Z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0x010100383761E23F04AA4F98B4E70CBD5B1BF0</vt:lpwstr>
  </property>
</Properties>
</file>