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36"/>
  </p:notesMasterIdLst>
  <p:sldIdLst>
    <p:sldId id="294" r:id="rId5"/>
    <p:sldId id="299" r:id="rId6"/>
    <p:sldId id="296" r:id="rId7"/>
    <p:sldId id="256" r:id="rId8"/>
    <p:sldId id="265" r:id="rId9"/>
    <p:sldId id="286" r:id="rId10"/>
    <p:sldId id="288" r:id="rId11"/>
    <p:sldId id="267" r:id="rId12"/>
    <p:sldId id="268" r:id="rId13"/>
    <p:sldId id="269" r:id="rId14"/>
    <p:sldId id="271" r:id="rId15"/>
    <p:sldId id="297" r:id="rId16"/>
    <p:sldId id="273" r:id="rId17"/>
    <p:sldId id="274" r:id="rId18"/>
    <p:sldId id="275" r:id="rId19"/>
    <p:sldId id="270" r:id="rId20"/>
    <p:sldId id="291" r:id="rId21"/>
    <p:sldId id="290" r:id="rId22"/>
    <p:sldId id="298" r:id="rId23"/>
    <p:sldId id="276" r:id="rId24"/>
    <p:sldId id="292" r:id="rId25"/>
    <p:sldId id="287" r:id="rId26"/>
    <p:sldId id="277" r:id="rId27"/>
    <p:sldId id="278" r:id="rId28"/>
    <p:sldId id="293" r:id="rId29"/>
    <p:sldId id="280" r:id="rId30"/>
    <p:sldId id="281" r:id="rId31"/>
    <p:sldId id="282" r:id="rId32"/>
    <p:sldId id="283" r:id="rId33"/>
    <p:sldId id="284"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27" autoAdjust="0"/>
    <p:restoredTop sz="79387" autoAdjust="0"/>
  </p:normalViewPr>
  <p:slideViewPr>
    <p:cSldViewPr snapToGrid="0">
      <p:cViewPr varScale="1">
        <p:scale>
          <a:sx n="54" d="100"/>
          <a:sy n="54" d="100"/>
        </p:scale>
        <p:origin x="8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nee L Blas Pedral" userId="S::mlblas@ucr.edu::86255626-a388-4ea8-937a-3acd49229d78" providerId="AD" clId="Web-{978AF41A-844D-4DE4-B6B0-A20F7220840F}"/>
    <pc:docChg chg="modSld">
      <pc:chgData name="Marlenee L Blas Pedral" userId="S::mlblas@ucr.edu::86255626-a388-4ea8-937a-3acd49229d78" providerId="AD" clId="Web-{978AF41A-844D-4DE4-B6B0-A20F7220840F}" dt="2018-08-22T20:15:26.255" v="3" actId="1076"/>
      <pc:docMkLst>
        <pc:docMk/>
      </pc:docMkLst>
      <pc:sldChg chg="modSp">
        <pc:chgData name="Marlenee L Blas Pedral" userId="S::mlblas@ucr.edu::86255626-a388-4ea8-937a-3acd49229d78" providerId="AD" clId="Web-{978AF41A-844D-4DE4-B6B0-A20F7220840F}" dt="2018-08-22T20:15:26.255" v="3" actId="1076"/>
        <pc:sldMkLst>
          <pc:docMk/>
          <pc:sldMk cId="2916936466" sldId="295"/>
        </pc:sldMkLst>
        <pc:graphicFrameChg chg="mod">
          <ac:chgData name="Marlenee L Blas Pedral" userId="S::mlblas@ucr.edu::86255626-a388-4ea8-937a-3acd49229d78" providerId="AD" clId="Web-{978AF41A-844D-4DE4-B6B0-A20F7220840F}" dt="2018-08-22T20:15:26.255" v="3" actId="1076"/>
          <ac:graphicFrameMkLst>
            <pc:docMk/>
            <pc:sldMk cId="2916936466" sldId="295"/>
            <ac:graphicFrameMk id="5" creationId="{00000000-0000-0000-0000-000000000000}"/>
          </ac:graphicFrameMkLst>
        </pc:graphicFrameChg>
      </pc:sldChg>
    </pc:docChg>
  </pc:docChgLst>
  <pc:docChgLst>
    <pc:chgData name="Vanessa Lee" userId="e23b0dcc-294c-4234-9783-3d416bbeb1fd" providerId="ADAL" clId="{EE789B21-2736-FE42-9A2D-432C2D6EDBD8}"/>
    <pc:docChg chg="custSel addSld delSld modSld sldOrd">
      <pc:chgData name="Vanessa Lee" userId="e23b0dcc-294c-4234-9783-3d416bbeb1fd" providerId="ADAL" clId="{EE789B21-2736-FE42-9A2D-432C2D6EDBD8}" dt="2018-08-16T20:03:08.241" v="15" actId="14100"/>
      <pc:docMkLst>
        <pc:docMk/>
      </pc:docMkLst>
      <pc:sldChg chg="modSp">
        <pc:chgData name="Vanessa Lee" userId="e23b0dcc-294c-4234-9783-3d416bbeb1fd" providerId="ADAL" clId="{EE789B21-2736-FE42-9A2D-432C2D6EDBD8}" dt="2018-08-14T21:01:41.130" v="1" actId="27636"/>
        <pc:sldMkLst>
          <pc:docMk/>
          <pc:sldMk cId="3263798468" sldId="289"/>
        </pc:sldMkLst>
        <pc:spChg chg="mod">
          <ac:chgData name="Vanessa Lee" userId="e23b0dcc-294c-4234-9783-3d416bbeb1fd" providerId="ADAL" clId="{EE789B21-2736-FE42-9A2D-432C2D6EDBD8}" dt="2018-08-14T21:01:41.130" v="1" actId="27636"/>
          <ac:spMkLst>
            <pc:docMk/>
            <pc:sldMk cId="3263798468" sldId="289"/>
            <ac:spMk id="3" creationId="{00000000-0000-0000-0000-000000000000}"/>
          </ac:spMkLst>
        </pc:spChg>
      </pc:sldChg>
      <pc:sldChg chg="addSp modSp add">
        <pc:chgData name="Vanessa Lee" userId="e23b0dcc-294c-4234-9783-3d416bbeb1fd" providerId="ADAL" clId="{EE789B21-2736-FE42-9A2D-432C2D6EDBD8}" dt="2018-08-14T21:02:16.649" v="8"/>
        <pc:sldMkLst>
          <pc:docMk/>
          <pc:sldMk cId="1022262564" sldId="294"/>
        </pc:sldMkLst>
        <pc:picChg chg="add mod">
          <ac:chgData name="Vanessa Lee" userId="e23b0dcc-294c-4234-9783-3d416bbeb1fd" providerId="ADAL" clId="{EE789B21-2736-FE42-9A2D-432C2D6EDBD8}" dt="2018-08-14T21:02:16.649" v="8"/>
          <ac:picMkLst>
            <pc:docMk/>
            <pc:sldMk cId="1022262564" sldId="294"/>
            <ac:picMk id="3" creationId="{CCAD9097-8846-1F48-9CBE-6A64FA266B2E}"/>
          </ac:picMkLst>
        </pc:picChg>
      </pc:sldChg>
      <pc:sldChg chg="addSp modSp add">
        <pc:chgData name="Vanessa Lee" userId="e23b0dcc-294c-4234-9783-3d416bbeb1fd" providerId="ADAL" clId="{EE789B21-2736-FE42-9A2D-432C2D6EDBD8}" dt="2018-08-16T20:03:08.241" v="15" actId="14100"/>
        <pc:sldMkLst>
          <pc:docMk/>
          <pc:sldMk cId="218353697" sldId="295"/>
        </pc:sldMkLst>
        <pc:picChg chg="add mod">
          <ac:chgData name="Vanessa Lee" userId="e23b0dcc-294c-4234-9783-3d416bbeb1fd" providerId="ADAL" clId="{EE789B21-2736-FE42-9A2D-432C2D6EDBD8}" dt="2018-08-16T20:03:08.241" v="15" actId="14100"/>
          <ac:picMkLst>
            <pc:docMk/>
            <pc:sldMk cId="218353697" sldId="295"/>
            <ac:picMk id="3" creationId="{6ECC9AA1-CCF8-284F-A563-9EB8C2243F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CB5BE-9EC4-49D4-9170-938C440857FF}"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A289A-5EC2-46C0-9BEC-B4C1EB901CDD}" type="slidenum">
              <a:rPr lang="en-US" smtClean="0"/>
              <a:t>‹#›</a:t>
            </a:fld>
            <a:endParaRPr lang="en-US"/>
          </a:p>
        </p:txBody>
      </p:sp>
    </p:spTree>
    <p:extLst>
      <p:ext uri="{BB962C8B-B14F-4D97-AF65-F5344CB8AC3E}">
        <p14:creationId xmlns:p14="http://schemas.microsoft.com/office/powerpoint/2010/main" val="183340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F79AA4F5-9D77-430F-A78D-FBEFFAD819BB}" type="slidenum">
              <a:rPr lang="en-US" altLang="en-US" smtClean="0"/>
              <a:pPr>
                <a:spcBef>
                  <a:spcPct val="0"/>
                </a:spcBef>
              </a:pPr>
              <a:t>5</a:t>
            </a:fld>
            <a:endParaRPr lang="en-US" altLang="en-US"/>
          </a:p>
        </p:txBody>
      </p:sp>
      <p:sp>
        <p:nvSpPr>
          <p:cNvPr id="44035" name="Rectangle 2"/>
          <p:cNvSpPr>
            <a:spLocks noGrp="1" noRot="1" noChangeAspect="1" noChangeArrowheads="1" noTextEdit="1"/>
          </p:cNvSpPr>
          <p:nvPr>
            <p:ph type="sldImg"/>
            <p:custDataLst>
              <p:tags r:id="rId1"/>
            </p:custDataLst>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a:latin typeface="Arial" panose="020B0604020202020204" pitchFamily="34" charset="0"/>
              </a:rPr>
              <a:t>Briefly</a:t>
            </a:r>
            <a:r>
              <a:rPr lang="en-US" altLang="en-US">
                <a:latin typeface="Arial" panose="020B0604020202020204" pitchFamily="34" charset="0"/>
              </a:rPr>
              <a:t> talk about each item.</a:t>
            </a:r>
          </a:p>
        </p:txBody>
      </p:sp>
    </p:spTree>
    <p:extLst>
      <p:ext uri="{BB962C8B-B14F-4D97-AF65-F5344CB8AC3E}">
        <p14:creationId xmlns:p14="http://schemas.microsoft.com/office/powerpoint/2010/main" val="251001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B3698431-1031-4654-9055-C055A0DACB48}" type="slidenum">
              <a:rPr lang="en-US" altLang="en-US" smtClean="0"/>
              <a:pPr>
                <a:spcBef>
                  <a:spcPct val="0"/>
                </a:spcBef>
              </a:pPr>
              <a:t>27</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ko-KR">
                <a:latin typeface="Arial" panose="020B0604020202020204" pitchFamily="34" charset="0"/>
                <a:ea typeface="Gulim" panose="020B0600000101010101" pitchFamily="34" charset="-127"/>
              </a:rPr>
              <a:t>No. Like most university careers centers, the Career Center has two foci; Employer Engagement &amp; Student Development.</a:t>
            </a:r>
          </a:p>
          <a:p>
            <a:pPr eaLnBrk="1" hangingPunct="1"/>
            <a:r>
              <a:rPr lang="en-US" altLang="ko-KR">
                <a:latin typeface="Arial" panose="020B0604020202020204" pitchFamily="34" charset="0"/>
                <a:ea typeface="Gulim" panose="020B0600000101010101" pitchFamily="34" charset="-127"/>
              </a:rPr>
              <a:t>This way, employers choose the employees they want and students are confident that their basic skills are strong and flexible.</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1176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9B3ED50F-6E05-422E-9899-65DEC578305F}" type="slidenum">
              <a:rPr lang="en-US" altLang="en-US" smtClean="0"/>
              <a:pPr>
                <a:spcBef>
                  <a:spcPct val="0"/>
                </a:spcBef>
              </a:pPr>
              <a:t>28</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ko-KR">
                <a:latin typeface="Arial" panose="020B0604020202020204" pitchFamily="34" charset="0"/>
                <a:ea typeface="Gulim" panose="020B0600000101010101" pitchFamily="34" charset="-127"/>
              </a:rPr>
              <a:t>Career assessments are an excellent resource for helping individuals make decisions about careers, but they do not measure skill or aptitude.  They measure interests and temperament and show traits and interests we share with those in various career fields.  Research is clear that sharing interests with those with whom we work helps us enjoy our jobs.  When we enjoy our jobs we are more likely to be successful regardless of our skills.</a:t>
            </a:r>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7599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A378B289-BA5B-4D8E-B23C-C988C05E05DE}" type="slidenum">
              <a:rPr lang="en-US" altLang="en-US" smtClean="0"/>
              <a:pPr>
                <a:spcBef>
                  <a:spcPct val="0"/>
                </a:spcBef>
              </a:pPr>
              <a:t>30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8445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Career Planning: 10 minute drop-in hours and individual counseling by appointments</a:t>
            </a:r>
          </a:p>
          <a:p>
            <a:r>
              <a:rPr lang="en-US" altLang="en-US">
                <a:latin typeface="Arial" panose="020B0604020202020204" pitchFamily="34" charset="0"/>
              </a:rPr>
              <a:t>Major Choice Assistance</a:t>
            </a:r>
          </a:p>
          <a:p>
            <a:r>
              <a:rPr lang="en-US" altLang="en-US">
                <a:latin typeface="Arial" panose="020B0604020202020204" pitchFamily="34" charset="0"/>
              </a:rPr>
              <a:t>Career Exploration Workshops &amp; Panels: Employer or panel of employers, example Job Discovery Series</a:t>
            </a:r>
          </a:p>
          <a:p>
            <a:r>
              <a:rPr lang="en-US" altLang="en-US">
                <a:latin typeface="Arial" panose="020B0604020202020204" pitchFamily="34" charset="0"/>
              </a:rPr>
              <a:t>	Career Panels: all through out the year – especially during Job Discovery Series (quarterly)</a:t>
            </a:r>
          </a:p>
          <a:p>
            <a:r>
              <a:rPr lang="en-US" altLang="en-US">
                <a:latin typeface="Arial" panose="020B0604020202020204" pitchFamily="34" charset="0"/>
              </a:rPr>
              <a:t>Career and Interest Assessments: See a counselor first during drop-in for consultation.  Assessments to explore interests, personality type.</a:t>
            </a:r>
          </a:p>
          <a:p>
            <a:r>
              <a:rPr lang="en-US" altLang="en-US">
                <a:latin typeface="Arial" panose="020B0604020202020204" pitchFamily="34" charset="0"/>
              </a:rPr>
              <a:t>Grad/Professional School Prep</a:t>
            </a:r>
          </a:p>
        </p:txBody>
      </p:sp>
    </p:spTree>
    <p:extLst>
      <p:ext uri="{BB962C8B-B14F-4D97-AF65-F5344CB8AC3E}">
        <p14:creationId xmlns:p14="http://schemas.microsoft.com/office/powerpoint/2010/main" val="360267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0D0241F-F5E0-4C56-B518-C839107A4256}" type="slidenum">
              <a:rPr lang="en-US" altLang="en-US" smtClean="0"/>
              <a:pPr>
                <a:spcBef>
                  <a:spcPct val="0"/>
                </a:spcBef>
              </a:pPr>
              <a:t>9</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Handshake: </a:t>
            </a:r>
            <a:r>
              <a:rPr lang="en-US" altLang="en-US" dirty="0">
                <a:latin typeface="Arial" panose="020B0604020202020204" pitchFamily="34" charset="0"/>
              </a:rPr>
              <a:t>Online Job database for UCR students only.  It houses part time, full time, internship, volunteer/community service positions.</a:t>
            </a:r>
          </a:p>
          <a:p>
            <a:pPr eaLnBrk="1" hangingPunct="1"/>
            <a:r>
              <a:rPr lang="en-US" altLang="en-US" dirty="0">
                <a:latin typeface="Arial" panose="020B0604020202020204" pitchFamily="34" charset="0"/>
              </a:rPr>
              <a:t>Job and Internship Workshops:  Basic skill building workshops are offered every quarter.  Besides the Job search and internship workshops, we offer interview skills, making professional connections and conversational skills workshops.</a:t>
            </a:r>
          </a:p>
          <a:p>
            <a:pPr eaLnBrk="1" hangingPunct="1"/>
            <a:r>
              <a:rPr lang="en-US" altLang="en-US" dirty="0">
                <a:latin typeface="Arial" panose="020B0604020202020204" pitchFamily="34" charset="0"/>
              </a:rPr>
              <a:t>On-Campus Interview Program: From October through May, employers interview graduating students at the Career Center for career positions.  It is offered for juniors and seniors only.</a:t>
            </a:r>
          </a:p>
          <a:p>
            <a:pPr eaLnBrk="1" hangingPunct="1"/>
            <a:r>
              <a:rPr lang="en-US" altLang="en-US" dirty="0">
                <a:latin typeface="Arial" panose="020B0604020202020204" pitchFamily="34" charset="0"/>
              </a:rPr>
              <a:t>Information sessions: Employers have a session or info table on campus to talk about their companies and career opportunities.</a:t>
            </a:r>
          </a:p>
          <a:p>
            <a:pPr eaLnBrk="1" hangingPunct="1"/>
            <a:r>
              <a:rPr lang="en-US" altLang="en-US" dirty="0">
                <a:latin typeface="Arial" panose="020B0604020202020204" pitchFamily="34" charset="0"/>
              </a:rPr>
              <a:t>Resume Builder &amp; Mock Interview Tool: Online resume, cover letter software as well as online interview skills training program.</a:t>
            </a:r>
          </a:p>
        </p:txBody>
      </p:sp>
    </p:spTree>
    <p:extLst>
      <p:ext uri="{BB962C8B-B14F-4D97-AF65-F5344CB8AC3E}">
        <p14:creationId xmlns:p14="http://schemas.microsoft.com/office/powerpoint/2010/main" val="32516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E75F322-FD8B-4D31-9DDC-1A8005055DFD}" type="slidenum">
              <a:rPr lang="en-US" altLang="en-US" smtClean="0"/>
              <a:pPr>
                <a:spcBef>
                  <a:spcPct val="0"/>
                </a:spcBef>
              </a:pPr>
              <a:t>10</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(3) General Career Fairs: Career Expo – Fall Job Fair (Fall qtr), Career Night – biggest career fair (Spring qtr), and Last Chance Job Fair – as it says, it is your last chance to attend a job fair for that year (Spring qtr).</a:t>
            </a:r>
          </a:p>
          <a:p>
            <a:pPr eaLnBrk="1" hangingPunct="1"/>
            <a:r>
              <a:rPr lang="en-US" altLang="en-US">
                <a:latin typeface="Arial" panose="020B0604020202020204" pitchFamily="34" charset="0"/>
              </a:rPr>
              <a:t>(4)  Specialty Career Fairs: Meet the Firms for Accounting &amp; Finance students (Fall qtr), STEM (Science/Technology/Engineering/Math) Fair (Fall qtr), Engineering &amp; Technical Career Fair (Win qtr) Federal Government Job Fair (Win qtr) and Teacher Job Fair (Win qtr)</a:t>
            </a:r>
          </a:p>
          <a:p>
            <a:pPr eaLnBrk="1" hangingPunct="1"/>
            <a:r>
              <a:rPr lang="en-US" altLang="en-US">
                <a:latin typeface="Arial" panose="020B0604020202020204" pitchFamily="34" charset="0"/>
              </a:rPr>
              <a:t>(3)  Graduate &amp; Professional School Information Day (Fall) and Law School Information Day (Fall) Health Professions School Fair (spring qtr)</a:t>
            </a:r>
          </a:p>
          <a:p>
            <a:pPr eaLnBrk="1" hangingPunct="1"/>
            <a:r>
              <a:rPr lang="en-US" altLang="en-US">
                <a:latin typeface="Arial" panose="020B0604020202020204" pitchFamily="34" charset="0"/>
              </a:rPr>
              <a:t>Field trips : Visit to companies, example Target, AON</a:t>
            </a:r>
          </a:p>
        </p:txBody>
      </p:sp>
    </p:spTree>
    <p:extLst>
      <p:ext uri="{BB962C8B-B14F-4D97-AF65-F5344CB8AC3E}">
        <p14:creationId xmlns:p14="http://schemas.microsoft.com/office/powerpoint/2010/main" val="39665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6B5FC0CF-55ED-4D6F-B851-2ADAEAEBE6CE}" type="slidenum">
              <a:rPr lang="en-US" altLang="en-US" smtClean="0"/>
              <a:pPr>
                <a:spcBef>
                  <a:spcPct val="0"/>
                </a:spcBef>
              </a:pPr>
              <a:t>11</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Once you finished talking about Career Resource Room, go alive and demonstrate the website and SCOTLink.  If you don’t have wireless connection, proceed to next slides with screen shots.</a:t>
            </a:r>
          </a:p>
        </p:txBody>
      </p:sp>
    </p:spTree>
    <p:extLst>
      <p:ext uri="{BB962C8B-B14F-4D97-AF65-F5344CB8AC3E}">
        <p14:creationId xmlns:p14="http://schemas.microsoft.com/office/powerpoint/2010/main" val="425654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For example, if you would like to know about career planning process (for a 1</a:t>
            </a:r>
            <a:r>
              <a:rPr lang="en-US" altLang="en-US" baseline="30000">
                <a:latin typeface="Arial" panose="020B0604020202020204" pitchFamily="34" charset="0"/>
              </a:rPr>
              <a:t>st</a:t>
            </a:r>
            <a:r>
              <a:rPr lang="en-US" altLang="en-US">
                <a:latin typeface="Arial" panose="020B0604020202020204" pitchFamily="34" charset="0"/>
              </a:rPr>
              <a:t>, 2</a:t>
            </a:r>
            <a:r>
              <a:rPr lang="en-US" altLang="en-US" baseline="30000">
                <a:latin typeface="Arial" panose="020B0604020202020204" pitchFamily="34" charset="0"/>
              </a:rPr>
              <a:t>nd</a:t>
            </a:r>
            <a:r>
              <a:rPr lang="en-US" altLang="en-US">
                <a:latin typeface="Arial" panose="020B0604020202020204" pitchFamily="34" charset="0"/>
              </a:rPr>
              <a:t>, 3</a:t>
            </a:r>
            <a:r>
              <a:rPr lang="en-US" altLang="en-US" baseline="30000">
                <a:latin typeface="Arial" panose="020B0604020202020204" pitchFamily="34" charset="0"/>
              </a:rPr>
              <a:t>rd</a:t>
            </a:r>
            <a:r>
              <a:rPr lang="en-US" altLang="en-US">
                <a:latin typeface="Arial" panose="020B0604020202020204" pitchFamily="34" charset="0"/>
              </a:rPr>
              <a:t> or 4</a:t>
            </a:r>
            <a:r>
              <a:rPr lang="en-US" altLang="en-US" baseline="30000">
                <a:latin typeface="Arial" panose="020B0604020202020204" pitchFamily="34" charset="0"/>
              </a:rPr>
              <a:t>th</a:t>
            </a:r>
            <a:r>
              <a:rPr lang="en-US" altLang="en-US">
                <a:latin typeface="Arial" panose="020B0604020202020204" pitchFamily="34" charset="0"/>
              </a:rPr>
              <a:t> year), go to Career planning/Counseling</a:t>
            </a:r>
          </a:p>
          <a:p>
            <a:pPr>
              <a:buFontTx/>
              <a:buChar char="•"/>
            </a:pPr>
            <a:r>
              <a:rPr lang="en-US" altLang="en-US">
                <a:latin typeface="Arial" panose="020B0604020202020204" pitchFamily="34" charset="0"/>
              </a:rPr>
              <a:t>Assessment</a:t>
            </a:r>
          </a:p>
          <a:p>
            <a:pPr>
              <a:buFontTx/>
              <a:buChar char="•"/>
            </a:pPr>
            <a:r>
              <a:rPr lang="en-US" altLang="en-US">
                <a:latin typeface="Arial" panose="020B0604020202020204" pitchFamily="34" charset="0"/>
              </a:rPr>
              <a:t>Careers in Your Major</a:t>
            </a:r>
          </a:p>
          <a:p>
            <a:pPr>
              <a:buFontTx/>
              <a:buChar char="•"/>
            </a:pPr>
            <a:r>
              <a:rPr lang="en-US" altLang="en-US">
                <a:latin typeface="Arial" panose="020B0604020202020204" pitchFamily="34" charset="0"/>
              </a:rPr>
              <a:t>Milestones</a:t>
            </a:r>
          </a:p>
          <a:p>
            <a:pPr>
              <a:buFontTx/>
              <a:buChar char="•"/>
            </a:pPr>
            <a:r>
              <a:rPr lang="en-US" altLang="en-US">
                <a:latin typeface="Arial" panose="020B0604020202020204" pitchFamily="34" charset="0"/>
              </a:rPr>
              <a:t>4 year plan</a:t>
            </a:r>
          </a:p>
          <a:p>
            <a:pPr>
              <a:buFontTx/>
              <a:buChar char="•"/>
            </a:pPr>
            <a:r>
              <a:rPr lang="en-US" altLang="en-US">
                <a:latin typeface="Arial" panose="020B0604020202020204" pitchFamily="34" charset="0"/>
              </a:rPr>
              <a:t>Business Program</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AD2C355-FE66-49BD-8833-3A24D554AB69}" type="slidenum">
              <a:rPr lang="en-US" altLang="en-US" smtClean="0"/>
              <a:pPr>
                <a:spcBef>
                  <a:spcPct val="0"/>
                </a:spcBef>
              </a:pPr>
              <a:t>13</a:t>
            </a:fld>
            <a:endParaRPr lang="en-US" altLang="en-US"/>
          </a:p>
        </p:txBody>
      </p:sp>
    </p:spTree>
    <p:extLst>
      <p:ext uri="{BB962C8B-B14F-4D97-AF65-F5344CB8AC3E}">
        <p14:creationId xmlns:p14="http://schemas.microsoft.com/office/powerpoint/2010/main" val="393237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6C1895D2-3B2B-4633-AAA2-E668A987CF67}" type="slidenum">
              <a:rPr lang="en-US" altLang="en-US" smtClean="0"/>
              <a:pPr>
                <a:spcBef>
                  <a:spcPct val="0"/>
                </a:spcBef>
              </a:pPr>
              <a:t>16</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panose="020B0604020202020204" pitchFamily="34" charset="0"/>
              </a:rPr>
              <a:t>“Virtual Career Center is available 24/7”.</a:t>
            </a:r>
            <a:r>
              <a:rPr lang="en-US" altLang="en-US">
                <a:latin typeface="Arial" panose="020B0604020202020204" pitchFamily="34" charset="0"/>
              </a:rPr>
              <a:t>  </a:t>
            </a:r>
          </a:p>
          <a:p>
            <a:pPr eaLnBrk="1" hangingPunct="1"/>
            <a:r>
              <a:rPr lang="en-US" altLang="en-US">
                <a:latin typeface="Arial" panose="020B0604020202020204" pitchFamily="34" charset="0"/>
              </a:rPr>
              <a:t>Info on the Go!</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Online workshops and resources: If you missed a workshop/workshops, you can download an actual power point presentation as well as activity sheets or handouts.</a:t>
            </a:r>
          </a:p>
          <a:p>
            <a:pPr eaLnBrk="1" hangingPunct="1"/>
            <a:r>
              <a:rPr lang="en-US" altLang="en-US">
                <a:latin typeface="Arial" panose="020B0604020202020204" pitchFamily="34" charset="0"/>
              </a:rPr>
              <a:t>SCOTLink: Access to SCOTjobs, Resume Builder, Interview Stream, NaceLink, Company Information, Events, TypeFocus</a:t>
            </a:r>
          </a:p>
          <a:p>
            <a:pPr eaLnBrk="1" hangingPunct="1"/>
            <a:r>
              <a:rPr lang="en-US" altLang="en-US">
                <a:latin typeface="Arial" panose="020B0604020202020204" pitchFamily="34" charset="0"/>
              </a:rPr>
              <a:t>Podcasts &amp; YouTube videos:  Fun and interactive way to learn about many career topics.</a:t>
            </a:r>
          </a:p>
          <a:p>
            <a:pPr eaLnBrk="1" hangingPunct="1"/>
            <a:r>
              <a:rPr lang="en-US" altLang="en-US">
                <a:latin typeface="Arial" panose="020B0604020202020204" pitchFamily="34" charset="0"/>
              </a:rPr>
              <a:t>Social Media: Facebook Group: UCR Career Center has its own group.  Please join for fun news and updates, LinkedIn</a:t>
            </a:r>
          </a:p>
          <a:p>
            <a:pPr eaLnBrk="1" hangingPunct="1"/>
            <a:r>
              <a:rPr lang="en-US" altLang="en-US">
                <a:latin typeface="Arial" panose="020B0604020202020204" pitchFamily="34" charset="0"/>
              </a:rPr>
              <a:t>Company Information: Resources for  researching companies and exploring industries</a:t>
            </a:r>
          </a:p>
        </p:txBody>
      </p:sp>
    </p:spTree>
    <p:extLst>
      <p:ext uri="{BB962C8B-B14F-4D97-AF65-F5344CB8AC3E}">
        <p14:creationId xmlns:p14="http://schemas.microsoft.com/office/powerpoint/2010/main" val="73993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ways</a:t>
            </a:r>
            <a:r>
              <a:rPr lang="en-US" baseline="0" dirty="0"/>
              <a:t> to log in, do not create an account with your email </a:t>
            </a:r>
            <a:endParaRPr lang="en-US" dirty="0"/>
          </a:p>
        </p:txBody>
      </p:sp>
      <p:sp>
        <p:nvSpPr>
          <p:cNvPr id="4" name="Slide Number Placeholder 3"/>
          <p:cNvSpPr>
            <a:spLocks noGrp="1"/>
          </p:cNvSpPr>
          <p:nvPr>
            <p:ph type="sldNum" sz="quarter" idx="10"/>
          </p:nvPr>
        </p:nvSpPr>
        <p:spPr/>
        <p:txBody>
          <a:bodyPr/>
          <a:lstStyle/>
          <a:p>
            <a:fld id="{C2FA289A-5EC2-46C0-9BEC-B4C1EB901CDD}" type="slidenum">
              <a:rPr lang="en-US" smtClean="0"/>
              <a:t>19</a:t>
            </a:fld>
            <a:endParaRPr lang="en-US"/>
          </a:p>
        </p:txBody>
      </p:sp>
    </p:spTree>
    <p:extLst>
      <p:ext uri="{BB962C8B-B14F-4D97-AF65-F5344CB8AC3E}">
        <p14:creationId xmlns:p14="http://schemas.microsoft.com/office/powerpoint/2010/main" val="167205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CAD4070D-1959-48C2-917A-C46B5D3B6778}" type="slidenum">
              <a:rPr lang="en-US" altLang="en-US" smtClean="0"/>
              <a:pPr>
                <a:spcBef>
                  <a:spcPct val="0"/>
                </a:spcBef>
              </a:pPr>
              <a:t>26</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We advise that students use our services from their first year on campus.  That way, they can establish a connection with the staff that can help shape their goals.  We offer a full range of services to students from first year through graduate school.  Career planning and development work is a process.</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90241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nealanalytics.com/templates/"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BLANK - no top bar">
    <p:bg>
      <p:bgRef idx="1001">
        <a:schemeClr val="bg2"/>
      </p:bgRef>
    </p:bg>
    <p:spTree>
      <p:nvGrpSpPr>
        <p:cNvPr id="1" name=""/>
        <p:cNvGrpSpPr/>
        <p:nvPr/>
      </p:nvGrpSpPr>
      <p:grpSpPr>
        <a:xfrm>
          <a:off x="0" y="0"/>
          <a:ext cx="0" cy="0"/>
          <a:chOff x="0" y="0"/>
          <a:chExt cx="0" cy="0"/>
        </a:xfrm>
      </p:grpSpPr>
      <p:sp>
        <p:nvSpPr>
          <p:cNvPr id="3" name="Rectangle 2"/>
          <p:cNvSpPr/>
          <p:nvPr/>
        </p:nvSpPr>
        <p:spPr>
          <a:xfrm>
            <a:off x="0" y="0"/>
            <a:ext cx="12192000" cy="1225485"/>
          </a:xfrm>
          <a:prstGeom prst="rect">
            <a:avLst/>
          </a:prstGeom>
          <a:solidFill>
            <a:srgbClr val="007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8060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73233B-0705-4E94-AE39-0FCF7FAB8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4229DCD3-048D-433E-858F-3343DED6B4B1}" type="slidenum">
              <a:rPr lang="en-US" smtClean="0"/>
              <a:t>‹#›</a:t>
            </a:fld>
            <a:endParaRPr lang="en-US"/>
          </a:p>
        </p:txBody>
      </p:sp>
      <p:sp>
        <p:nvSpPr>
          <p:cNvPr id="9" name="TextBox 8">
            <a:hlinkClick r:id="rId3"/>
            <a:extLst>
              <a:ext uri="{FF2B5EF4-FFF2-40B4-BE49-F238E27FC236}">
                <a16:creationId xmlns:a16="http://schemas.microsoft.com/office/drawing/2014/main" id="{011B0CED-3A92-43B0-A3DE-C37B6408D9DB}"/>
              </a:ext>
            </a:extLst>
          </p:cNvPr>
          <p:cNvSpPr txBox="1"/>
          <p:nvPr/>
        </p:nvSpPr>
        <p:spPr>
          <a:xfrm>
            <a:off x="329642" y="4267687"/>
            <a:ext cx="2664879" cy="329343"/>
          </a:xfrm>
          <a:prstGeom prst="roundRect">
            <a:avLst>
              <a:gd name="adj" fmla="val 50000"/>
            </a:avLst>
          </a:prstGeom>
          <a:solidFill>
            <a:srgbClr val="00B0F0"/>
          </a:solidFill>
          <a:ln w="19050">
            <a:solidFill>
              <a:schemeClr val="tx1"/>
            </a:solidFill>
          </a:ln>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Neal Creative  | click &amp; </a:t>
            </a:r>
            <a:r>
              <a:rPr kumimoji="0" lang="en-US" sz="1200" b="1" i="0" u="none" strike="noStrike" kern="0" cap="none" spc="0" normalizeH="0" baseline="0" noProof="0" dirty="0">
                <a:ln>
                  <a:noFill/>
                </a:ln>
                <a:effectLst/>
                <a:uLnTx/>
                <a:uFillTx/>
              </a:rPr>
              <a:t>Learn more</a:t>
            </a:r>
          </a:p>
        </p:txBody>
      </p:sp>
      <p:sp>
        <p:nvSpPr>
          <p:cNvPr id="10" name="TextBox 9">
            <a:extLst>
              <a:ext uri="{FF2B5EF4-FFF2-40B4-BE49-F238E27FC236}">
                <a16:creationId xmlns:a16="http://schemas.microsoft.com/office/drawing/2014/main" id="{0BEF3013-858C-4FFF-B19A-1F10A879C4E8}"/>
              </a:ext>
            </a:extLst>
          </p:cNvPr>
          <p:cNvSpPr txBox="1"/>
          <p:nvPr/>
        </p:nvSpPr>
        <p:spPr>
          <a:xfrm>
            <a:off x="177800" y="6435060"/>
            <a:ext cx="1050288" cy="246221"/>
          </a:xfrm>
          <a:prstGeom prst="rect">
            <a:avLst/>
          </a:prstGeom>
          <a:noFill/>
        </p:spPr>
        <p:txBody>
          <a:bodyPr wrap="none" rtlCol="0">
            <a:spAutoFit/>
          </a:bodyPr>
          <a:lstStyle/>
          <a:p>
            <a:r>
              <a:rPr lang="en-US" sz="1000" dirty="0">
                <a:solidFill>
                  <a:schemeClr val="bg1">
                    <a:lumMod val="75000"/>
                  </a:schemeClr>
                </a:solidFill>
              </a:rPr>
              <a:t>Neal Creative </a:t>
            </a:r>
            <a:r>
              <a:rPr lang="en-US" sz="1000" baseline="30000" dirty="0">
                <a:solidFill>
                  <a:schemeClr val="bg1">
                    <a:lumMod val="75000"/>
                  </a:schemeClr>
                </a:solidFill>
              </a:rPr>
              <a:t>©</a:t>
            </a:r>
          </a:p>
        </p:txBody>
      </p:sp>
    </p:spTree>
    <p:extLst>
      <p:ext uri="{BB962C8B-B14F-4D97-AF65-F5344CB8AC3E}">
        <p14:creationId xmlns:p14="http://schemas.microsoft.com/office/powerpoint/2010/main" val="68227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29DCD3-048D-433E-858F-3343DED6B4B1}" type="slidenum">
              <a:rPr lang="en-US" smtClean="0"/>
              <a:t>‹#›</a:t>
            </a:fld>
            <a:endParaRPr lang="en-US"/>
          </a:p>
        </p:txBody>
      </p:sp>
      <p:sp>
        <p:nvSpPr>
          <p:cNvPr id="5" name="Rectangle 4"/>
          <p:cNvSpPr/>
          <p:nvPr/>
        </p:nvSpPr>
        <p:spPr>
          <a:xfrm>
            <a:off x="0" y="0"/>
            <a:ext cx="12192000" cy="1148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75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EE197-7B3D-420C-8D35-83CAE6B36171}"/>
              </a:ext>
            </a:extLst>
          </p:cNvPr>
          <p:cNvSpPr>
            <a:spLocks noGrp="1"/>
          </p:cNvSpPr>
          <p:nvPr>
            <p:ph type="title" hasCustomPrompt="1"/>
          </p:nvPr>
        </p:nvSpPr>
        <p:spPr>
          <a:solidFill>
            <a:schemeClr val="bg1">
              <a:lumMod val="95000"/>
            </a:schemeClr>
          </a:solidFill>
        </p:spPr>
        <p:txBody>
          <a:bodyPr vert="horz" lIns="457200" tIns="45720" rIns="457200" bIns="45720" rtlCol="0" anchor="ctr">
            <a:noAutofit/>
          </a:bodyPr>
          <a:lstStyle>
            <a:lvl1pPr>
              <a:defRPr lang="en-US" sz="3400" spc="160" baseline="0" dirty="0"/>
            </a:lvl1pPr>
          </a:lstStyle>
          <a:p>
            <a:pPr lvl="0"/>
            <a:r>
              <a:rPr lang="en-US" dirty="0"/>
              <a:t>CLICK TO EDIT MASTER TITLE STYLE</a:t>
            </a:r>
          </a:p>
        </p:txBody>
      </p:sp>
    </p:spTree>
    <p:extLst>
      <p:ext uri="{BB962C8B-B14F-4D97-AF65-F5344CB8AC3E}">
        <p14:creationId xmlns:p14="http://schemas.microsoft.com/office/powerpoint/2010/main" val="9004964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 no top bar">
    <p:spTree>
      <p:nvGrpSpPr>
        <p:cNvPr id="1" name=""/>
        <p:cNvGrpSpPr/>
        <p:nvPr/>
      </p:nvGrpSpPr>
      <p:grpSpPr>
        <a:xfrm>
          <a:off x="0" y="0"/>
          <a:ext cx="0" cy="0"/>
          <a:chOff x="0" y="0"/>
          <a:chExt cx="0" cy="0"/>
        </a:xfrm>
      </p:grpSpPr>
      <p:sp>
        <p:nvSpPr>
          <p:cNvPr id="3" name="Rectangle 2"/>
          <p:cNvSpPr/>
          <p:nvPr/>
        </p:nvSpPr>
        <p:spPr>
          <a:xfrm>
            <a:off x="0" y="0"/>
            <a:ext cx="12192000" cy="1225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hlinkClick r:id="rId2"/>
          </p:cNvPr>
          <p:cNvSpPr txBox="1"/>
          <p:nvPr/>
        </p:nvSpPr>
        <p:spPr>
          <a:xfrm>
            <a:off x="9524236" y="6316156"/>
            <a:ext cx="2426464" cy="367873"/>
          </a:xfrm>
          <a:prstGeom prst="roundRect">
            <a:avLst>
              <a:gd name="adj" fmla="val 50000"/>
            </a:avLst>
          </a:prstGeom>
          <a:solidFill>
            <a:schemeClr val="tx2"/>
          </a:solidFill>
        </p:spPr>
        <p:txBody>
          <a:bodyPr wrap="square" rtlCol="0">
            <a:spAutoFit/>
          </a:bodyPr>
          <a:lstStyle/>
          <a:p>
            <a:pPr algn="ctr"/>
            <a:r>
              <a:rPr lang="en-US" sz="1100" dirty="0">
                <a:solidFill>
                  <a:schemeClr val="bg1"/>
                </a:solidFill>
              </a:rPr>
              <a:t>Neal Creative</a:t>
            </a:r>
            <a:r>
              <a:rPr lang="en-US" sz="1100" baseline="0" dirty="0">
                <a:solidFill>
                  <a:schemeClr val="bg1"/>
                </a:solidFill>
              </a:rPr>
              <a:t>  | </a:t>
            </a:r>
            <a:r>
              <a:rPr lang="en-US" sz="1100" b="1" baseline="0" dirty="0">
                <a:solidFill>
                  <a:schemeClr val="bg1"/>
                </a:solidFill>
              </a:rPr>
              <a:t>Learn more</a:t>
            </a:r>
            <a:endParaRPr lang="en-US" sz="1100" b="1" dirty="0">
              <a:solidFill>
                <a:schemeClr val="bg1"/>
              </a:solidFill>
            </a:endParaRPr>
          </a:p>
        </p:txBody>
      </p:sp>
      <p:sp>
        <p:nvSpPr>
          <p:cNvPr id="5" name="TextBox 4">
            <a:extLst>
              <a:ext uri="{FF2B5EF4-FFF2-40B4-BE49-F238E27FC236}">
                <a16:creationId xmlns:a16="http://schemas.microsoft.com/office/drawing/2014/main" id="{FB34A05A-4AD6-4BC6-B6EA-314331190DB2}"/>
              </a:ext>
            </a:extLst>
          </p:cNvPr>
          <p:cNvSpPr txBox="1"/>
          <p:nvPr/>
        </p:nvSpPr>
        <p:spPr>
          <a:xfrm>
            <a:off x="177800" y="6435060"/>
            <a:ext cx="1050288" cy="246221"/>
          </a:xfrm>
          <a:prstGeom prst="rect">
            <a:avLst/>
          </a:prstGeom>
          <a:noFill/>
        </p:spPr>
        <p:txBody>
          <a:bodyPr wrap="none" rtlCol="0">
            <a:spAutoFit/>
          </a:bodyPr>
          <a:lstStyle/>
          <a:p>
            <a:r>
              <a:rPr lang="en-US" sz="1000" dirty="0">
                <a:solidFill>
                  <a:schemeClr val="bg1">
                    <a:lumMod val="75000"/>
                  </a:schemeClr>
                </a:solidFill>
              </a:rPr>
              <a:t>Neal Creative </a:t>
            </a:r>
            <a:r>
              <a:rPr lang="en-US" sz="1000" baseline="30000" dirty="0">
                <a:solidFill>
                  <a:schemeClr val="bg1">
                    <a:lumMod val="75000"/>
                  </a:schemeClr>
                </a:solidFill>
              </a:rPr>
              <a:t>©</a:t>
            </a:r>
          </a:p>
        </p:txBody>
      </p:sp>
    </p:spTree>
    <p:extLst>
      <p:ext uri="{BB962C8B-B14F-4D97-AF65-F5344CB8AC3E}">
        <p14:creationId xmlns:p14="http://schemas.microsoft.com/office/powerpoint/2010/main" val="33188277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a:prstGeom prst="rect">
            <a:avLst/>
          </a:prstGeom>
        </p:spPr>
        <p:txBody>
          <a:bodyPr/>
          <a:lstStyle>
            <a:lvl1pPr algn="ctr">
              <a:defRPr lang="en-US" sz="1300" kern="1200" spc="0" baseline="0">
                <a:solidFill>
                  <a:srgbClr val="FFFFFF"/>
                </a:solidFill>
                <a:latin typeface="+mn-lt"/>
                <a:ea typeface="+mn-ea"/>
                <a:cs typeface="+mn-cs"/>
              </a:defRPr>
            </a:lvl1pPr>
          </a:lstStyle>
          <a:p>
            <a:fld id="{92AD810B-109B-456A-A3F0-60D0F21BE93D}" type="datetimeFigureOut">
              <a:rPr lang="en-US" smtClean="0"/>
              <a:t>9/19/2019</a:t>
            </a:fld>
            <a:endParaRPr lang="en-US"/>
          </a:p>
        </p:txBody>
      </p:sp>
      <p:sp>
        <p:nvSpPr>
          <p:cNvPr id="5" name="Footer Placeholder 4"/>
          <p:cNvSpPr>
            <a:spLocks noGrp="1"/>
          </p:cNvSpPr>
          <p:nvPr>
            <p:ph type="ftr" sz="quarter" idx="11"/>
          </p:nvPr>
        </p:nvSpPr>
        <p:spPr>
          <a:xfrm>
            <a:off x="1453896" y="5212080"/>
            <a:ext cx="5907024" cy="228600"/>
          </a:xfrm>
          <a:prstGeom prst="rect">
            <a:avLst/>
          </a:prstGeo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20518819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46320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89464" y="6214535"/>
            <a:ext cx="2743200" cy="256032"/>
          </a:xfrm>
          <a:prstGeom prst="rect">
            <a:avLst/>
          </a:prstGeom>
        </p:spPr>
        <p:txBody>
          <a:bodyPr/>
          <a:lstStyle/>
          <a:p>
            <a:fld id="{92AD810B-109B-456A-A3F0-60D0F21BE93D}" type="datetimeFigureOut">
              <a:rPr lang="en-US" smtClean="0"/>
              <a:t>9/19/2019</a:t>
            </a:fld>
            <a:endParaRPr lang="en-US"/>
          </a:p>
        </p:txBody>
      </p:sp>
      <p:sp>
        <p:nvSpPr>
          <p:cNvPr id="5" name="Footer Placeholder 4"/>
          <p:cNvSpPr>
            <a:spLocks noGrp="1"/>
          </p:cNvSpPr>
          <p:nvPr>
            <p:ph type="ftr" sz="quarter" idx="11"/>
          </p:nvPr>
        </p:nvSpPr>
        <p:spPr>
          <a:xfrm>
            <a:off x="3489960" y="6214535"/>
            <a:ext cx="5212080" cy="256032"/>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6805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1050758"/>
          </a:xfrm>
          <a:prstGeom prst="rect">
            <a:avLst/>
          </a:prstGeom>
        </p:spPr>
        <p:txBody>
          <a:bodyPr vert="horz" lIns="457200" tIns="45720" rIns="457200" bIns="45720" rtlCol="0" anchor="ctr">
            <a:noAutofit/>
          </a:bodyPr>
          <a:lstStyle/>
          <a:p>
            <a:pPr lvl="0" algn="ctr">
              <a:lnSpc>
                <a:spcPct val="90000"/>
              </a:lnSpc>
              <a:spcBef>
                <a:spcPct val="0"/>
              </a:spcBef>
              <a:buNone/>
              <a:tabLst>
                <a:tab pos="10579100" algn="l"/>
              </a:tabLst>
            </a:pPr>
            <a:endParaRPr lang="en-US" sz="3400" b="0" i="0" spc="160" baseline="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endParaRPr>
          </a:p>
        </p:txBody>
      </p:sp>
      <p:sp>
        <p:nvSpPr>
          <p:cNvPr id="2" name="Title Placeholder 1"/>
          <p:cNvSpPr>
            <a:spLocks noGrp="1"/>
          </p:cNvSpPr>
          <p:nvPr>
            <p:ph type="title"/>
          </p:nvPr>
        </p:nvSpPr>
        <p:spPr>
          <a:xfrm>
            <a:off x="0" y="0"/>
            <a:ext cx="12192000" cy="1050758"/>
          </a:xfrm>
          <a:prstGeom prst="rect">
            <a:avLst/>
          </a:prstGeom>
        </p:spPr>
        <p:txBody>
          <a:bodyPr vert="horz" lIns="457200" tIns="45720" rIns="457200" bIns="45720" rtlCol="0" anchor="ctr">
            <a:noAutofit/>
          </a:bodyPr>
          <a:lstStyle/>
          <a:p>
            <a:pPr lvl="0" algn="ctr" defTabSz="914400" rtl="0" eaLnBrk="1" latinLnBrk="0" hangingPunct="1">
              <a:lnSpc>
                <a:spcPct val="90000"/>
              </a:lnSpc>
              <a:spcBef>
                <a:spcPct val="0"/>
              </a:spcBef>
              <a:buNone/>
              <a:tabLst>
                <a:tab pos="10579100" algn="l"/>
              </a:tabLst>
            </a:pPr>
            <a:r>
              <a:rPr lang="en-US"/>
              <a:t>Click to edit Master title style</a:t>
            </a:r>
            <a:endParaRPr lang="en-US" dirty="0"/>
          </a:p>
        </p:txBody>
      </p:sp>
      <p:sp>
        <p:nvSpPr>
          <p:cNvPr id="3" name="Text Placeholder 2"/>
          <p:cNvSpPr>
            <a:spLocks noGrp="1"/>
          </p:cNvSpPr>
          <p:nvPr>
            <p:ph type="body" idx="1"/>
          </p:nvPr>
        </p:nvSpPr>
        <p:spPr>
          <a:xfrm>
            <a:off x="0" y="1275347"/>
            <a:ext cx="12192000" cy="1949765"/>
          </a:xfrm>
          <a:prstGeom prst="rect">
            <a:avLst/>
          </a:prstGeom>
        </p:spPr>
        <p:txBody>
          <a:bodyPr vert="horz" lIns="457200" tIns="45720" rIns="45720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88115" y="6316156"/>
            <a:ext cx="2743200" cy="365125"/>
          </a:xfrm>
          <a:prstGeom prst="rect">
            <a:avLst/>
          </a:prstGeom>
        </p:spPr>
        <p:txBody>
          <a:bodyPr vert="horz" lIns="91440" tIns="45720" rIns="91440" bIns="45720" rtlCol="0" anchor="ctr"/>
          <a:lstStyle>
            <a:lvl1pPr algn="r">
              <a:defRPr sz="1100">
                <a:solidFill>
                  <a:schemeClr val="tx2"/>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33955538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ctr" defTabSz="914400" rtl="0" eaLnBrk="1" latinLnBrk="0" hangingPunct="1">
        <a:lnSpc>
          <a:spcPct val="90000"/>
        </a:lnSpc>
        <a:spcBef>
          <a:spcPct val="0"/>
        </a:spcBef>
        <a:buNone/>
        <a:tabLst>
          <a:tab pos="10579100" algn="l"/>
        </a:tabLst>
        <a:defRPr lang="en-US" sz="3400" b="0" i="0" kern="1200" spc="160" baseline="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D9097-8846-1F48-9CBE-6A64FA266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226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840706" y="274603"/>
            <a:ext cx="8534400" cy="758825"/>
          </a:xfrm>
        </p:spPr>
        <p:txBody>
          <a:bodyPr/>
          <a:lstStyle/>
          <a:p>
            <a:pPr algn="ctr" eaLnBrk="1" hangingPunct="1"/>
            <a:r>
              <a:rPr lang="en-US" altLang="en-US" b="1" dirty="0">
                <a:solidFill>
                  <a:srgbClr val="0070C0"/>
                </a:solidFill>
              </a:rPr>
              <a:t>Major</a:t>
            </a:r>
            <a:r>
              <a:rPr lang="en-US" altLang="en-US" b="1" dirty="0">
                <a:solidFill>
                  <a:schemeClr val="accent1"/>
                </a:solidFill>
              </a:rPr>
              <a:t> </a:t>
            </a:r>
            <a:r>
              <a:rPr lang="en-US" altLang="en-US" b="1" dirty="0">
                <a:solidFill>
                  <a:srgbClr val="0070C0"/>
                </a:solidFill>
              </a:rPr>
              <a:t>Events: Career and Information Fairs</a:t>
            </a:r>
          </a:p>
        </p:txBody>
      </p:sp>
      <p:graphicFrame>
        <p:nvGraphicFramePr>
          <p:cNvPr id="2" name="Table 1"/>
          <p:cNvGraphicFramePr>
            <a:graphicFrameLocks noGrp="1"/>
          </p:cNvGraphicFramePr>
          <p:nvPr>
            <p:extLst>
              <p:ext uri="{D42A27DB-BD31-4B8C-83A1-F6EECF244321}">
                <p14:modId xmlns:p14="http://schemas.microsoft.com/office/powerpoint/2010/main" val="2753709226"/>
              </p:ext>
            </p:extLst>
          </p:nvPr>
        </p:nvGraphicFramePr>
        <p:xfrm>
          <a:off x="3743562" y="1476228"/>
          <a:ext cx="6096000" cy="1006476"/>
        </p:xfrm>
        <a:graphic>
          <a:graphicData uri="http://schemas.openxmlformats.org/drawingml/2006/table">
            <a:tbl>
              <a:tblPr bandRow="1">
                <a:tableStyleId>{5C22544A-7EE6-4342-B048-85BDC9FD1C3A}</a:tableStyleId>
              </a:tblPr>
              <a:tblGrid>
                <a:gridCol w="6096000">
                  <a:extLst>
                    <a:ext uri="{9D8B030D-6E8A-4147-A177-3AD203B41FA5}">
                      <a16:colId xmlns:a16="http://schemas.microsoft.com/office/drawing/2014/main" val="20000"/>
                    </a:ext>
                  </a:extLst>
                </a:gridCol>
              </a:tblGrid>
              <a:tr h="335492">
                <a:tc>
                  <a:txBody>
                    <a:bodyPr/>
                    <a:lstStyle/>
                    <a:p>
                      <a:r>
                        <a:rPr lang="en-US" sz="1600" dirty="0"/>
                        <a:t>Career Expo: The Diversity Job Fair (Fall)</a:t>
                      </a:r>
                    </a:p>
                  </a:txBody>
                  <a:tcPr marT="45749" marB="45749"/>
                </a:tc>
                <a:extLst>
                  <a:ext uri="{0D108BD9-81ED-4DB2-BD59-A6C34878D82A}">
                    <a16:rowId xmlns:a16="http://schemas.microsoft.com/office/drawing/2014/main" val="10000"/>
                  </a:ext>
                </a:extLst>
              </a:tr>
              <a:tr h="335492">
                <a:tc>
                  <a:txBody>
                    <a:bodyPr/>
                    <a:lstStyle/>
                    <a:p>
                      <a:r>
                        <a:rPr lang="en-US" sz="1600" dirty="0"/>
                        <a:t>Career Night:</a:t>
                      </a:r>
                      <a:r>
                        <a:rPr lang="en-US" sz="1600" baseline="0" dirty="0"/>
                        <a:t> The Spring Job Fair (Spring)</a:t>
                      </a:r>
                      <a:endParaRPr lang="en-US" sz="1600" dirty="0"/>
                    </a:p>
                  </a:txBody>
                  <a:tcPr marT="45749" marB="45749">
                    <a:lnB w="12700" cmpd="sng">
                      <a:noFill/>
                    </a:lnB>
                  </a:tcPr>
                </a:tc>
                <a:extLst>
                  <a:ext uri="{0D108BD9-81ED-4DB2-BD59-A6C34878D82A}">
                    <a16:rowId xmlns:a16="http://schemas.microsoft.com/office/drawing/2014/main" val="10001"/>
                  </a:ext>
                </a:extLst>
              </a:tr>
              <a:tr h="335492">
                <a:tc>
                  <a:txBody>
                    <a:bodyPr/>
                    <a:lstStyle/>
                    <a:p>
                      <a:r>
                        <a:rPr lang="en-US" sz="1600" dirty="0"/>
                        <a:t>Last Chance</a:t>
                      </a:r>
                      <a:r>
                        <a:rPr lang="en-US" sz="1600" baseline="0" dirty="0"/>
                        <a:t> Job Fair (Spring)</a:t>
                      </a:r>
                      <a:endParaRPr lang="en-US" sz="1600" dirty="0"/>
                    </a:p>
                  </a:txBody>
                  <a:tcPr marT="45749" marB="4574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005108143"/>
              </p:ext>
            </p:extLst>
          </p:nvPr>
        </p:nvGraphicFramePr>
        <p:xfrm>
          <a:off x="3752187" y="3079631"/>
          <a:ext cx="6096000" cy="1682797"/>
        </p:xfrm>
        <a:graphic>
          <a:graphicData uri="http://schemas.openxmlformats.org/drawingml/2006/table">
            <a:tbl>
              <a:tblPr bandRow="1">
                <a:tableStyleId>{5C22544A-7EE6-4342-B048-85BDC9FD1C3A}</a:tableStyleId>
              </a:tblPr>
              <a:tblGrid>
                <a:gridCol w="6096000">
                  <a:extLst>
                    <a:ext uri="{9D8B030D-6E8A-4147-A177-3AD203B41FA5}">
                      <a16:colId xmlns:a16="http://schemas.microsoft.com/office/drawing/2014/main" val="20000"/>
                    </a:ext>
                  </a:extLst>
                </a:gridCol>
              </a:tblGrid>
              <a:tr h="336597">
                <a:tc>
                  <a:txBody>
                    <a:bodyPr/>
                    <a:lstStyle/>
                    <a:p>
                      <a:r>
                        <a:rPr lang="en-US" sz="1600" dirty="0"/>
                        <a:t>Finance</a:t>
                      </a:r>
                      <a:r>
                        <a:rPr lang="en-US" sz="1600"/>
                        <a:t>, </a:t>
                      </a:r>
                      <a:r>
                        <a:rPr lang="en-US" sz="1600" smtClean="0"/>
                        <a:t>Accounting </a:t>
                      </a:r>
                      <a:r>
                        <a:rPr lang="en-US" sz="1600" dirty="0"/>
                        <a:t>&amp; Business</a:t>
                      </a:r>
                      <a:r>
                        <a:rPr lang="en-US" sz="1600" baseline="0" dirty="0"/>
                        <a:t> Job Fair (Fall)</a:t>
                      </a:r>
                      <a:endParaRPr lang="en-US" sz="1600" dirty="0"/>
                    </a:p>
                  </a:txBody>
                  <a:tcPr/>
                </a:tc>
                <a:extLst>
                  <a:ext uri="{0D108BD9-81ED-4DB2-BD59-A6C34878D82A}">
                    <a16:rowId xmlns:a16="http://schemas.microsoft.com/office/drawing/2014/main" val="10000"/>
                  </a:ext>
                </a:extLst>
              </a:tr>
              <a:tr h="336550">
                <a:tc>
                  <a:txBody>
                    <a:bodyPr/>
                    <a:lstStyle/>
                    <a:p>
                      <a:r>
                        <a:rPr lang="en-US" sz="1600" dirty="0"/>
                        <a:t>Science,</a:t>
                      </a:r>
                      <a:r>
                        <a:rPr lang="en-US" sz="1600" baseline="0" dirty="0"/>
                        <a:t> Technology, Engineering, Math (STEM) Job Fair (Fall)</a:t>
                      </a:r>
                      <a:endParaRPr lang="en-US" sz="1600" dirty="0"/>
                    </a:p>
                  </a:txBody>
                  <a:tcPr/>
                </a:tc>
                <a:extLst>
                  <a:ext uri="{0D108BD9-81ED-4DB2-BD59-A6C34878D82A}">
                    <a16:rowId xmlns:a16="http://schemas.microsoft.com/office/drawing/2014/main" val="10001"/>
                  </a:ext>
                </a:extLst>
              </a:tr>
              <a:tr h="336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Engineering &amp; Technology</a:t>
                      </a:r>
                      <a:r>
                        <a:rPr lang="en-US" sz="1600" baseline="0" dirty="0"/>
                        <a:t> Job Fair (Winter)</a:t>
                      </a:r>
                      <a:endParaRPr lang="en-US" sz="1600" dirty="0"/>
                    </a:p>
                  </a:txBody>
                  <a:tcPr/>
                </a:tc>
                <a:extLst>
                  <a:ext uri="{0D108BD9-81ED-4DB2-BD59-A6C34878D82A}">
                    <a16:rowId xmlns:a16="http://schemas.microsoft.com/office/drawing/2014/main" val="10002"/>
                  </a:ext>
                </a:extLst>
              </a:tr>
              <a:tr h="336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Internship</a:t>
                      </a:r>
                      <a:r>
                        <a:rPr lang="en-US" sz="1600" baseline="0" dirty="0"/>
                        <a:t> &amp; Non Profit Job Fair (Winter)</a:t>
                      </a:r>
                    </a:p>
                  </a:txBody>
                  <a:tcPr/>
                </a:tc>
                <a:extLst>
                  <a:ext uri="{0D108BD9-81ED-4DB2-BD59-A6C34878D82A}">
                    <a16:rowId xmlns:a16="http://schemas.microsoft.com/office/drawing/2014/main" val="10004"/>
                  </a:ext>
                </a:extLst>
              </a:tr>
              <a:tr h="336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Education &amp; Teacher Job Fair (Spring</a:t>
                      </a:r>
                      <a:r>
                        <a:rPr lang="en-US" sz="1600" baseline="0" dirty="0"/>
                        <a:t> Break)</a:t>
                      </a:r>
                      <a:endParaRPr lang="en-US" sz="1600" dirty="0"/>
                    </a:p>
                  </a:txBody>
                  <a:tcP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94342848"/>
              </p:ext>
            </p:extLst>
          </p:nvPr>
        </p:nvGraphicFramePr>
        <p:xfrm>
          <a:off x="3717683" y="5359401"/>
          <a:ext cx="6096000" cy="1111251"/>
        </p:xfrm>
        <a:graphic>
          <a:graphicData uri="http://schemas.openxmlformats.org/drawingml/2006/table">
            <a:tbl>
              <a:tblPr bandRow="1">
                <a:tableStyleId>{5C22544A-7EE6-4342-B048-85BDC9FD1C3A}</a:tableStyleId>
              </a:tblPr>
              <a:tblGrid>
                <a:gridCol w="6096000">
                  <a:extLst>
                    <a:ext uri="{9D8B030D-6E8A-4147-A177-3AD203B41FA5}">
                      <a16:colId xmlns:a16="http://schemas.microsoft.com/office/drawing/2014/main" val="20000"/>
                    </a:ext>
                  </a:extLst>
                </a:gridCol>
              </a:tblGrid>
              <a:tr h="370417">
                <a:tc>
                  <a:txBody>
                    <a:bodyPr/>
                    <a:lstStyle/>
                    <a:p>
                      <a:r>
                        <a:rPr lang="en-US" sz="1600" dirty="0"/>
                        <a:t>Graduate &amp; Professional School Information</a:t>
                      </a:r>
                      <a:r>
                        <a:rPr lang="en-US" sz="1600" baseline="0" dirty="0"/>
                        <a:t> Day Fair (Fall)</a:t>
                      </a:r>
                      <a:endParaRPr lang="en-US" sz="1600" dirty="0"/>
                    </a:p>
                  </a:txBody>
                  <a:tcPr marT="45668" marB="45668"/>
                </a:tc>
                <a:extLst>
                  <a:ext uri="{0D108BD9-81ED-4DB2-BD59-A6C34878D82A}">
                    <a16:rowId xmlns:a16="http://schemas.microsoft.com/office/drawing/2014/main" val="10000"/>
                  </a:ext>
                </a:extLst>
              </a:tr>
              <a:tr h="370417">
                <a:tc>
                  <a:txBody>
                    <a:bodyPr/>
                    <a:lstStyle/>
                    <a:p>
                      <a:r>
                        <a:rPr lang="en-US" sz="1600" dirty="0"/>
                        <a:t>Law</a:t>
                      </a:r>
                      <a:r>
                        <a:rPr lang="en-US" sz="1600" baseline="0" dirty="0"/>
                        <a:t> School Information Day Fair (Fall)</a:t>
                      </a:r>
                      <a:endParaRPr lang="en-US" sz="1600" dirty="0"/>
                    </a:p>
                  </a:txBody>
                  <a:tcPr marT="45668" marB="45668"/>
                </a:tc>
                <a:extLst>
                  <a:ext uri="{0D108BD9-81ED-4DB2-BD59-A6C34878D82A}">
                    <a16:rowId xmlns:a16="http://schemas.microsoft.com/office/drawing/2014/main" val="10001"/>
                  </a:ext>
                </a:extLst>
              </a:tr>
              <a:tr h="370417">
                <a:tc>
                  <a:txBody>
                    <a:bodyPr/>
                    <a:lstStyle/>
                    <a:p>
                      <a:r>
                        <a:rPr lang="en-US" sz="1600" dirty="0"/>
                        <a:t>Health Professionals School Information Day Fair (Spring)</a:t>
                      </a:r>
                    </a:p>
                  </a:txBody>
                  <a:tcPr marT="45668" marB="45668"/>
                </a:tc>
                <a:extLst>
                  <a:ext uri="{0D108BD9-81ED-4DB2-BD59-A6C34878D82A}">
                    <a16:rowId xmlns:a16="http://schemas.microsoft.com/office/drawing/2014/main" val="10002"/>
                  </a:ext>
                </a:extLst>
              </a:tr>
            </a:tbl>
          </a:graphicData>
        </a:graphic>
      </p:graphicFrame>
      <p:pic>
        <p:nvPicPr>
          <p:cNvPr id="7"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
        <p:nvSpPr>
          <p:cNvPr id="5" name="TextBox 4"/>
          <p:cNvSpPr txBox="1"/>
          <p:nvPr/>
        </p:nvSpPr>
        <p:spPr>
          <a:xfrm>
            <a:off x="819509" y="1687197"/>
            <a:ext cx="2191110" cy="369332"/>
          </a:xfrm>
          <a:prstGeom prst="rect">
            <a:avLst/>
          </a:prstGeom>
          <a:noFill/>
        </p:spPr>
        <p:txBody>
          <a:bodyPr wrap="square" rtlCol="0">
            <a:spAutoFit/>
          </a:bodyPr>
          <a:lstStyle/>
          <a:p>
            <a:r>
              <a:rPr lang="en-US" dirty="0"/>
              <a:t>General Career Fairs</a:t>
            </a:r>
          </a:p>
        </p:txBody>
      </p:sp>
      <p:sp>
        <p:nvSpPr>
          <p:cNvPr id="9" name="TextBox 8"/>
          <p:cNvSpPr txBox="1"/>
          <p:nvPr/>
        </p:nvSpPr>
        <p:spPr>
          <a:xfrm>
            <a:off x="819509" y="3450566"/>
            <a:ext cx="2130725" cy="369332"/>
          </a:xfrm>
          <a:prstGeom prst="rect">
            <a:avLst/>
          </a:prstGeom>
          <a:noFill/>
        </p:spPr>
        <p:txBody>
          <a:bodyPr wrap="square" rtlCol="0">
            <a:spAutoFit/>
          </a:bodyPr>
          <a:lstStyle/>
          <a:p>
            <a:r>
              <a:rPr lang="en-US" dirty="0"/>
              <a:t>Specialty Job Fairs</a:t>
            </a:r>
          </a:p>
        </p:txBody>
      </p:sp>
      <p:sp>
        <p:nvSpPr>
          <p:cNvPr id="10" name="TextBox 9"/>
          <p:cNvSpPr txBox="1"/>
          <p:nvPr/>
        </p:nvSpPr>
        <p:spPr>
          <a:xfrm>
            <a:off x="819509" y="5359401"/>
            <a:ext cx="2424023" cy="923330"/>
          </a:xfrm>
          <a:prstGeom prst="rect">
            <a:avLst/>
          </a:prstGeom>
          <a:noFill/>
        </p:spPr>
        <p:txBody>
          <a:bodyPr wrap="square" rtlCol="0">
            <a:spAutoFit/>
          </a:bodyPr>
          <a:lstStyle/>
          <a:p>
            <a:pPr algn="ctr"/>
            <a:r>
              <a:rPr lang="en-US" dirty="0"/>
              <a:t>Graduate/Professional School Information Day Fairs</a:t>
            </a:r>
          </a:p>
        </p:txBody>
      </p:sp>
    </p:spTree>
    <p:extLst>
      <p:ext uri="{BB962C8B-B14F-4D97-AF65-F5344CB8AC3E}">
        <p14:creationId xmlns:p14="http://schemas.microsoft.com/office/powerpoint/2010/main" val="4259701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743982" y="487590"/>
            <a:ext cx="8534400" cy="758825"/>
          </a:xfrm>
        </p:spPr>
        <p:txBody>
          <a:bodyPr/>
          <a:lstStyle/>
          <a:p>
            <a:pPr algn="ctr" eaLnBrk="1" hangingPunct="1"/>
            <a:r>
              <a:rPr lang="en-US" altLang="en-US" b="1" dirty="0">
                <a:solidFill>
                  <a:srgbClr val="0070C0"/>
                </a:solidFill>
              </a:rPr>
              <a:t>Career Center Resources</a:t>
            </a:r>
          </a:p>
        </p:txBody>
      </p:sp>
      <p:sp>
        <p:nvSpPr>
          <p:cNvPr id="141315" name="Rectangle 3"/>
          <p:cNvSpPr>
            <a:spLocks noGrp="1" noChangeArrowheads="1"/>
          </p:cNvSpPr>
          <p:nvPr>
            <p:ph idx="1"/>
          </p:nvPr>
        </p:nvSpPr>
        <p:spPr>
          <a:xfrm>
            <a:off x="799082" y="1351954"/>
            <a:ext cx="5317046" cy="5192802"/>
          </a:xfrm>
        </p:spPr>
        <p:txBody>
          <a:bodyPr>
            <a:normAutofit lnSpcReduction="10000"/>
          </a:bodyPr>
          <a:lstStyle/>
          <a:p>
            <a:pPr eaLnBrk="1" hangingPunct="1"/>
            <a:r>
              <a:rPr lang="en-US" altLang="en-US" sz="2400" dirty="0"/>
              <a:t>Career Literature</a:t>
            </a:r>
          </a:p>
          <a:p>
            <a:pPr eaLnBrk="1" hangingPunct="1">
              <a:buFont typeface="Wingdings 2" panose="05020102010507070707" pitchFamily="18" charset="2"/>
              <a:buNone/>
            </a:pPr>
            <a:endParaRPr lang="en-US" altLang="en-US" sz="2400" dirty="0"/>
          </a:p>
          <a:p>
            <a:pPr eaLnBrk="1" hangingPunct="1"/>
            <a:r>
              <a:rPr lang="en-US" altLang="en-US" sz="2400" dirty="0"/>
              <a:t>Industry Information</a:t>
            </a:r>
          </a:p>
          <a:p>
            <a:pPr eaLnBrk="1" hangingPunct="1">
              <a:buFont typeface="Wingdings 2" panose="05020102010507070707" pitchFamily="18" charset="2"/>
              <a:buNone/>
            </a:pPr>
            <a:endParaRPr lang="en-US" altLang="en-US" sz="2400" dirty="0"/>
          </a:p>
          <a:p>
            <a:pPr eaLnBrk="1" hangingPunct="1"/>
            <a:r>
              <a:rPr lang="en-US" altLang="en-US" sz="2400" dirty="0"/>
              <a:t>Employer Directories</a:t>
            </a:r>
          </a:p>
          <a:p>
            <a:pPr eaLnBrk="1" hangingPunct="1">
              <a:buFont typeface="Wingdings 2" panose="05020102010507070707" pitchFamily="18" charset="2"/>
              <a:buNone/>
            </a:pPr>
            <a:endParaRPr lang="en-US" altLang="en-US" sz="2400" dirty="0"/>
          </a:p>
          <a:p>
            <a:pPr eaLnBrk="1" hangingPunct="1"/>
            <a:r>
              <a:rPr lang="en-US" altLang="en-US" sz="2400" dirty="0"/>
              <a:t>Job Search Strategies Literature</a:t>
            </a:r>
          </a:p>
          <a:p>
            <a:pPr eaLnBrk="1" hangingPunct="1">
              <a:buFont typeface="Wingdings 2" panose="05020102010507070707" pitchFamily="18" charset="2"/>
              <a:buNone/>
            </a:pPr>
            <a:endParaRPr lang="en-US" altLang="en-US" sz="2400" dirty="0"/>
          </a:p>
          <a:p>
            <a:pPr eaLnBrk="1" hangingPunct="1"/>
            <a:r>
              <a:rPr lang="en-US" altLang="en-US" sz="2400" dirty="0"/>
              <a:t>Graduate and Professional School Guides</a:t>
            </a:r>
          </a:p>
          <a:p>
            <a:pPr eaLnBrk="1" hangingPunct="1">
              <a:buFont typeface="Wingdings 2" panose="05020102010507070707" pitchFamily="18" charset="2"/>
              <a:buNone/>
            </a:pPr>
            <a:endParaRPr lang="en-US" altLang="en-US" sz="2400" dirty="0"/>
          </a:p>
          <a:p>
            <a:pPr eaLnBrk="1" hangingPunct="1"/>
            <a:r>
              <a:rPr lang="en-US" altLang="en-US" sz="2400" dirty="0"/>
              <a:t>Computers for Career Related Topics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913" y="1379507"/>
            <a:ext cx="3244971" cy="324497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453" y="3001993"/>
            <a:ext cx="3347049" cy="3347049"/>
          </a:xfrm>
          <a:prstGeom prst="rect">
            <a:avLst/>
          </a:prstGeom>
        </p:spPr>
      </p:pic>
      <p:pic>
        <p:nvPicPr>
          <p:cNvPr id="6"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5"/>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3926094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p:cTn id="7" dur="500" fill="hold"/>
                                        <p:tgtEl>
                                          <p:spTgt spid="141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13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1315">
                                            <p:txEl>
                                              <p:pRg st="0" end="0"/>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41315">
                                            <p:txEl>
                                              <p:pRg st="2" end="2"/>
                                            </p:txEl>
                                          </p:spTgt>
                                        </p:tgtEl>
                                        <p:attrNameLst>
                                          <p:attrName>style.visibility</p:attrName>
                                        </p:attrNameLst>
                                      </p:cBhvr>
                                      <p:to>
                                        <p:strVal val="visible"/>
                                      </p:to>
                                    </p:set>
                                    <p:anim calcmode="lin" valueType="num">
                                      <p:cBhvr>
                                        <p:cTn id="13" dur="500" fill="hold"/>
                                        <p:tgtEl>
                                          <p:spTgt spid="14131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41315">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41315">
                                            <p:txEl>
                                              <p:pRg st="2" end="2"/>
                                            </p:txEl>
                                          </p:spTgt>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41315">
                                            <p:txEl>
                                              <p:pRg st="4" end="4"/>
                                            </p:txEl>
                                          </p:spTgt>
                                        </p:tgtEl>
                                        <p:attrNameLst>
                                          <p:attrName>style.visibility</p:attrName>
                                        </p:attrNameLst>
                                      </p:cBhvr>
                                      <p:to>
                                        <p:strVal val="visible"/>
                                      </p:to>
                                    </p:set>
                                    <p:anim calcmode="lin" valueType="num">
                                      <p:cBhvr>
                                        <p:cTn id="19" dur="500" fill="hold"/>
                                        <p:tgtEl>
                                          <p:spTgt spid="14131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41315">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141315">
                                            <p:txEl>
                                              <p:pRg st="4" end="4"/>
                                            </p:txEl>
                                          </p:spTgt>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41315">
                                            <p:txEl>
                                              <p:pRg st="6" end="6"/>
                                            </p:txEl>
                                          </p:spTgt>
                                        </p:tgtEl>
                                        <p:attrNameLst>
                                          <p:attrName>style.visibility</p:attrName>
                                        </p:attrNameLst>
                                      </p:cBhvr>
                                      <p:to>
                                        <p:strVal val="visible"/>
                                      </p:to>
                                    </p:set>
                                    <p:anim calcmode="lin" valueType="num">
                                      <p:cBhvr>
                                        <p:cTn id="25" dur="500" fill="hold"/>
                                        <p:tgtEl>
                                          <p:spTgt spid="14131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141315">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141315">
                                            <p:txEl>
                                              <p:pRg st="6" end="6"/>
                                            </p:txEl>
                                          </p:spTgt>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41315">
                                            <p:txEl>
                                              <p:pRg st="8" end="8"/>
                                            </p:txEl>
                                          </p:spTgt>
                                        </p:tgtEl>
                                        <p:attrNameLst>
                                          <p:attrName>style.visibility</p:attrName>
                                        </p:attrNameLst>
                                      </p:cBhvr>
                                      <p:to>
                                        <p:strVal val="visible"/>
                                      </p:to>
                                    </p:set>
                                    <p:anim calcmode="lin" valueType="num">
                                      <p:cBhvr>
                                        <p:cTn id="31" dur="500" fill="hold"/>
                                        <p:tgtEl>
                                          <p:spTgt spid="141315">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141315">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141315">
                                            <p:txEl>
                                              <p:pRg st="8" end="8"/>
                                            </p:txEl>
                                          </p:spTgt>
                                        </p:tgtEl>
                                      </p:cBhvr>
                                    </p:animEffect>
                                  </p:childTnLst>
                                </p:cTn>
                              </p:par>
                            </p:childTnLst>
                          </p:cTn>
                        </p:par>
                        <p:par>
                          <p:cTn id="34" fill="hold" nodeType="afterGroup">
                            <p:stCondLst>
                              <p:cond delay="2500"/>
                            </p:stCondLst>
                            <p:childTnLst>
                              <p:par>
                                <p:cTn id="35" presetID="53" presetClass="entr" presetSubtype="0" fill="hold" nodeType="afterEffect">
                                  <p:stCondLst>
                                    <p:cond delay="0"/>
                                  </p:stCondLst>
                                  <p:childTnLst>
                                    <p:set>
                                      <p:cBhvr>
                                        <p:cTn id="36" dur="1" fill="hold">
                                          <p:stCondLst>
                                            <p:cond delay="0"/>
                                          </p:stCondLst>
                                        </p:cTn>
                                        <p:tgtEl>
                                          <p:spTgt spid="141315">
                                            <p:txEl>
                                              <p:pRg st="10" end="10"/>
                                            </p:txEl>
                                          </p:spTgt>
                                        </p:tgtEl>
                                        <p:attrNameLst>
                                          <p:attrName>style.visibility</p:attrName>
                                        </p:attrNameLst>
                                      </p:cBhvr>
                                      <p:to>
                                        <p:strVal val="visible"/>
                                      </p:to>
                                    </p:set>
                                    <p:anim calcmode="lin" valueType="num">
                                      <p:cBhvr>
                                        <p:cTn id="37" dur="500" fill="hold"/>
                                        <p:tgtEl>
                                          <p:spTgt spid="141315">
                                            <p:txEl>
                                              <p:pRg st="10" end="10"/>
                                            </p:txEl>
                                          </p:spTgt>
                                        </p:tgtEl>
                                        <p:attrNameLst>
                                          <p:attrName>ppt_w</p:attrName>
                                        </p:attrNameLst>
                                      </p:cBhvr>
                                      <p:tavLst>
                                        <p:tav tm="0">
                                          <p:val>
                                            <p:fltVal val="0"/>
                                          </p:val>
                                        </p:tav>
                                        <p:tav tm="100000">
                                          <p:val>
                                            <p:strVal val="#ppt_w"/>
                                          </p:val>
                                        </p:tav>
                                      </p:tavLst>
                                    </p:anim>
                                    <p:anim calcmode="lin" valueType="num">
                                      <p:cBhvr>
                                        <p:cTn id="38" dur="500" fill="hold"/>
                                        <p:tgtEl>
                                          <p:spTgt spid="141315">
                                            <p:txEl>
                                              <p:pRg st="10" end="10"/>
                                            </p:txEl>
                                          </p:spTgt>
                                        </p:tgtEl>
                                        <p:attrNameLst>
                                          <p:attrName>ppt_h</p:attrName>
                                        </p:attrNameLst>
                                      </p:cBhvr>
                                      <p:tavLst>
                                        <p:tav tm="0">
                                          <p:val>
                                            <p:fltVal val="0"/>
                                          </p:val>
                                        </p:tav>
                                        <p:tav tm="100000">
                                          <p:val>
                                            <p:strVal val="#ppt_h"/>
                                          </p:val>
                                        </p:tav>
                                      </p:tavLst>
                                    </p:anim>
                                    <p:animEffect transition="in" filter="fade">
                                      <p:cBhvr>
                                        <p:cTn id="39" dur="500"/>
                                        <p:tgtEl>
                                          <p:spTgt spid="1413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3579" y="80243"/>
            <a:ext cx="6548582" cy="584775"/>
          </a:xfrm>
          <a:prstGeom prst="rect">
            <a:avLst/>
          </a:prstGeom>
          <a:noFill/>
        </p:spPr>
        <p:txBody>
          <a:bodyPr wrap="square" rtlCol="0">
            <a:spAutoFit/>
          </a:bodyPr>
          <a:lstStyle/>
          <a:p>
            <a:pPr algn="ctr"/>
            <a:r>
              <a:rPr lang="en-US" sz="3200" spc="16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rPr>
              <a:t>careers.ucr.edu</a:t>
            </a:r>
            <a:endParaRPr lang="en-US" sz="2400" spc="160" dirty="0">
              <a:gradFill>
                <a:gsLst>
                  <a:gs pos="0">
                    <a:schemeClr val="tx2"/>
                  </a:gs>
                  <a:gs pos="100000">
                    <a:schemeClr val="tx2"/>
                  </a:gs>
                </a:gsLst>
                <a:lin ang="5400000" scaled="1"/>
              </a:gradFill>
              <a:latin typeface="Segoe UI Semibold" panose="020B0702040204020203" pitchFamily="34" charset="0"/>
              <a:ea typeface="+mj-ea"/>
              <a:cs typeface="Segoe UI Semibold" panose="020B0702040204020203" pitchFamily="34" charset="0"/>
            </a:endParaRPr>
          </a:p>
        </p:txBody>
      </p:sp>
      <p:pic>
        <p:nvPicPr>
          <p:cNvPr id="4" name="Picture 3"/>
          <p:cNvPicPr>
            <a:picLocks noChangeAspect="1"/>
          </p:cNvPicPr>
          <p:nvPr/>
        </p:nvPicPr>
        <p:blipFill>
          <a:blip r:embed="rId2"/>
          <a:stretch>
            <a:fillRect/>
          </a:stretch>
        </p:blipFill>
        <p:spPr>
          <a:xfrm>
            <a:off x="1079959" y="665018"/>
            <a:ext cx="9568992" cy="5497080"/>
          </a:xfrm>
          <a:prstGeom prst="rect">
            <a:avLst/>
          </a:prstGeom>
        </p:spPr>
      </p:pic>
    </p:spTree>
    <p:extLst>
      <p:ext uri="{BB962C8B-B14F-4D97-AF65-F5344CB8AC3E}">
        <p14:creationId xmlns:p14="http://schemas.microsoft.com/office/powerpoint/2010/main" val="28036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pic>
        <p:nvPicPr>
          <p:cNvPr id="3" name="Picture 2"/>
          <p:cNvPicPr>
            <a:picLocks noChangeAspect="1"/>
          </p:cNvPicPr>
          <p:nvPr/>
        </p:nvPicPr>
        <p:blipFill>
          <a:blip r:embed="rId4"/>
          <a:stretch>
            <a:fillRect/>
          </a:stretch>
        </p:blipFill>
        <p:spPr>
          <a:xfrm>
            <a:off x="1466850" y="353378"/>
            <a:ext cx="9706601" cy="5647372"/>
          </a:xfrm>
          <a:prstGeom prst="rect">
            <a:avLst/>
          </a:prstGeom>
        </p:spPr>
      </p:pic>
    </p:spTree>
    <p:extLst>
      <p:ext uri="{BB962C8B-B14F-4D97-AF65-F5344CB8AC3E}">
        <p14:creationId xmlns:p14="http://schemas.microsoft.com/office/powerpoint/2010/main" val="22314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2"/>
          <a:stretch>
            <a:fillRect/>
          </a:stretch>
        </p:blipFill>
        <p:spPr>
          <a:xfrm>
            <a:off x="10141343" y="6316156"/>
            <a:ext cx="1628775" cy="457200"/>
          </a:xfrm>
          <a:prstGeom prst="rect">
            <a:avLst/>
          </a:prstGeom>
        </p:spPr>
      </p:pic>
      <p:pic>
        <p:nvPicPr>
          <p:cNvPr id="3" name="Picture 2"/>
          <p:cNvPicPr>
            <a:picLocks noChangeAspect="1"/>
          </p:cNvPicPr>
          <p:nvPr/>
        </p:nvPicPr>
        <p:blipFill>
          <a:blip r:embed="rId3"/>
          <a:stretch>
            <a:fillRect/>
          </a:stretch>
        </p:blipFill>
        <p:spPr>
          <a:xfrm>
            <a:off x="785813" y="233363"/>
            <a:ext cx="9691687" cy="5951464"/>
          </a:xfrm>
          <a:prstGeom prst="rect">
            <a:avLst/>
          </a:prstGeom>
        </p:spPr>
      </p:pic>
    </p:spTree>
    <p:extLst>
      <p:ext uri="{BB962C8B-B14F-4D97-AF65-F5344CB8AC3E}">
        <p14:creationId xmlns:p14="http://schemas.microsoft.com/office/powerpoint/2010/main" val="182948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2"/>
          <a:stretch>
            <a:fillRect/>
          </a:stretch>
        </p:blipFill>
        <p:spPr>
          <a:xfrm>
            <a:off x="10141343" y="6316156"/>
            <a:ext cx="1628775" cy="457200"/>
          </a:xfrm>
          <a:prstGeom prst="rect">
            <a:avLst/>
          </a:prstGeom>
        </p:spPr>
      </p:pic>
      <p:pic>
        <p:nvPicPr>
          <p:cNvPr id="3" name="Picture 2"/>
          <p:cNvPicPr>
            <a:picLocks noChangeAspect="1"/>
          </p:cNvPicPr>
          <p:nvPr/>
        </p:nvPicPr>
        <p:blipFill>
          <a:blip r:embed="rId3"/>
          <a:stretch>
            <a:fillRect/>
          </a:stretch>
        </p:blipFill>
        <p:spPr>
          <a:xfrm>
            <a:off x="919162" y="74855"/>
            <a:ext cx="9777413" cy="6241301"/>
          </a:xfrm>
          <a:prstGeom prst="rect">
            <a:avLst/>
          </a:prstGeom>
        </p:spPr>
      </p:pic>
    </p:spTree>
    <p:extLst>
      <p:ext uri="{BB962C8B-B14F-4D97-AF65-F5344CB8AC3E}">
        <p14:creationId xmlns:p14="http://schemas.microsoft.com/office/powerpoint/2010/main" val="70559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225319" y="547461"/>
            <a:ext cx="9577633" cy="758825"/>
          </a:xfrm>
        </p:spPr>
        <p:txBody>
          <a:bodyPr/>
          <a:lstStyle/>
          <a:p>
            <a:pPr eaLnBrk="1" hangingPunct="1"/>
            <a:r>
              <a:rPr lang="en-US" altLang="en-US" b="1" dirty="0">
                <a:solidFill>
                  <a:srgbClr val="0070C0"/>
                </a:solidFill>
              </a:rPr>
              <a:t>Online Resources/Virtual Career Center</a:t>
            </a:r>
          </a:p>
        </p:txBody>
      </p:sp>
      <p:sp>
        <p:nvSpPr>
          <p:cNvPr id="139267" name="Rectangle 3"/>
          <p:cNvSpPr>
            <a:spLocks noGrp="1" noChangeArrowheads="1"/>
          </p:cNvSpPr>
          <p:nvPr>
            <p:ph idx="1"/>
          </p:nvPr>
        </p:nvSpPr>
        <p:spPr>
          <a:xfrm>
            <a:off x="1092765" y="1468220"/>
            <a:ext cx="9842740" cy="3255033"/>
          </a:xfrm>
        </p:spPr>
        <p:txBody>
          <a:bodyPr numCol="2">
            <a:normAutofit fontScale="40000" lnSpcReduction="20000"/>
          </a:bodyPr>
          <a:lstStyle/>
          <a:p>
            <a:pPr eaLnBrk="1" hangingPunct="1">
              <a:buFont typeface="Wingdings 2" panose="05020102010507070707" pitchFamily="18" charset="2"/>
              <a:buNone/>
            </a:pPr>
            <a:endParaRPr lang="en-US" altLang="en-US" sz="6000" dirty="0"/>
          </a:p>
          <a:p>
            <a:pPr eaLnBrk="1" hangingPunct="1"/>
            <a:r>
              <a:rPr lang="en-US" altLang="en-US" sz="6000" dirty="0"/>
              <a:t> UCR Handshake </a:t>
            </a:r>
          </a:p>
          <a:p>
            <a:pPr eaLnBrk="1" hangingPunct="1"/>
            <a:endParaRPr lang="en-US" altLang="en-US" sz="6000" dirty="0"/>
          </a:p>
          <a:p>
            <a:pPr eaLnBrk="1" hangingPunct="1"/>
            <a:r>
              <a:rPr lang="en-US" altLang="en-US" sz="6000" dirty="0"/>
              <a:t>Calendar of Events</a:t>
            </a:r>
          </a:p>
          <a:p>
            <a:pPr eaLnBrk="1" hangingPunct="1">
              <a:buFont typeface="Wingdings 2" panose="05020102010507070707" pitchFamily="18" charset="2"/>
              <a:buNone/>
            </a:pPr>
            <a:endParaRPr lang="en-US" altLang="en-US" sz="6000" dirty="0"/>
          </a:p>
          <a:p>
            <a:pPr eaLnBrk="1" hangingPunct="1">
              <a:buFont typeface="Wingdings 2" panose="05020102010507070707" pitchFamily="18" charset="2"/>
              <a:buNone/>
            </a:pPr>
            <a:endParaRPr lang="en-US" altLang="en-US" sz="6000" dirty="0"/>
          </a:p>
          <a:p>
            <a:pPr eaLnBrk="1" hangingPunct="1">
              <a:buFont typeface="Wingdings 2" panose="05020102010507070707" pitchFamily="18" charset="2"/>
              <a:buNone/>
            </a:pPr>
            <a:endParaRPr lang="en-US" altLang="en-US" sz="6000" dirty="0"/>
          </a:p>
          <a:p>
            <a:pPr eaLnBrk="1" hangingPunct="1"/>
            <a:endParaRPr lang="en-US" altLang="en-US" sz="6000" dirty="0"/>
          </a:p>
          <a:p>
            <a:pPr eaLnBrk="1" hangingPunct="1"/>
            <a:r>
              <a:rPr lang="en-US" altLang="en-US" sz="6000" dirty="0"/>
              <a:t>Social Media </a:t>
            </a:r>
          </a:p>
          <a:p>
            <a:pPr lvl="1" eaLnBrk="1" hangingPunct="1"/>
            <a:r>
              <a:rPr lang="en-US" altLang="en-US" sz="6000" dirty="0"/>
              <a:t> </a:t>
            </a:r>
            <a:r>
              <a:rPr lang="en-US" altLang="en-US" sz="5000" dirty="0"/>
              <a:t>Facebook, LinkedIn, Twitter, Pinterest, Instagram, Snapchat, YouTube </a:t>
            </a:r>
          </a:p>
          <a:p>
            <a:pPr eaLnBrk="1" hangingPunct="1"/>
            <a:endParaRPr lang="en-US" altLang="en-US" sz="6000" dirty="0"/>
          </a:p>
          <a:p>
            <a:pPr eaLnBrk="1" hangingPunct="1"/>
            <a:r>
              <a:rPr lang="en-US" altLang="en-US" sz="6000" dirty="0"/>
              <a:t>Company Information</a:t>
            </a:r>
          </a:p>
          <a:p>
            <a:pPr lvl="1" eaLnBrk="1" hangingPunct="1"/>
            <a:r>
              <a:rPr lang="en-US" altLang="en-US" sz="5000" dirty="0"/>
              <a:t> Career Insider, </a:t>
            </a:r>
            <a:r>
              <a:rPr lang="en-US" altLang="en-US" sz="5000" dirty="0" err="1"/>
              <a:t>Career</a:t>
            </a:r>
            <a:r>
              <a:rPr lang="en-US" altLang="en-US" sz="5000" i="1" dirty="0" err="1"/>
              <a:t>Shift</a:t>
            </a:r>
            <a:r>
              <a:rPr lang="en-US" altLang="en-US" sz="5000" i="1" dirty="0"/>
              <a:t>, </a:t>
            </a:r>
            <a:r>
              <a:rPr lang="en-US" altLang="en-US" sz="5000" dirty="0"/>
              <a:t>Glassdoor</a:t>
            </a:r>
          </a:p>
          <a:p>
            <a:pPr lvl="1" eaLnBrk="1" hangingPunct="1"/>
            <a:endParaRPr lang="en-US" altLang="en-US" dirty="0"/>
          </a:p>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endParaRPr lang="en-US" altLang="en-US" dirty="0"/>
          </a:p>
          <a:p>
            <a:pPr algn="ctr" eaLnBrk="1" hangingPunct="1">
              <a:buFont typeface="Wingdings" panose="05000000000000000000" pitchFamily="2" charset="2"/>
              <a:buNone/>
            </a:pPr>
            <a:endParaRPr lang="en-US" altLang="en-US" dirty="0"/>
          </a:p>
          <a:p>
            <a:pPr algn="ctr" eaLnBrk="1" hangingPunct="1">
              <a:buFont typeface="Wingdings" panose="05000000000000000000" pitchFamily="2" charset="2"/>
              <a:buNone/>
            </a:pP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510" y="1592613"/>
            <a:ext cx="723809" cy="723809"/>
          </a:xfrm>
          <a:prstGeom prst="rect">
            <a:avLst/>
          </a:prstGeom>
        </p:spPr>
      </p:pic>
      <p:pic>
        <p:nvPicPr>
          <p:cNvPr id="6"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4"/>
          <a:stretch>
            <a:fillRect/>
          </a:stretch>
        </p:blipFill>
        <p:spPr>
          <a:xfrm>
            <a:off x="10141343" y="6316156"/>
            <a:ext cx="1628775" cy="457200"/>
          </a:xfrm>
          <a:prstGeom prst="rect">
            <a:avLst/>
          </a:prstGeom>
        </p:spPr>
      </p:pic>
      <p:pic>
        <p:nvPicPr>
          <p:cNvPr id="3" name="Picture 2"/>
          <p:cNvPicPr>
            <a:picLocks noChangeAspect="1"/>
          </p:cNvPicPr>
          <p:nvPr/>
        </p:nvPicPr>
        <p:blipFill>
          <a:blip r:embed="rId5"/>
          <a:stretch>
            <a:fillRect/>
          </a:stretch>
        </p:blipFill>
        <p:spPr>
          <a:xfrm>
            <a:off x="1106288" y="3524249"/>
            <a:ext cx="7999612" cy="3219277"/>
          </a:xfrm>
          <a:prstGeom prst="rect">
            <a:avLst/>
          </a:prstGeom>
        </p:spPr>
      </p:pic>
      <p:sp>
        <p:nvSpPr>
          <p:cNvPr id="9" name="TextBox 8"/>
          <p:cNvSpPr txBox="1"/>
          <p:nvPr/>
        </p:nvSpPr>
        <p:spPr>
          <a:xfrm>
            <a:off x="6370621" y="5523208"/>
            <a:ext cx="3770722" cy="830997"/>
          </a:xfrm>
          <a:prstGeom prst="rect">
            <a:avLst/>
          </a:prstGeom>
          <a:noFill/>
        </p:spPr>
        <p:txBody>
          <a:bodyPr wrap="square" rtlCol="0">
            <a:spAutoFit/>
          </a:bodyPr>
          <a:lstStyle/>
          <a:p>
            <a:r>
              <a:rPr lang="en-US" altLang="en-US" sz="2400" dirty="0"/>
              <a:t>Online Workshops and Resources </a:t>
            </a:r>
            <a:r>
              <a:rPr lang="en-US" sz="2400" dirty="0">
                <a:solidFill>
                  <a:schemeClr val="tx1">
                    <a:lumMod val="85000"/>
                    <a:lumOff val="15000"/>
                  </a:schemeClr>
                </a:solidFill>
                <a:latin typeface="+mj-lt"/>
              </a:rPr>
              <a:t>(careers.ucr.edu)</a:t>
            </a:r>
          </a:p>
        </p:txBody>
      </p:sp>
    </p:spTree>
    <p:extLst>
      <p:ext uri="{BB962C8B-B14F-4D97-AF65-F5344CB8AC3E}">
        <p14:creationId xmlns:p14="http://schemas.microsoft.com/office/powerpoint/2010/main" val="210840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 calcmode="lin" valueType="num">
                                      <p:cBhvr>
                                        <p:cTn id="7" dur="500" fill="hold"/>
                                        <p:tgtEl>
                                          <p:spTgt spid="13926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39267">
                                            <p:txEl>
                                              <p:pRg st="1" end="1"/>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39267">
                                            <p:txEl>
                                              <p:pRg st="3" end="3"/>
                                            </p:txEl>
                                          </p:spTgt>
                                        </p:tgtEl>
                                        <p:attrNameLst>
                                          <p:attrName>style.visibility</p:attrName>
                                        </p:attrNameLst>
                                      </p:cBhvr>
                                      <p:to>
                                        <p:strVal val="visible"/>
                                      </p:to>
                                    </p:set>
                                    <p:anim calcmode="lin" valueType="num">
                                      <p:cBhvr>
                                        <p:cTn id="13" dur="500" fill="hold"/>
                                        <p:tgtEl>
                                          <p:spTgt spid="139267">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139267">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139267">
                                            <p:txEl>
                                              <p:pRg st="3" end="3"/>
                                            </p:txEl>
                                          </p:spTgt>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39267">
                                            <p:txEl>
                                              <p:pRg st="8" end="8"/>
                                            </p:txEl>
                                          </p:spTgt>
                                        </p:tgtEl>
                                        <p:attrNameLst>
                                          <p:attrName>style.visibility</p:attrName>
                                        </p:attrNameLst>
                                      </p:cBhvr>
                                      <p:to>
                                        <p:strVal val="visible"/>
                                      </p:to>
                                    </p:set>
                                    <p:anim calcmode="lin" valueType="num">
                                      <p:cBhvr>
                                        <p:cTn id="19" dur="500" fill="hold"/>
                                        <p:tgtEl>
                                          <p:spTgt spid="139267">
                                            <p:txEl>
                                              <p:pRg st="8" end="8"/>
                                            </p:txEl>
                                          </p:spTgt>
                                        </p:tgtEl>
                                        <p:attrNameLst>
                                          <p:attrName>ppt_w</p:attrName>
                                        </p:attrNameLst>
                                      </p:cBhvr>
                                      <p:tavLst>
                                        <p:tav tm="0">
                                          <p:val>
                                            <p:fltVal val="0"/>
                                          </p:val>
                                        </p:tav>
                                        <p:tav tm="100000">
                                          <p:val>
                                            <p:strVal val="#ppt_w"/>
                                          </p:val>
                                        </p:tav>
                                      </p:tavLst>
                                    </p:anim>
                                    <p:anim calcmode="lin" valueType="num">
                                      <p:cBhvr>
                                        <p:cTn id="20" dur="500" fill="hold"/>
                                        <p:tgtEl>
                                          <p:spTgt spid="139267">
                                            <p:txEl>
                                              <p:pRg st="8" end="8"/>
                                            </p:txEl>
                                          </p:spTgt>
                                        </p:tgtEl>
                                        <p:attrNameLst>
                                          <p:attrName>ppt_h</p:attrName>
                                        </p:attrNameLst>
                                      </p:cBhvr>
                                      <p:tavLst>
                                        <p:tav tm="0">
                                          <p:val>
                                            <p:fltVal val="0"/>
                                          </p:val>
                                        </p:tav>
                                        <p:tav tm="100000">
                                          <p:val>
                                            <p:strVal val="#ppt_h"/>
                                          </p:val>
                                        </p:tav>
                                      </p:tavLst>
                                    </p:anim>
                                    <p:animEffect transition="in" filter="fade">
                                      <p:cBhvr>
                                        <p:cTn id="21" dur="500"/>
                                        <p:tgtEl>
                                          <p:spTgt spid="139267">
                                            <p:txEl>
                                              <p:pRg st="8" end="8"/>
                                            </p:txEl>
                                          </p:spTgt>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39267">
                                            <p:txEl>
                                              <p:pRg st="9" end="9"/>
                                            </p:txEl>
                                          </p:spTgt>
                                        </p:tgtEl>
                                        <p:attrNameLst>
                                          <p:attrName>style.visibility</p:attrName>
                                        </p:attrNameLst>
                                      </p:cBhvr>
                                      <p:to>
                                        <p:strVal val="visible"/>
                                      </p:to>
                                    </p:set>
                                    <p:anim calcmode="lin" valueType="num">
                                      <p:cBhvr>
                                        <p:cTn id="25" dur="500" fill="hold"/>
                                        <p:tgtEl>
                                          <p:spTgt spid="139267">
                                            <p:txEl>
                                              <p:pRg st="9" end="9"/>
                                            </p:txEl>
                                          </p:spTgt>
                                        </p:tgtEl>
                                        <p:attrNameLst>
                                          <p:attrName>ppt_w</p:attrName>
                                        </p:attrNameLst>
                                      </p:cBhvr>
                                      <p:tavLst>
                                        <p:tav tm="0">
                                          <p:val>
                                            <p:fltVal val="0"/>
                                          </p:val>
                                        </p:tav>
                                        <p:tav tm="100000">
                                          <p:val>
                                            <p:strVal val="#ppt_w"/>
                                          </p:val>
                                        </p:tav>
                                      </p:tavLst>
                                    </p:anim>
                                    <p:anim calcmode="lin" valueType="num">
                                      <p:cBhvr>
                                        <p:cTn id="26" dur="500" fill="hold"/>
                                        <p:tgtEl>
                                          <p:spTgt spid="139267">
                                            <p:txEl>
                                              <p:pRg st="9" end="9"/>
                                            </p:txEl>
                                          </p:spTgt>
                                        </p:tgtEl>
                                        <p:attrNameLst>
                                          <p:attrName>ppt_h</p:attrName>
                                        </p:attrNameLst>
                                      </p:cBhvr>
                                      <p:tavLst>
                                        <p:tav tm="0">
                                          <p:val>
                                            <p:fltVal val="0"/>
                                          </p:val>
                                        </p:tav>
                                        <p:tav tm="100000">
                                          <p:val>
                                            <p:strVal val="#ppt_h"/>
                                          </p:val>
                                        </p:tav>
                                      </p:tavLst>
                                    </p:anim>
                                    <p:animEffect transition="in" filter="fade">
                                      <p:cBhvr>
                                        <p:cTn id="27" dur="500"/>
                                        <p:tgtEl>
                                          <p:spTgt spid="139267">
                                            <p:txEl>
                                              <p:pRg st="9" end="9"/>
                                            </p:txEl>
                                          </p:spTgt>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39267">
                                            <p:txEl>
                                              <p:pRg st="11" end="11"/>
                                            </p:txEl>
                                          </p:spTgt>
                                        </p:tgtEl>
                                        <p:attrNameLst>
                                          <p:attrName>style.visibility</p:attrName>
                                        </p:attrNameLst>
                                      </p:cBhvr>
                                      <p:to>
                                        <p:strVal val="visible"/>
                                      </p:to>
                                    </p:set>
                                    <p:anim calcmode="lin" valueType="num">
                                      <p:cBhvr>
                                        <p:cTn id="31" dur="500" fill="hold"/>
                                        <p:tgtEl>
                                          <p:spTgt spid="139267">
                                            <p:txEl>
                                              <p:pRg st="11" end="11"/>
                                            </p:txEl>
                                          </p:spTgt>
                                        </p:tgtEl>
                                        <p:attrNameLst>
                                          <p:attrName>ppt_w</p:attrName>
                                        </p:attrNameLst>
                                      </p:cBhvr>
                                      <p:tavLst>
                                        <p:tav tm="0">
                                          <p:val>
                                            <p:fltVal val="0"/>
                                          </p:val>
                                        </p:tav>
                                        <p:tav tm="100000">
                                          <p:val>
                                            <p:strVal val="#ppt_w"/>
                                          </p:val>
                                        </p:tav>
                                      </p:tavLst>
                                    </p:anim>
                                    <p:anim calcmode="lin" valueType="num">
                                      <p:cBhvr>
                                        <p:cTn id="32" dur="500" fill="hold"/>
                                        <p:tgtEl>
                                          <p:spTgt spid="139267">
                                            <p:txEl>
                                              <p:pRg st="11" end="11"/>
                                            </p:txEl>
                                          </p:spTgt>
                                        </p:tgtEl>
                                        <p:attrNameLst>
                                          <p:attrName>ppt_h</p:attrName>
                                        </p:attrNameLst>
                                      </p:cBhvr>
                                      <p:tavLst>
                                        <p:tav tm="0">
                                          <p:val>
                                            <p:fltVal val="0"/>
                                          </p:val>
                                        </p:tav>
                                        <p:tav tm="100000">
                                          <p:val>
                                            <p:strVal val="#ppt_h"/>
                                          </p:val>
                                        </p:tav>
                                      </p:tavLst>
                                    </p:anim>
                                    <p:animEffect transition="in" filter="fade">
                                      <p:cBhvr>
                                        <p:cTn id="33" dur="500"/>
                                        <p:tgtEl>
                                          <p:spTgt spid="139267">
                                            <p:txEl>
                                              <p:pRg st="11" end="11"/>
                                            </p:txEl>
                                          </p:spTgt>
                                        </p:tgtEl>
                                      </p:cBhvr>
                                    </p:animEffect>
                                  </p:childTnLst>
                                </p:cTn>
                              </p:par>
                            </p:childTnLst>
                          </p:cTn>
                        </p:par>
                        <p:par>
                          <p:cTn id="34" fill="hold" nodeType="afterGroup">
                            <p:stCondLst>
                              <p:cond delay="2500"/>
                            </p:stCondLst>
                            <p:childTnLst>
                              <p:par>
                                <p:cTn id="35" presetID="53" presetClass="entr" presetSubtype="0" fill="hold" nodeType="afterEffect">
                                  <p:stCondLst>
                                    <p:cond delay="0"/>
                                  </p:stCondLst>
                                  <p:childTnLst>
                                    <p:set>
                                      <p:cBhvr>
                                        <p:cTn id="36" dur="1" fill="hold">
                                          <p:stCondLst>
                                            <p:cond delay="0"/>
                                          </p:stCondLst>
                                        </p:cTn>
                                        <p:tgtEl>
                                          <p:spTgt spid="139267">
                                            <p:txEl>
                                              <p:pRg st="12" end="12"/>
                                            </p:txEl>
                                          </p:spTgt>
                                        </p:tgtEl>
                                        <p:attrNameLst>
                                          <p:attrName>style.visibility</p:attrName>
                                        </p:attrNameLst>
                                      </p:cBhvr>
                                      <p:to>
                                        <p:strVal val="visible"/>
                                      </p:to>
                                    </p:set>
                                    <p:anim calcmode="lin" valueType="num">
                                      <p:cBhvr>
                                        <p:cTn id="37" dur="500" fill="hold"/>
                                        <p:tgtEl>
                                          <p:spTgt spid="139267">
                                            <p:txEl>
                                              <p:pRg st="12" end="12"/>
                                            </p:txEl>
                                          </p:spTgt>
                                        </p:tgtEl>
                                        <p:attrNameLst>
                                          <p:attrName>ppt_w</p:attrName>
                                        </p:attrNameLst>
                                      </p:cBhvr>
                                      <p:tavLst>
                                        <p:tav tm="0">
                                          <p:val>
                                            <p:fltVal val="0"/>
                                          </p:val>
                                        </p:tav>
                                        <p:tav tm="100000">
                                          <p:val>
                                            <p:strVal val="#ppt_w"/>
                                          </p:val>
                                        </p:tav>
                                      </p:tavLst>
                                    </p:anim>
                                    <p:anim calcmode="lin" valueType="num">
                                      <p:cBhvr>
                                        <p:cTn id="38" dur="500" fill="hold"/>
                                        <p:tgtEl>
                                          <p:spTgt spid="139267">
                                            <p:txEl>
                                              <p:pRg st="12" end="12"/>
                                            </p:txEl>
                                          </p:spTgt>
                                        </p:tgtEl>
                                        <p:attrNameLst>
                                          <p:attrName>ppt_h</p:attrName>
                                        </p:attrNameLst>
                                      </p:cBhvr>
                                      <p:tavLst>
                                        <p:tav tm="0">
                                          <p:val>
                                            <p:fltVal val="0"/>
                                          </p:val>
                                        </p:tav>
                                        <p:tav tm="100000">
                                          <p:val>
                                            <p:strVal val="#ppt_h"/>
                                          </p:val>
                                        </p:tav>
                                      </p:tavLst>
                                    </p:anim>
                                    <p:animEffect transition="in" filter="fade">
                                      <p:cBhvr>
                                        <p:cTn id="39" dur="500"/>
                                        <p:tgtEl>
                                          <p:spTgt spid="1392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2"/>
          <a:stretch>
            <a:fillRect/>
          </a:stretch>
        </p:blipFill>
        <p:spPr>
          <a:xfrm>
            <a:off x="10141343" y="6316156"/>
            <a:ext cx="1628775" cy="457200"/>
          </a:xfrm>
          <a:prstGeom prst="rect">
            <a:avLst/>
          </a:prstGeom>
        </p:spPr>
      </p:pic>
      <p:sp>
        <p:nvSpPr>
          <p:cNvPr id="2" name="Title 1"/>
          <p:cNvSpPr>
            <a:spLocks noGrp="1"/>
          </p:cNvSpPr>
          <p:nvPr>
            <p:ph type="title"/>
          </p:nvPr>
        </p:nvSpPr>
        <p:spPr>
          <a:xfrm>
            <a:off x="7761943" y="2620650"/>
            <a:ext cx="4008175" cy="2639507"/>
          </a:xfrm>
        </p:spPr>
        <p:txBody>
          <a:bodyPr/>
          <a:lstStyle/>
          <a:p>
            <a:pPr algn="ctr"/>
            <a:r>
              <a:rPr lang="en-US" dirty="0"/>
              <a:t>Career Development Programs </a:t>
            </a:r>
          </a:p>
        </p:txBody>
      </p:sp>
      <p:pic>
        <p:nvPicPr>
          <p:cNvPr id="3" name="Picture 2"/>
          <p:cNvPicPr>
            <a:picLocks noChangeAspect="1"/>
          </p:cNvPicPr>
          <p:nvPr/>
        </p:nvPicPr>
        <p:blipFill rotWithShape="1">
          <a:blip r:embed="rId3"/>
          <a:srcRect l="4261" t="1337" r="8289" b="332"/>
          <a:stretch/>
        </p:blipFill>
        <p:spPr>
          <a:xfrm>
            <a:off x="342900" y="342592"/>
            <a:ext cx="7134225" cy="5953433"/>
          </a:xfrm>
          <a:prstGeom prst="rect">
            <a:avLst/>
          </a:prstGeom>
        </p:spPr>
      </p:pic>
    </p:spTree>
    <p:extLst>
      <p:ext uri="{BB962C8B-B14F-4D97-AF65-F5344CB8AC3E}">
        <p14:creationId xmlns:p14="http://schemas.microsoft.com/office/powerpoint/2010/main" val="3680835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3228" y="580680"/>
            <a:ext cx="1629295" cy="914400"/>
          </a:xfrm>
          <a:prstGeom prst="rect">
            <a:avLst/>
          </a:prstGeom>
        </p:spPr>
      </p:pic>
      <p:pic>
        <p:nvPicPr>
          <p:cNvPr id="3" name="Picture 2"/>
          <p:cNvPicPr>
            <a:picLocks noChangeAspect="1"/>
          </p:cNvPicPr>
          <p:nvPr/>
        </p:nvPicPr>
        <p:blipFill>
          <a:blip r:embed="rId3"/>
          <a:stretch>
            <a:fillRect/>
          </a:stretch>
        </p:blipFill>
        <p:spPr>
          <a:xfrm>
            <a:off x="2324009" y="1655117"/>
            <a:ext cx="1587731" cy="1097280"/>
          </a:xfrm>
          <a:prstGeom prst="rect">
            <a:avLst/>
          </a:prstGeom>
        </p:spPr>
      </p:pic>
      <p:pic>
        <p:nvPicPr>
          <p:cNvPr id="4" name="Picture 3"/>
          <p:cNvPicPr>
            <a:picLocks noChangeAspect="1"/>
          </p:cNvPicPr>
          <p:nvPr/>
        </p:nvPicPr>
        <p:blipFill>
          <a:blip r:embed="rId4"/>
          <a:stretch>
            <a:fillRect/>
          </a:stretch>
        </p:blipFill>
        <p:spPr>
          <a:xfrm>
            <a:off x="2375926" y="2835388"/>
            <a:ext cx="1483895" cy="914400"/>
          </a:xfrm>
          <a:prstGeom prst="rect">
            <a:avLst/>
          </a:prstGeom>
        </p:spPr>
      </p:pic>
      <p:pic>
        <p:nvPicPr>
          <p:cNvPr id="5" name="Picture 4"/>
          <p:cNvPicPr>
            <a:picLocks noChangeAspect="1"/>
          </p:cNvPicPr>
          <p:nvPr/>
        </p:nvPicPr>
        <p:blipFill>
          <a:blip r:embed="rId5"/>
          <a:stretch>
            <a:fillRect/>
          </a:stretch>
        </p:blipFill>
        <p:spPr>
          <a:xfrm>
            <a:off x="2331891" y="4800600"/>
            <a:ext cx="1478280" cy="731520"/>
          </a:xfrm>
          <a:prstGeom prst="rect">
            <a:avLst/>
          </a:prstGeom>
        </p:spPr>
      </p:pic>
      <p:sp>
        <p:nvSpPr>
          <p:cNvPr id="6" name="Rectangle 5"/>
          <p:cNvSpPr/>
          <p:nvPr/>
        </p:nvSpPr>
        <p:spPr>
          <a:xfrm>
            <a:off x="4229101" y="4726735"/>
            <a:ext cx="5688233" cy="338554"/>
          </a:xfrm>
          <a:prstGeom prst="rect">
            <a:avLst/>
          </a:prstGeom>
        </p:spPr>
        <p:txBody>
          <a:bodyPr wrap="square">
            <a:spAutoFit/>
          </a:bodyPr>
          <a:lstStyle/>
          <a:p>
            <a:r>
              <a:rPr lang="en-US" sz="1600" dirty="0"/>
              <a:t>Operation VETS (Veteran, Employment, Transition, Success) </a:t>
            </a:r>
          </a:p>
        </p:txBody>
      </p:sp>
      <p:sp>
        <p:nvSpPr>
          <p:cNvPr id="7" name="Rectangle 6"/>
          <p:cNvSpPr/>
          <p:nvPr/>
        </p:nvSpPr>
        <p:spPr>
          <a:xfrm>
            <a:off x="4230904" y="2738347"/>
            <a:ext cx="5486400" cy="584775"/>
          </a:xfrm>
          <a:prstGeom prst="rect">
            <a:avLst/>
          </a:prstGeom>
        </p:spPr>
        <p:txBody>
          <a:bodyPr wrap="square">
            <a:spAutoFit/>
          </a:bodyPr>
          <a:lstStyle/>
          <a:p>
            <a:r>
              <a:rPr lang="en-US" sz="1600" dirty="0"/>
              <a:t>Get HIRED (Help International students Reach Employment Destinations) </a:t>
            </a:r>
          </a:p>
        </p:txBody>
      </p:sp>
      <p:sp>
        <p:nvSpPr>
          <p:cNvPr id="8" name="Rectangle 7"/>
          <p:cNvSpPr/>
          <p:nvPr/>
        </p:nvSpPr>
        <p:spPr>
          <a:xfrm>
            <a:off x="4267200" y="580681"/>
            <a:ext cx="5696116" cy="584775"/>
          </a:xfrm>
          <a:prstGeom prst="rect">
            <a:avLst/>
          </a:prstGeom>
        </p:spPr>
        <p:txBody>
          <a:bodyPr wrap="square">
            <a:spAutoFit/>
          </a:bodyPr>
          <a:lstStyle/>
          <a:p>
            <a:r>
              <a:rPr lang="en-US" sz="1600" dirty="0"/>
              <a:t>ASPIRE (Abilities-focused Students: Planning, Informing, Resource building, Exploring employment) </a:t>
            </a:r>
          </a:p>
        </p:txBody>
      </p:sp>
      <p:sp>
        <p:nvSpPr>
          <p:cNvPr id="9" name="Rectangle 8"/>
          <p:cNvSpPr/>
          <p:nvPr/>
        </p:nvSpPr>
        <p:spPr>
          <a:xfrm>
            <a:off x="4267200" y="1655118"/>
            <a:ext cx="6096000" cy="584775"/>
          </a:xfrm>
          <a:prstGeom prst="rect">
            <a:avLst/>
          </a:prstGeom>
        </p:spPr>
        <p:txBody>
          <a:bodyPr wrap="square">
            <a:spAutoFit/>
          </a:bodyPr>
          <a:lstStyle/>
          <a:p>
            <a:r>
              <a:rPr lang="en-US" sz="1600" dirty="0"/>
              <a:t>The Butterfly Project (A partnership between the Career Center and Undocumented Student Programs)</a:t>
            </a:r>
          </a:p>
        </p:txBody>
      </p:sp>
      <p:pic>
        <p:nvPicPr>
          <p:cNvPr id="10" name="Picture 9"/>
          <p:cNvPicPr>
            <a:picLocks noChangeAspect="1"/>
          </p:cNvPicPr>
          <p:nvPr/>
        </p:nvPicPr>
        <p:blipFill>
          <a:blip r:embed="rId6"/>
          <a:stretch>
            <a:fillRect/>
          </a:stretch>
        </p:blipFill>
        <p:spPr>
          <a:xfrm>
            <a:off x="2347781" y="5651052"/>
            <a:ext cx="1482811" cy="548640"/>
          </a:xfrm>
          <a:prstGeom prst="rect">
            <a:avLst/>
          </a:prstGeom>
        </p:spPr>
      </p:pic>
      <p:sp>
        <p:nvSpPr>
          <p:cNvPr id="11" name="Rectangle 10"/>
          <p:cNvSpPr/>
          <p:nvPr/>
        </p:nvSpPr>
        <p:spPr>
          <a:xfrm>
            <a:off x="4229100" y="5652428"/>
            <a:ext cx="5562600" cy="338554"/>
          </a:xfrm>
          <a:prstGeom prst="rect">
            <a:avLst/>
          </a:prstGeom>
        </p:spPr>
        <p:txBody>
          <a:bodyPr wrap="square">
            <a:spAutoFit/>
          </a:bodyPr>
          <a:lstStyle/>
          <a:p>
            <a:r>
              <a:rPr lang="en-US" sz="1600" dirty="0"/>
              <a:t>ORBITS (Obtain Resources, Become Informed, Target Success)</a:t>
            </a:r>
          </a:p>
        </p:txBody>
      </p:sp>
      <p:pic>
        <p:nvPicPr>
          <p:cNvPr id="1026" name="Picture 1" descr="image006"/>
          <p:cNvPicPr>
            <a:picLocks noChangeAspect="1" noChangeArrowheads="1"/>
          </p:cNvPicPr>
          <p:nvPr/>
        </p:nvPicPr>
        <p:blipFill rotWithShape="1">
          <a:blip r:embed="rId7">
            <a:extLst>
              <a:ext uri="{28A0092B-C50C-407E-A947-70E740481C1C}">
                <a14:useLocalDpi xmlns:a14="http://schemas.microsoft.com/office/drawing/2010/main" val="0"/>
              </a:ext>
            </a:extLst>
          </a:blip>
          <a:srcRect l="13166" t="17824" r="25408" b="8101"/>
          <a:stretch/>
        </p:blipFill>
        <p:spPr bwMode="auto">
          <a:xfrm>
            <a:off x="2340457" y="3879646"/>
            <a:ext cx="149013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29100" y="3906852"/>
            <a:ext cx="5486400" cy="338554"/>
          </a:xfrm>
          <a:prstGeom prst="rect">
            <a:avLst/>
          </a:prstGeom>
        </p:spPr>
        <p:txBody>
          <a:bodyPr wrap="square">
            <a:spAutoFit/>
          </a:bodyPr>
          <a:lstStyle/>
          <a:p>
            <a:r>
              <a:rPr lang="en-US" sz="1600" dirty="0"/>
              <a:t>Internship Success Program </a:t>
            </a:r>
          </a:p>
        </p:txBody>
      </p:sp>
      <p:pic>
        <p:nvPicPr>
          <p:cNvPr id="14"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8"/>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16371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Access UCR Handshake</a:t>
            </a:r>
          </a:p>
        </p:txBody>
      </p:sp>
      <p:pic>
        <p:nvPicPr>
          <p:cNvPr id="5" name="Picture 4"/>
          <p:cNvPicPr>
            <a:picLocks noChangeAspect="1"/>
          </p:cNvPicPr>
          <p:nvPr/>
        </p:nvPicPr>
        <p:blipFill rotWithShape="1">
          <a:blip r:embed="rId3"/>
          <a:srcRect l="5235" r="3886"/>
          <a:stretch/>
        </p:blipFill>
        <p:spPr>
          <a:xfrm>
            <a:off x="7532251" y="3244502"/>
            <a:ext cx="3011057" cy="2976252"/>
          </a:xfrm>
          <a:prstGeom prst="rect">
            <a:avLst/>
          </a:prstGeom>
        </p:spPr>
      </p:pic>
      <p:sp>
        <p:nvSpPr>
          <p:cNvPr id="6" name="TextBox 5"/>
          <p:cNvSpPr txBox="1"/>
          <p:nvPr/>
        </p:nvSpPr>
        <p:spPr>
          <a:xfrm>
            <a:off x="7393709" y="2073670"/>
            <a:ext cx="3149599" cy="646331"/>
          </a:xfrm>
          <a:prstGeom prst="rect">
            <a:avLst/>
          </a:prstGeom>
          <a:noFill/>
        </p:spPr>
        <p:txBody>
          <a:bodyPr wrap="square" rtlCol="0">
            <a:spAutoFit/>
          </a:bodyPr>
          <a:lstStyle/>
          <a:p>
            <a:pPr algn="ctr"/>
            <a:r>
              <a:rPr lang="en-US" dirty="0" err="1"/>
              <a:t>R’Web</a:t>
            </a:r>
            <a:r>
              <a:rPr lang="en-US" dirty="0"/>
              <a:t> Portal </a:t>
            </a:r>
          </a:p>
          <a:p>
            <a:pPr algn="ctr"/>
            <a:r>
              <a:rPr lang="en-US" dirty="0"/>
              <a:t>(See the logo below)</a:t>
            </a:r>
          </a:p>
        </p:txBody>
      </p:sp>
      <p:sp>
        <p:nvSpPr>
          <p:cNvPr id="7" name="TextBox 6"/>
          <p:cNvSpPr txBox="1"/>
          <p:nvPr/>
        </p:nvSpPr>
        <p:spPr>
          <a:xfrm>
            <a:off x="1734532" y="2073670"/>
            <a:ext cx="3582186" cy="1754326"/>
          </a:xfrm>
          <a:prstGeom prst="rect">
            <a:avLst/>
          </a:prstGeom>
          <a:noFill/>
        </p:spPr>
        <p:txBody>
          <a:bodyPr wrap="square" rtlCol="0">
            <a:spAutoFit/>
          </a:bodyPr>
          <a:lstStyle/>
          <a:p>
            <a:pPr algn="ctr"/>
            <a:r>
              <a:rPr lang="en-US" dirty="0"/>
              <a:t>go.ucr.edu/</a:t>
            </a:r>
            <a:r>
              <a:rPr lang="en-US" dirty="0" err="1"/>
              <a:t>ucrhandshake</a:t>
            </a:r>
            <a:endParaRPr lang="en-US" dirty="0"/>
          </a:p>
          <a:p>
            <a:pPr algn="ctr"/>
            <a:endParaRPr lang="en-US" dirty="0"/>
          </a:p>
          <a:p>
            <a:pPr algn="ctr"/>
            <a:r>
              <a:rPr lang="en-US" dirty="0"/>
              <a:t>OR</a:t>
            </a:r>
          </a:p>
          <a:p>
            <a:pPr algn="ctr"/>
            <a:endParaRPr lang="en-US" dirty="0"/>
          </a:p>
          <a:p>
            <a:pPr algn="ctr"/>
            <a:r>
              <a:rPr lang="en-US" dirty="0"/>
              <a:t>Career Center Website</a:t>
            </a:r>
          </a:p>
          <a:p>
            <a:pPr algn="ctr"/>
            <a:r>
              <a:rPr lang="en-US" dirty="0"/>
              <a:t>(careers.ucr.edu)</a:t>
            </a:r>
          </a:p>
        </p:txBody>
      </p:sp>
      <p:pic>
        <p:nvPicPr>
          <p:cNvPr id="3" name="Picture 2"/>
          <p:cNvPicPr>
            <a:picLocks noChangeAspect="1"/>
          </p:cNvPicPr>
          <p:nvPr/>
        </p:nvPicPr>
        <p:blipFill rotWithShape="1">
          <a:blip r:embed="rId4"/>
          <a:srcRect l="4838" t="8576" r="6011" b="16227"/>
          <a:stretch/>
        </p:blipFill>
        <p:spPr>
          <a:xfrm>
            <a:off x="2242267" y="3847975"/>
            <a:ext cx="2895600" cy="2714625"/>
          </a:xfrm>
          <a:prstGeom prst="rect">
            <a:avLst/>
          </a:prstGeom>
        </p:spPr>
      </p:pic>
      <p:sp>
        <p:nvSpPr>
          <p:cNvPr id="9" name="Oval 8"/>
          <p:cNvSpPr/>
          <p:nvPr/>
        </p:nvSpPr>
        <p:spPr>
          <a:xfrm>
            <a:off x="3002704" y="6022120"/>
            <a:ext cx="1207346" cy="3972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5"/>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19634358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6496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2"/>
          <a:stretch>
            <a:fillRect/>
          </a:stretch>
        </p:blipFill>
        <p:spPr>
          <a:xfrm>
            <a:off x="10421711" y="6400800"/>
            <a:ext cx="1628775" cy="457200"/>
          </a:xfrm>
          <a:prstGeom prst="rect">
            <a:avLst/>
          </a:prstGeom>
        </p:spPr>
      </p:pic>
      <p:pic>
        <p:nvPicPr>
          <p:cNvPr id="4" name="Picture 3"/>
          <p:cNvPicPr>
            <a:picLocks noChangeAspect="1"/>
          </p:cNvPicPr>
          <p:nvPr/>
        </p:nvPicPr>
        <p:blipFill>
          <a:blip r:embed="rId3"/>
          <a:stretch>
            <a:fillRect/>
          </a:stretch>
        </p:blipFill>
        <p:spPr>
          <a:xfrm>
            <a:off x="1429732" y="210336"/>
            <a:ext cx="9144000" cy="6286500"/>
          </a:xfrm>
          <a:prstGeom prst="rect">
            <a:avLst/>
          </a:prstGeom>
        </p:spPr>
      </p:pic>
    </p:spTree>
    <p:extLst>
      <p:ext uri="{BB962C8B-B14F-4D97-AF65-F5344CB8AC3E}">
        <p14:creationId xmlns:p14="http://schemas.microsoft.com/office/powerpoint/2010/main" val="1384874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375" y="0"/>
            <a:ext cx="11887096" cy="6858000"/>
          </a:xfrm>
          <a:prstGeom prst="rect">
            <a:avLst/>
          </a:prstGeom>
        </p:spPr>
      </p:pic>
      <p:sp>
        <p:nvSpPr>
          <p:cNvPr id="3" name="TextBox 2"/>
          <p:cNvSpPr txBox="1"/>
          <p:nvPr/>
        </p:nvSpPr>
        <p:spPr>
          <a:xfrm>
            <a:off x="7658100" y="1910443"/>
            <a:ext cx="3045279" cy="646331"/>
          </a:xfrm>
          <a:prstGeom prst="rect">
            <a:avLst/>
          </a:prstGeom>
          <a:solidFill>
            <a:schemeClr val="accent4"/>
          </a:solidFill>
          <a:ln w="38100">
            <a:solidFill>
              <a:srgbClr val="0070C0"/>
            </a:solidFill>
          </a:ln>
        </p:spPr>
        <p:txBody>
          <a:bodyPr wrap="square" rtlCol="0">
            <a:spAutoFit/>
          </a:bodyPr>
          <a:lstStyle/>
          <a:p>
            <a:pPr algn="ctr"/>
            <a:r>
              <a:rPr lang="en-US" dirty="0">
                <a:latin typeface="Arial" panose="020B0604020202020204" pitchFamily="34" charset="0"/>
                <a:cs typeface="Arial" panose="020B0604020202020204" pitchFamily="34" charset="0"/>
              </a:rPr>
              <a:t>Your handshake Profile Page</a:t>
            </a:r>
          </a:p>
        </p:txBody>
      </p:sp>
      <p:sp>
        <p:nvSpPr>
          <p:cNvPr id="4" name="Up Arrow 3"/>
          <p:cNvSpPr/>
          <p:nvPr/>
        </p:nvSpPr>
        <p:spPr>
          <a:xfrm>
            <a:off x="10364561" y="359229"/>
            <a:ext cx="677635" cy="914400"/>
          </a:xfrm>
          <a:prstGeom prst="upArrow">
            <a:avLst/>
          </a:prstGeom>
          <a:solidFill>
            <a:srgbClr val="FF0000"/>
          </a:solidFill>
          <a:ln w="38100">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563225" y="6400800"/>
            <a:ext cx="1628775" cy="457200"/>
          </a:xfrm>
          <a:prstGeom prst="rect">
            <a:avLst/>
          </a:prstGeom>
        </p:spPr>
      </p:pic>
    </p:spTree>
    <p:extLst>
      <p:ext uri="{BB962C8B-B14F-4D97-AF65-F5344CB8AC3E}">
        <p14:creationId xmlns:p14="http://schemas.microsoft.com/office/powerpoint/2010/main" val="29130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7778" y="161119"/>
            <a:ext cx="11856773" cy="6696881"/>
          </a:xfrm>
          <a:prstGeom prst="rect">
            <a:avLst/>
          </a:prstGeom>
        </p:spPr>
      </p:pic>
      <p:sp>
        <p:nvSpPr>
          <p:cNvPr id="9" name="Oval 8"/>
          <p:cNvSpPr/>
          <p:nvPr/>
        </p:nvSpPr>
        <p:spPr>
          <a:xfrm>
            <a:off x="759278" y="440871"/>
            <a:ext cx="2547257" cy="75927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251039">
            <a:off x="7805057" y="52251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495026" y="6400800"/>
            <a:ext cx="1628775" cy="457200"/>
          </a:xfrm>
          <a:prstGeom prst="rect">
            <a:avLst/>
          </a:prstGeom>
        </p:spPr>
      </p:pic>
    </p:spTree>
    <p:extLst>
      <p:ext uri="{BB962C8B-B14F-4D97-AF65-F5344CB8AC3E}">
        <p14:creationId xmlns:p14="http://schemas.microsoft.com/office/powerpoint/2010/main" val="34833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18"/>
          <a:stretch/>
        </p:blipFill>
        <p:spPr>
          <a:xfrm>
            <a:off x="509882" y="142876"/>
            <a:ext cx="11115675" cy="6503021"/>
          </a:xfrm>
          <a:prstGeom prst="rect">
            <a:avLst/>
          </a:prstGeom>
        </p:spPr>
      </p:pic>
      <p:sp>
        <p:nvSpPr>
          <p:cNvPr id="11" name="Right Arrow 10"/>
          <p:cNvSpPr/>
          <p:nvPr/>
        </p:nvSpPr>
        <p:spPr>
          <a:xfrm rot="19251039">
            <a:off x="6038624" y="44620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98728" y="545658"/>
            <a:ext cx="2065563" cy="50765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3389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406" y="65314"/>
            <a:ext cx="12023116" cy="6858000"/>
          </a:xfrm>
          <a:prstGeom prst="rect">
            <a:avLst/>
          </a:prstGeom>
        </p:spPr>
      </p:pic>
      <p:sp>
        <p:nvSpPr>
          <p:cNvPr id="8" name="Up Arrow 7"/>
          <p:cNvSpPr/>
          <p:nvPr/>
        </p:nvSpPr>
        <p:spPr>
          <a:xfrm>
            <a:off x="5343516" y="302081"/>
            <a:ext cx="677635" cy="914400"/>
          </a:xfrm>
          <a:prstGeom prst="upArrow">
            <a:avLst/>
          </a:prstGeom>
          <a:solidFill>
            <a:srgbClr val="FF0000"/>
          </a:solidFill>
          <a:ln w="38100">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ounded Rectangle 3"/>
          <p:cNvSpPr/>
          <p:nvPr/>
        </p:nvSpPr>
        <p:spPr>
          <a:xfrm>
            <a:off x="987880" y="1485900"/>
            <a:ext cx="5698671" cy="86541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400663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8"/>
                                        </p:tgtEl>
                                      </p:cBhvr>
                                    </p:animEffect>
                                    <p:animScale>
                                      <p:cBhvr>
                                        <p:cTn id="7" dur="6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790" y="0"/>
            <a:ext cx="11823367" cy="6858000"/>
          </a:xfrm>
          <a:prstGeom prst="rect">
            <a:avLst/>
          </a:prstGeom>
        </p:spPr>
      </p:pic>
      <p:sp>
        <p:nvSpPr>
          <p:cNvPr id="3" name="Up Arrow 2"/>
          <p:cNvSpPr/>
          <p:nvPr/>
        </p:nvSpPr>
        <p:spPr>
          <a:xfrm>
            <a:off x="9588949" y="302081"/>
            <a:ext cx="677635" cy="914400"/>
          </a:xfrm>
          <a:prstGeom prst="upArrow">
            <a:avLst/>
          </a:prstGeom>
          <a:solidFill>
            <a:srgbClr val="FF0000"/>
          </a:solidFill>
          <a:ln w="38100">
            <a:solidFill>
              <a:srgbClr val="002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ounded Rectangle 3"/>
          <p:cNvSpPr/>
          <p:nvPr/>
        </p:nvSpPr>
        <p:spPr>
          <a:xfrm>
            <a:off x="7413171" y="2841171"/>
            <a:ext cx="2939143" cy="8001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2306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3"/>
                                        </p:tgtEl>
                                      </p:cBhvr>
                                    </p:animEffect>
                                    <p:animScale>
                                      <p:cBhvr>
                                        <p:cTn id="7" dur="62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2051538" y="885825"/>
            <a:ext cx="8534400" cy="758825"/>
          </a:xfrm>
        </p:spPr>
        <p:txBody>
          <a:bodyPr/>
          <a:lstStyle/>
          <a:p>
            <a:pPr algn="ctr" eaLnBrk="1" hangingPunct="1"/>
            <a:r>
              <a:rPr lang="en-US" altLang="en-US" b="1" dirty="0">
                <a:solidFill>
                  <a:schemeClr val="accent4"/>
                </a:solidFill>
              </a:rPr>
              <a:t>FAQ’s</a:t>
            </a:r>
          </a:p>
        </p:txBody>
      </p:sp>
      <p:sp>
        <p:nvSpPr>
          <p:cNvPr id="68611" name="Rectangle 3"/>
          <p:cNvSpPr>
            <a:spLocks noGrp="1" noChangeArrowheads="1"/>
          </p:cNvSpPr>
          <p:nvPr>
            <p:ph idx="4294967295"/>
          </p:nvPr>
        </p:nvSpPr>
        <p:spPr>
          <a:xfrm>
            <a:off x="2356338" y="1644650"/>
            <a:ext cx="8229600" cy="3886200"/>
          </a:xfrm>
        </p:spPr>
        <p:txBody>
          <a:bodyPr/>
          <a:lstStyle/>
          <a:p>
            <a:pPr algn="ctr" eaLnBrk="1" hangingPunct="1">
              <a:buFont typeface="Wingdings" panose="05000000000000000000" pitchFamily="2" charset="2"/>
              <a:buNone/>
            </a:pPr>
            <a:endParaRPr lang="en-US" altLang="ko-KR" dirty="0">
              <a:ea typeface="Gulim" panose="020B0600000101010101" pitchFamily="34" charset="-127"/>
            </a:endParaRPr>
          </a:p>
          <a:p>
            <a:pPr algn="ctr" eaLnBrk="1" hangingPunct="1">
              <a:buFont typeface="Wingdings" panose="05000000000000000000" pitchFamily="2" charset="2"/>
              <a:buNone/>
            </a:pPr>
            <a:endParaRPr lang="en-US" altLang="ko-KR" sz="4500" dirty="0">
              <a:ea typeface="Gulim" panose="020B0600000101010101" pitchFamily="34" charset="-127"/>
            </a:endParaRPr>
          </a:p>
          <a:p>
            <a:pPr algn="ctr" eaLnBrk="1" hangingPunct="1">
              <a:buFont typeface="Wingdings" panose="05000000000000000000" pitchFamily="2" charset="2"/>
              <a:buNone/>
            </a:pPr>
            <a:r>
              <a:rPr lang="en-US" altLang="ko-KR" sz="4800" dirty="0">
                <a:ea typeface="Gulim" panose="020B0600000101010101" pitchFamily="34" charset="-127"/>
              </a:rPr>
              <a:t>When Should I visit </a:t>
            </a:r>
          </a:p>
          <a:p>
            <a:pPr algn="ctr" eaLnBrk="1" hangingPunct="1">
              <a:buFont typeface="Wingdings" panose="05000000000000000000" pitchFamily="2" charset="2"/>
              <a:buNone/>
            </a:pPr>
            <a:r>
              <a:rPr lang="en-US" altLang="ko-KR" sz="4800" dirty="0">
                <a:ea typeface="Gulim" panose="020B0600000101010101" pitchFamily="34" charset="-127"/>
              </a:rPr>
              <a:t>the Career Center?</a:t>
            </a:r>
          </a:p>
          <a:p>
            <a:pPr eaLnBrk="1" hangingPunct="1">
              <a:buFont typeface="Wingdings" panose="05000000000000000000" pitchFamily="2" charset="2"/>
              <a:buNone/>
            </a:pPr>
            <a:endParaRPr lang="en-US" altLang="en-US" sz="4800" dirty="0"/>
          </a:p>
        </p:txBody>
      </p:sp>
      <p:pic>
        <p:nvPicPr>
          <p:cNvPr id="5"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36878122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074985" y="1136894"/>
            <a:ext cx="8534400" cy="758825"/>
          </a:xfrm>
        </p:spPr>
        <p:txBody>
          <a:bodyPr/>
          <a:lstStyle/>
          <a:p>
            <a:pPr algn="ctr" eaLnBrk="1" hangingPunct="1"/>
            <a:r>
              <a:rPr lang="en-US" altLang="en-US" b="1" dirty="0">
                <a:solidFill>
                  <a:schemeClr val="accent4"/>
                </a:solidFill>
              </a:rPr>
              <a:t>FAQ’s</a:t>
            </a:r>
          </a:p>
        </p:txBody>
      </p:sp>
      <p:sp>
        <p:nvSpPr>
          <p:cNvPr id="70659" name="Rectangle 3"/>
          <p:cNvSpPr>
            <a:spLocks noGrp="1" noChangeArrowheads="1"/>
          </p:cNvSpPr>
          <p:nvPr>
            <p:ph idx="4294967295"/>
          </p:nvPr>
        </p:nvSpPr>
        <p:spPr>
          <a:xfrm>
            <a:off x="2227385" y="1682261"/>
            <a:ext cx="8229600" cy="3886200"/>
          </a:xfrm>
        </p:spPr>
        <p:txBody>
          <a:bodyPr/>
          <a:lstStyle/>
          <a:p>
            <a:pPr algn="ctr" eaLnBrk="1" hangingPunct="1">
              <a:buFont typeface="Wingdings" panose="05000000000000000000" pitchFamily="2" charset="2"/>
              <a:buNone/>
            </a:pPr>
            <a:endParaRPr lang="en-US" altLang="ko-KR" dirty="0">
              <a:ea typeface="Gulim" panose="020B0600000101010101" pitchFamily="34" charset="-127"/>
            </a:endParaRPr>
          </a:p>
          <a:p>
            <a:pPr algn="ctr" eaLnBrk="1" hangingPunct="1">
              <a:buFont typeface="Wingdings" panose="05000000000000000000" pitchFamily="2" charset="2"/>
              <a:buNone/>
            </a:pPr>
            <a:endParaRPr lang="en-US" altLang="ko-KR" dirty="0">
              <a:ea typeface="Gulim" panose="020B0600000101010101" pitchFamily="34" charset="-127"/>
            </a:endParaRPr>
          </a:p>
          <a:p>
            <a:pPr algn="ctr" eaLnBrk="1" hangingPunct="1">
              <a:buFont typeface="Wingdings" panose="05000000000000000000" pitchFamily="2" charset="2"/>
              <a:buNone/>
            </a:pPr>
            <a:r>
              <a:rPr lang="en-US" altLang="ko-KR" sz="5000" dirty="0">
                <a:ea typeface="Gulim" panose="020B0600000101010101" pitchFamily="34" charset="-127"/>
              </a:rPr>
              <a:t>Will the Career Center find me a job?</a:t>
            </a:r>
          </a:p>
          <a:p>
            <a:pPr eaLnBrk="1" hangingPunct="1">
              <a:buFont typeface="Wingdings" panose="05000000000000000000" pitchFamily="2" charset="2"/>
              <a:buNone/>
            </a:pPr>
            <a:endParaRPr lang="en-US" altLang="en-US" dirty="0">
              <a:solidFill>
                <a:srgbClr val="000066"/>
              </a:solidFill>
            </a:endParaRPr>
          </a:p>
        </p:txBody>
      </p:sp>
      <p:pic>
        <p:nvPicPr>
          <p:cNvPr id="5"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3839980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731838"/>
            <a:ext cx="12192000" cy="1049337"/>
          </a:xfrm>
        </p:spPr>
        <p:txBody>
          <a:bodyPr/>
          <a:lstStyle/>
          <a:p>
            <a:pPr algn="ctr" eaLnBrk="1" hangingPunct="1"/>
            <a:r>
              <a:rPr lang="en-US" altLang="en-US" b="1" dirty="0">
                <a:solidFill>
                  <a:schemeClr val="accent4"/>
                </a:solidFill>
              </a:rPr>
              <a:t>FAQ’s</a:t>
            </a:r>
          </a:p>
        </p:txBody>
      </p:sp>
      <p:sp>
        <p:nvSpPr>
          <p:cNvPr id="72707" name="Rectangle 3"/>
          <p:cNvSpPr>
            <a:spLocks noGrp="1" noChangeArrowheads="1"/>
          </p:cNvSpPr>
          <p:nvPr>
            <p:ph idx="4294967295"/>
          </p:nvPr>
        </p:nvSpPr>
        <p:spPr>
          <a:xfrm>
            <a:off x="2444261" y="1781175"/>
            <a:ext cx="8229600" cy="3886200"/>
          </a:xfrm>
        </p:spPr>
        <p:txBody>
          <a:bodyPr/>
          <a:lstStyle/>
          <a:p>
            <a:pPr algn="ctr" eaLnBrk="1" hangingPunct="1">
              <a:buFont typeface="Wingdings" panose="05000000000000000000" pitchFamily="2" charset="2"/>
              <a:buNone/>
            </a:pPr>
            <a:endParaRPr lang="en-US" altLang="ko-KR" dirty="0">
              <a:ea typeface="Gulim" panose="020B0600000101010101" pitchFamily="34" charset="-127"/>
            </a:endParaRPr>
          </a:p>
          <a:p>
            <a:pPr algn="ctr" eaLnBrk="1" hangingPunct="1">
              <a:buFont typeface="Wingdings" panose="05000000000000000000" pitchFamily="2" charset="2"/>
              <a:buNone/>
            </a:pPr>
            <a:endParaRPr lang="en-US" altLang="ko-KR" sz="4500" dirty="0">
              <a:ea typeface="Gulim" panose="020B0600000101010101" pitchFamily="34" charset="-127"/>
            </a:endParaRPr>
          </a:p>
          <a:p>
            <a:pPr algn="ctr" eaLnBrk="1" hangingPunct="1">
              <a:buFont typeface="Wingdings" panose="05000000000000000000" pitchFamily="2" charset="2"/>
              <a:buNone/>
            </a:pPr>
            <a:r>
              <a:rPr lang="en-US" altLang="ko-KR" sz="4500" dirty="0">
                <a:ea typeface="Gulim" panose="020B0600000101010101" pitchFamily="34" charset="-127"/>
              </a:rPr>
              <a:t>Do Career Assessments tell me what career I should choose?</a:t>
            </a:r>
          </a:p>
          <a:p>
            <a:pPr eaLnBrk="1" hangingPunct="1">
              <a:buFont typeface="Wingdings" panose="05000000000000000000" pitchFamily="2" charset="2"/>
              <a:buNone/>
            </a:pPr>
            <a:endParaRPr lang="en-US" altLang="en-US" dirty="0">
              <a:solidFill>
                <a:srgbClr val="000066"/>
              </a:solidFill>
            </a:endParaRPr>
          </a:p>
        </p:txBody>
      </p:sp>
      <p:pic>
        <p:nvPicPr>
          <p:cNvPr id="5"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296502333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55650"/>
            <a:ext cx="12192000" cy="1050925"/>
          </a:xfrm>
        </p:spPr>
        <p:txBody>
          <a:bodyPr/>
          <a:lstStyle/>
          <a:p>
            <a:pPr algn="ctr">
              <a:defRPr/>
            </a:pPr>
            <a:r>
              <a:rPr lang="en-US" altLang="en-US" b="1" dirty="0">
                <a:solidFill>
                  <a:schemeClr val="accent4"/>
                </a:solidFill>
              </a:rPr>
              <a:t>FAQ’s</a:t>
            </a:r>
            <a:endParaRPr lang="en-US" dirty="0">
              <a:solidFill>
                <a:schemeClr val="accent4"/>
              </a:solidFill>
            </a:endParaRPr>
          </a:p>
        </p:txBody>
      </p:sp>
      <p:sp>
        <p:nvSpPr>
          <p:cNvPr id="74755" name="Rectangle 3"/>
          <p:cNvSpPr txBox="1">
            <a:spLocks noChangeArrowheads="1"/>
          </p:cNvSpPr>
          <p:nvPr/>
        </p:nvSpPr>
        <p:spPr bwMode="auto">
          <a:xfrm>
            <a:off x="1981200" y="1447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547688" indent="-2730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822325"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096963"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1371600" indent="-228600">
              <a:spcBef>
                <a:spcPct val="20000"/>
              </a:spcBef>
              <a:buClr>
                <a:srgbClr val="8FB08C"/>
              </a:buClr>
              <a:buChar char="•"/>
              <a:defRPr>
                <a:solidFill>
                  <a:schemeClr val="tx1"/>
                </a:solidFill>
                <a:latin typeface="Georgia" panose="02040502050405020303"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eaLnBrk="1" hangingPunct="1">
              <a:buFont typeface="Wingdings" panose="05000000000000000000" pitchFamily="2" charset="2"/>
              <a:buNone/>
            </a:pPr>
            <a:endParaRPr lang="en-US" altLang="ko-KR" dirty="0">
              <a:ea typeface="Gulim" panose="020B0600000101010101" pitchFamily="34" charset="-127"/>
            </a:endParaRPr>
          </a:p>
          <a:p>
            <a:pPr algn="ctr" eaLnBrk="1" hangingPunct="1">
              <a:buFont typeface="Wingdings" panose="05000000000000000000" pitchFamily="2" charset="2"/>
              <a:buNone/>
            </a:pPr>
            <a:endParaRPr lang="en-US" altLang="ko-KR" sz="4500" dirty="0">
              <a:ea typeface="Gulim" panose="020B0600000101010101" pitchFamily="34" charset="-127"/>
            </a:endParaRPr>
          </a:p>
          <a:p>
            <a:pPr algn="ctr" eaLnBrk="1" hangingPunct="1">
              <a:buFont typeface="Wingdings" panose="05000000000000000000" pitchFamily="2" charset="2"/>
              <a:buNone/>
            </a:pPr>
            <a:r>
              <a:rPr lang="en-US" altLang="ko-KR" sz="4500" dirty="0">
                <a:solidFill>
                  <a:schemeClr val="tx1">
                    <a:lumMod val="85000"/>
                    <a:lumOff val="15000"/>
                  </a:schemeClr>
                </a:solidFill>
                <a:latin typeface="+mj-lt"/>
                <a:ea typeface="Gulim" panose="020B0600000101010101" pitchFamily="34" charset="-127"/>
              </a:rPr>
              <a:t>Where are we located?</a:t>
            </a:r>
          </a:p>
          <a:p>
            <a:pPr eaLnBrk="1" hangingPunct="1">
              <a:buFont typeface="Wingdings" panose="05000000000000000000" pitchFamily="2" charset="2"/>
              <a:buNone/>
            </a:pPr>
            <a:endParaRPr lang="en-US" altLang="en-US" dirty="0">
              <a:solidFill>
                <a:srgbClr val="000066"/>
              </a:solidFill>
            </a:endParaRPr>
          </a:p>
        </p:txBody>
      </p:sp>
      <p:pic>
        <p:nvPicPr>
          <p:cNvPr id="5"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2"/>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27648235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9112" cy="6858000"/>
          </a:xfrm>
          <a:prstGeom prst="rect">
            <a:avLst/>
          </a:prstGeom>
        </p:spPr>
      </p:pic>
      <p:sp>
        <p:nvSpPr>
          <p:cNvPr id="4" name="Rectangle 3"/>
          <p:cNvSpPr/>
          <p:nvPr/>
        </p:nvSpPr>
        <p:spPr>
          <a:xfrm flipH="1">
            <a:off x="6192108" y="2525984"/>
            <a:ext cx="4475888"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1524001" y="2428832"/>
            <a:ext cx="4757351" cy="400110"/>
            <a:chOff x="0" y="2525992"/>
            <a:chExt cx="4757351" cy="400110"/>
          </a:xfrm>
        </p:grpSpPr>
        <p:sp>
          <p:nvSpPr>
            <p:cNvPr id="6" name="TextBox 5"/>
            <p:cNvSpPr txBox="1"/>
            <p:nvPr/>
          </p:nvSpPr>
          <p:spPr>
            <a:xfrm>
              <a:off x="957687" y="2525992"/>
              <a:ext cx="3799664" cy="400110"/>
            </a:xfrm>
            <a:prstGeom prst="rect">
              <a:avLst/>
            </a:prstGeom>
            <a:noFill/>
          </p:spPr>
          <p:txBody>
            <a:bodyPr wrap="square" rtlCol="0">
              <a:spAutoFit/>
            </a:bodyPr>
            <a:lstStyle/>
            <a:p>
              <a:r>
                <a:rPr lang="en-US" sz="2000" b="1" dirty="0">
                  <a:solidFill>
                    <a:schemeClr val="bg1"/>
                  </a:solidFill>
                  <a:latin typeface="Arial"/>
                  <a:cs typeface="Arial"/>
                </a:rPr>
                <a:t>Create a Handshake Account</a:t>
              </a:r>
            </a:p>
          </p:txBody>
        </p:sp>
        <p:sp>
          <p:nvSpPr>
            <p:cNvPr id="7" name="Rectangle 6"/>
            <p:cNvSpPr/>
            <p:nvPr/>
          </p:nvSpPr>
          <p:spPr>
            <a:xfrm>
              <a:off x="0" y="2623144"/>
              <a:ext cx="957687"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3512189" y="3077429"/>
            <a:ext cx="2474007" cy="347069"/>
          </a:xfrm>
          <a:prstGeom prst="rect">
            <a:avLst/>
          </a:prstGeom>
          <a:solidFill>
            <a:schemeClr val="tx1">
              <a:alpha val="60000"/>
            </a:schemeClr>
          </a:solidFill>
          <a:ln>
            <a:solidFill>
              <a:srgbClr val="FFFFFF">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436174" y="3033697"/>
            <a:ext cx="7780693" cy="390798"/>
            <a:chOff x="866738" y="3034062"/>
            <a:chExt cx="7780693" cy="357894"/>
          </a:xfrm>
        </p:grpSpPr>
        <p:sp>
          <p:nvSpPr>
            <p:cNvPr id="10" name="TextBox 9"/>
            <p:cNvSpPr txBox="1"/>
            <p:nvPr/>
          </p:nvSpPr>
          <p:spPr>
            <a:xfrm>
              <a:off x="866738" y="3038013"/>
              <a:ext cx="402674" cy="353943"/>
            </a:xfrm>
            <a:prstGeom prst="rect">
              <a:avLst/>
            </a:prstGeom>
            <a:noFill/>
          </p:spPr>
          <p:txBody>
            <a:bodyPr wrap="none" rtlCol="0">
              <a:spAutoFit/>
            </a:bodyPr>
            <a:lstStyle/>
            <a:p>
              <a:pPr algn="r"/>
              <a:r>
                <a:rPr lang="en-US" sz="1700" dirty="0">
                  <a:solidFill>
                    <a:srgbClr val="ECC23D"/>
                  </a:solidFill>
                  <a:latin typeface="Arial Black"/>
                  <a:cs typeface="Arial Black"/>
                </a:rPr>
                <a:t>1.</a:t>
              </a:r>
            </a:p>
          </p:txBody>
        </p:sp>
        <p:sp>
          <p:nvSpPr>
            <p:cNvPr id="11" name="TextBox 10"/>
            <p:cNvSpPr txBox="1"/>
            <p:nvPr/>
          </p:nvSpPr>
          <p:spPr>
            <a:xfrm>
              <a:off x="1121891" y="3034062"/>
              <a:ext cx="7525540" cy="323165"/>
            </a:xfrm>
            <a:prstGeom prst="rect">
              <a:avLst/>
            </a:prstGeom>
            <a:noFill/>
          </p:spPr>
          <p:txBody>
            <a:bodyPr wrap="square" rtlCol="0">
              <a:spAutoFit/>
            </a:bodyPr>
            <a:lstStyle/>
            <a:p>
              <a:r>
                <a:rPr lang="en-US" sz="1500" dirty="0">
                  <a:solidFill>
                    <a:schemeClr val="bg1"/>
                  </a:solidFill>
                  <a:latin typeface="Arial"/>
                  <a:cs typeface="Arial"/>
                </a:rPr>
                <a:t>Log into   </a:t>
              </a:r>
              <a:r>
                <a:rPr lang="en-US" sz="1500" b="1" dirty="0">
                  <a:solidFill>
                    <a:srgbClr val="ECC23D"/>
                  </a:solidFill>
                  <a:latin typeface="Arial"/>
                  <a:cs typeface="Arial"/>
                </a:rPr>
                <a:t>go.ucr.edu/</a:t>
              </a:r>
              <a:r>
                <a:rPr lang="en-US" sz="1500" b="1" dirty="0" err="1">
                  <a:solidFill>
                    <a:srgbClr val="ECC23D"/>
                  </a:solidFill>
                  <a:latin typeface="Arial"/>
                  <a:cs typeface="Arial"/>
                </a:rPr>
                <a:t>ucrhandshake</a:t>
              </a:r>
              <a:r>
                <a:rPr lang="en-US" sz="1500" dirty="0">
                  <a:solidFill>
                    <a:schemeClr val="bg1"/>
                  </a:solidFill>
                  <a:latin typeface="Arial"/>
                  <a:cs typeface="Arial"/>
                </a:rPr>
                <a:t>   with your UCR username and password.</a:t>
              </a:r>
            </a:p>
          </p:txBody>
        </p:sp>
      </p:grpSp>
      <p:grpSp>
        <p:nvGrpSpPr>
          <p:cNvPr id="12" name="Group 11"/>
          <p:cNvGrpSpPr/>
          <p:nvPr/>
        </p:nvGrpSpPr>
        <p:grpSpPr>
          <a:xfrm>
            <a:off x="2390738" y="3563534"/>
            <a:ext cx="7370754" cy="553998"/>
            <a:chOff x="866738" y="3563534"/>
            <a:chExt cx="7370754" cy="553998"/>
          </a:xfrm>
        </p:grpSpPr>
        <p:sp>
          <p:nvSpPr>
            <p:cNvPr id="13" name="TextBox 12"/>
            <p:cNvSpPr txBox="1"/>
            <p:nvPr/>
          </p:nvSpPr>
          <p:spPr>
            <a:xfrm>
              <a:off x="866738" y="3564575"/>
              <a:ext cx="402674" cy="353943"/>
            </a:xfrm>
            <a:prstGeom prst="rect">
              <a:avLst/>
            </a:prstGeom>
            <a:noFill/>
          </p:spPr>
          <p:txBody>
            <a:bodyPr wrap="none" rtlCol="0">
              <a:spAutoFit/>
            </a:bodyPr>
            <a:lstStyle/>
            <a:p>
              <a:pPr algn="r"/>
              <a:r>
                <a:rPr lang="en-US" sz="1700" dirty="0">
                  <a:solidFill>
                    <a:srgbClr val="ECC23D"/>
                  </a:solidFill>
                  <a:latin typeface="Arial Black"/>
                  <a:cs typeface="Arial Black"/>
                </a:rPr>
                <a:t>2.</a:t>
              </a:r>
            </a:p>
          </p:txBody>
        </p:sp>
        <p:sp>
          <p:nvSpPr>
            <p:cNvPr id="14" name="TextBox 13"/>
            <p:cNvSpPr txBox="1"/>
            <p:nvPr/>
          </p:nvSpPr>
          <p:spPr>
            <a:xfrm>
              <a:off x="1165877" y="3563534"/>
              <a:ext cx="7071615" cy="553998"/>
            </a:xfrm>
            <a:prstGeom prst="rect">
              <a:avLst/>
            </a:prstGeom>
            <a:noFill/>
          </p:spPr>
          <p:txBody>
            <a:bodyPr wrap="square" rtlCol="0">
              <a:spAutoFit/>
            </a:bodyPr>
            <a:lstStyle/>
            <a:p>
              <a:r>
                <a:rPr lang="en-US" sz="1500" dirty="0">
                  <a:solidFill>
                    <a:schemeClr val="bg1"/>
                  </a:solidFill>
                  <a:latin typeface="Arial"/>
                  <a:cs typeface="Arial"/>
                </a:rPr>
                <a:t>Complete your UCR Handshake profile by adding your resume, photos, skills and more. Make your profile public to employers.</a:t>
              </a:r>
            </a:p>
          </p:txBody>
        </p:sp>
      </p:grpSp>
      <p:grpSp>
        <p:nvGrpSpPr>
          <p:cNvPr id="15" name="Group 14"/>
          <p:cNvGrpSpPr/>
          <p:nvPr/>
        </p:nvGrpSpPr>
        <p:grpSpPr>
          <a:xfrm>
            <a:off x="2390738" y="4255818"/>
            <a:ext cx="7370756" cy="576810"/>
            <a:chOff x="866738" y="4255818"/>
            <a:chExt cx="7370756" cy="576810"/>
          </a:xfrm>
        </p:grpSpPr>
        <p:sp>
          <p:nvSpPr>
            <p:cNvPr id="16" name="TextBox 15"/>
            <p:cNvSpPr txBox="1"/>
            <p:nvPr/>
          </p:nvSpPr>
          <p:spPr>
            <a:xfrm>
              <a:off x="866738" y="4255818"/>
              <a:ext cx="402674" cy="353943"/>
            </a:xfrm>
            <a:prstGeom prst="rect">
              <a:avLst/>
            </a:prstGeom>
            <a:noFill/>
          </p:spPr>
          <p:txBody>
            <a:bodyPr wrap="none" rtlCol="0">
              <a:spAutoFit/>
            </a:bodyPr>
            <a:lstStyle/>
            <a:p>
              <a:pPr algn="r"/>
              <a:r>
                <a:rPr lang="en-US" sz="1700" dirty="0">
                  <a:solidFill>
                    <a:srgbClr val="ECC23D"/>
                  </a:solidFill>
                  <a:latin typeface="Arial Black"/>
                  <a:cs typeface="Arial Black"/>
                </a:rPr>
                <a:t>3.</a:t>
              </a:r>
            </a:p>
          </p:txBody>
        </p:sp>
        <p:sp>
          <p:nvSpPr>
            <p:cNvPr id="17" name="TextBox 16"/>
            <p:cNvSpPr txBox="1"/>
            <p:nvPr/>
          </p:nvSpPr>
          <p:spPr>
            <a:xfrm>
              <a:off x="1165879" y="4278630"/>
              <a:ext cx="7071615" cy="553998"/>
            </a:xfrm>
            <a:prstGeom prst="rect">
              <a:avLst/>
            </a:prstGeom>
            <a:noFill/>
          </p:spPr>
          <p:txBody>
            <a:bodyPr wrap="square" rtlCol="0">
              <a:spAutoFit/>
            </a:bodyPr>
            <a:lstStyle/>
            <a:p>
              <a:r>
                <a:rPr lang="en-US" sz="1500" dirty="0">
                  <a:solidFill>
                    <a:schemeClr val="bg1"/>
                  </a:solidFill>
                  <a:latin typeface="Arial"/>
                  <a:cs typeface="Arial"/>
                </a:rPr>
                <a:t>Click “Jobs” in the menu bar and start applying. Save searches and sign up for notifications about future opportunities that match your interests!</a:t>
              </a:r>
            </a:p>
          </p:txBody>
        </p:sp>
      </p:grpSp>
    </p:spTree>
    <p:extLst>
      <p:ext uri="{BB962C8B-B14F-4D97-AF65-F5344CB8AC3E}">
        <p14:creationId xmlns:p14="http://schemas.microsoft.com/office/powerpoint/2010/main" val="1867171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861094" y="808781"/>
            <a:ext cx="6172200" cy="914400"/>
          </a:xfrm>
          <a:prstGeom prst="rect">
            <a:avLst/>
          </a:prstGeom>
          <a:noFill/>
          <a:ln w="9525">
            <a:noFill/>
            <a:miter lim="800000"/>
            <a:headEnd/>
            <a:tailEnd/>
          </a:ln>
        </p:spPr>
        <p:txBody>
          <a:bodyPr wrap="none" anchor="ctr"/>
          <a:lstStyle/>
          <a:p>
            <a:pPr algn="ctr" eaLnBrk="1" hangingPunct="1">
              <a:defRPr/>
            </a:pPr>
            <a:r>
              <a:rPr lang="en-US" altLang="ko-KR" sz="4800" b="1" dirty="0">
                <a:solidFill>
                  <a:srgbClr val="0070C0"/>
                </a:solidFill>
                <a:latin typeface="+mj-lt"/>
              </a:rPr>
              <a:t>More</a:t>
            </a:r>
            <a:r>
              <a:rPr lang="en-US" altLang="ko-KR" sz="6900" dirty="0">
                <a:ea typeface="굴림" pitchFamily="-65" charset="-127"/>
                <a:cs typeface="Arial" charset="0"/>
              </a:rPr>
              <a:t> </a:t>
            </a:r>
            <a:r>
              <a:rPr lang="en-US" altLang="ko-KR" sz="4800" b="1" dirty="0">
                <a:solidFill>
                  <a:srgbClr val="0070C0"/>
                </a:solidFill>
                <a:latin typeface="+mj-lt"/>
              </a:rPr>
              <a:t>Questions??</a:t>
            </a:r>
            <a:endParaRPr lang="en-US" sz="4800" b="1" dirty="0">
              <a:solidFill>
                <a:srgbClr val="0070C0"/>
              </a:solidFill>
              <a:latin typeface="+mj-lt"/>
            </a:endParaRPr>
          </a:p>
        </p:txBody>
      </p:sp>
      <p:pic>
        <p:nvPicPr>
          <p:cNvPr id="3" name="Picture 2"/>
          <p:cNvPicPr>
            <a:picLocks noChangeAspect="1"/>
          </p:cNvPicPr>
          <p:nvPr/>
        </p:nvPicPr>
        <p:blipFill>
          <a:blip r:embed="rId3"/>
          <a:stretch>
            <a:fillRect/>
          </a:stretch>
        </p:blipFill>
        <p:spPr>
          <a:xfrm>
            <a:off x="4194774" y="2070947"/>
            <a:ext cx="3823811" cy="4016609"/>
          </a:xfrm>
          <a:prstGeom prst="rect">
            <a:avLst/>
          </a:prstGeom>
        </p:spPr>
      </p:pic>
      <p:pic>
        <p:nvPicPr>
          <p:cNvPr id="4"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4"/>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1720107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151554"/>
                                        </p:tgtEl>
                                        <p:attrNameLst>
                                          <p:attrName>style.visibility</p:attrName>
                                        </p:attrNameLst>
                                      </p:cBhvr>
                                      <p:to>
                                        <p:strVal val="visible"/>
                                      </p:to>
                                    </p:set>
                                    <p:animEffect transition="in" filter="fade">
                                      <p:cBhvr>
                                        <p:cTn id="7" dur="2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94"/>
            <a:ext cx="12193057" cy="6858594"/>
          </a:xfrm>
          <a:prstGeom prst="rect">
            <a:avLst/>
          </a:prstGeom>
        </p:spPr>
      </p:pic>
      <p:sp>
        <p:nvSpPr>
          <p:cNvPr id="2" name="Title 1"/>
          <p:cNvSpPr>
            <a:spLocks noGrp="1"/>
          </p:cNvSpPr>
          <p:nvPr>
            <p:ph type="title"/>
          </p:nvPr>
        </p:nvSpPr>
        <p:spPr>
          <a:xfrm>
            <a:off x="2789778" y="572996"/>
            <a:ext cx="8050306" cy="1371600"/>
          </a:xfrm>
        </p:spPr>
        <p:txBody>
          <a:bodyPr>
            <a:normAutofit/>
          </a:bodyPr>
          <a:lstStyle/>
          <a:p>
            <a:pPr algn="ctr"/>
            <a:r>
              <a:rPr lang="en-US" sz="4000" b="1" dirty="0">
                <a:solidFill>
                  <a:schemeClr val="accent4"/>
                </a:solidFill>
              </a:rPr>
              <a:t>To schedule an appointment</a:t>
            </a:r>
          </a:p>
        </p:txBody>
      </p:sp>
      <p:sp>
        <p:nvSpPr>
          <p:cNvPr id="3" name="Content Placeholder 2"/>
          <p:cNvSpPr>
            <a:spLocks noGrp="1"/>
          </p:cNvSpPr>
          <p:nvPr>
            <p:ph idx="1"/>
          </p:nvPr>
        </p:nvSpPr>
        <p:spPr>
          <a:xfrm>
            <a:off x="1066800" y="1863306"/>
            <a:ext cx="10058400" cy="3506553"/>
          </a:xfrm>
        </p:spPr>
        <p:txBody>
          <a:bodyPr>
            <a:normAutofit/>
          </a:bodyPr>
          <a:lstStyle/>
          <a:p>
            <a:pPr marL="0" indent="0" algn="ctr">
              <a:buNone/>
            </a:pPr>
            <a:r>
              <a:rPr lang="en-US" sz="3600" b="1" dirty="0">
                <a:solidFill>
                  <a:schemeClr val="bg1"/>
                </a:solidFill>
              </a:rPr>
              <a:t>Call us at </a:t>
            </a:r>
            <a:r>
              <a:rPr lang="en-US" sz="3600" b="1" u="sng" dirty="0">
                <a:solidFill>
                  <a:schemeClr val="bg1"/>
                </a:solidFill>
              </a:rPr>
              <a:t>951-827-3631</a:t>
            </a:r>
          </a:p>
          <a:p>
            <a:r>
              <a:rPr lang="en-US" sz="3600" b="1" dirty="0">
                <a:solidFill>
                  <a:schemeClr val="bg1"/>
                </a:solidFill>
              </a:rPr>
              <a:t>Or visit </a:t>
            </a:r>
          </a:p>
          <a:p>
            <a:pPr marL="0" indent="0" algn="ctr">
              <a:buNone/>
            </a:pPr>
            <a:r>
              <a:rPr lang="en-US" sz="3600" b="1" dirty="0">
                <a:solidFill>
                  <a:schemeClr val="bg1"/>
                </a:solidFill>
              </a:rPr>
              <a:t>the Career Center in person</a:t>
            </a:r>
          </a:p>
          <a:p>
            <a:pPr marL="0" indent="0" algn="ctr">
              <a:buNone/>
            </a:pPr>
            <a:r>
              <a:rPr lang="en-US" sz="3600" b="1" dirty="0">
                <a:solidFill>
                  <a:schemeClr val="bg1"/>
                </a:solidFill>
              </a:rPr>
              <a:t>Or Join UCR</a:t>
            </a:r>
            <a:endParaRPr lang="en-US" sz="3600" b="1" dirty="0">
              <a:solidFill>
                <a:srgbClr val="002060"/>
              </a:solidFill>
            </a:endParaRPr>
          </a:p>
          <a:p>
            <a:pPr marL="0" indent="0" algn="ctr">
              <a:buNone/>
            </a:pPr>
            <a:endParaRPr lang="en-US" sz="3600" b="1"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601" y="4386440"/>
            <a:ext cx="4761905" cy="774603"/>
          </a:xfrm>
          <a:prstGeom prst="rect">
            <a:avLst/>
          </a:prstGeom>
        </p:spPr>
      </p:pic>
    </p:spTree>
    <p:extLst>
      <p:ext uri="{BB962C8B-B14F-4D97-AF65-F5344CB8AC3E}">
        <p14:creationId xmlns:p14="http://schemas.microsoft.com/office/powerpoint/2010/main" val="3263798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p:cNvSpPr>
            <a:spLocks noGrp="1"/>
          </p:cNvSpPr>
          <p:nvPr>
            <p:ph type="title"/>
          </p:nvPr>
        </p:nvSpPr>
        <p:spPr>
          <a:xfrm>
            <a:off x="1545566" y="2132433"/>
            <a:ext cx="10515600" cy="2456820"/>
          </a:xfrm>
        </p:spPr>
        <p:txBody>
          <a:bodyPr/>
          <a:lstStyle/>
          <a:p>
            <a:pPr algn="ctr"/>
            <a:r>
              <a:rPr lang="en-US" b="1" spc="-50" dirty="0">
                <a:solidFill>
                  <a:srgbClr val="FFC000"/>
                </a:solidFill>
                <a:effectLst>
                  <a:outerShdw blurRad="38100" dist="38100" dir="2700000" algn="tl">
                    <a:srgbClr val="000000">
                      <a:alpha val="43137"/>
                    </a:srgbClr>
                  </a:outerShdw>
                </a:effectLst>
                <a:latin typeface="+mn-lt"/>
                <a:ea typeface="+mj-ea"/>
                <a:cs typeface="+mj-cs"/>
              </a:rPr>
              <a:t>Overview of Career Center Services</a:t>
            </a:r>
          </a:p>
        </p:txBody>
      </p:sp>
    </p:spTree>
    <p:extLst>
      <p:ext uri="{BB962C8B-B14F-4D97-AF65-F5344CB8AC3E}">
        <p14:creationId xmlns:p14="http://schemas.microsoft.com/office/powerpoint/2010/main" val="1818266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idx="4294967295"/>
          </p:nvPr>
        </p:nvSpPr>
        <p:spPr>
          <a:xfrm>
            <a:off x="0" y="298450"/>
            <a:ext cx="12192000" cy="1050925"/>
          </a:xfrm>
        </p:spPr>
        <p:txBody>
          <a:bodyPr/>
          <a:lstStyle/>
          <a:p>
            <a:pPr algn="ctr" eaLnBrk="1" hangingPunct="1"/>
            <a:r>
              <a:rPr lang="en-US" altLang="en-US" sz="4800" b="1" dirty="0">
                <a:solidFill>
                  <a:schemeClr val="accent4"/>
                </a:solidFill>
              </a:rPr>
              <a:t>What We Do</a:t>
            </a:r>
          </a:p>
        </p:txBody>
      </p:sp>
      <p:sp>
        <p:nvSpPr>
          <p:cNvPr id="85002" name="Rectangle 10"/>
          <p:cNvSpPr>
            <a:spLocks noGrp="1" noChangeArrowheads="1"/>
          </p:cNvSpPr>
          <p:nvPr>
            <p:ph idx="4294967295"/>
          </p:nvPr>
        </p:nvSpPr>
        <p:spPr>
          <a:xfrm>
            <a:off x="637131" y="2183767"/>
            <a:ext cx="10058400" cy="3132137"/>
          </a:xfrm>
        </p:spPr>
        <p:txBody>
          <a:bodyPr numCol="2">
            <a:normAutofit fontScale="92500"/>
          </a:bodyPr>
          <a:lstStyle/>
          <a:p>
            <a:pPr eaLnBrk="1" hangingPunct="1">
              <a:lnSpc>
                <a:spcPct val="150000"/>
              </a:lnSpc>
            </a:pPr>
            <a:r>
              <a:rPr lang="en-US" altLang="en-US" sz="2400" b="1" dirty="0"/>
              <a:t>Drop-in </a:t>
            </a:r>
          </a:p>
          <a:p>
            <a:pPr eaLnBrk="1" hangingPunct="1">
              <a:lnSpc>
                <a:spcPct val="150000"/>
              </a:lnSpc>
            </a:pPr>
            <a:r>
              <a:rPr lang="en-US" altLang="en-US" sz="2400" b="1" dirty="0"/>
              <a:t>Career Planning</a:t>
            </a:r>
          </a:p>
          <a:p>
            <a:pPr eaLnBrk="1" hangingPunct="1">
              <a:lnSpc>
                <a:spcPct val="150000"/>
              </a:lnSpc>
            </a:pPr>
            <a:r>
              <a:rPr lang="en-US" altLang="en-US" sz="2400" b="1" dirty="0"/>
              <a:t>Resume/Cover Letter Review</a:t>
            </a:r>
          </a:p>
          <a:p>
            <a:pPr eaLnBrk="1" hangingPunct="1">
              <a:lnSpc>
                <a:spcPct val="150000"/>
              </a:lnSpc>
            </a:pPr>
            <a:r>
              <a:rPr lang="en-US" altLang="en-US" sz="2400" b="1" dirty="0"/>
              <a:t>Interview Preparation</a:t>
            </a:r>
          </a:p>
          <a:p>
            <a:pPr eaLnBrk="1" hangingPunct="1">
              <a:lnSpc>
                <a:spcPct val="150000"/>
              </a:lnSpc>
            </a:pPr>
            <a:endParaRPr lang="en-US" altLang="en-US" sz="2400" b="1" dirty="0"/>
          </a:p>
          <a:p>
            <a:pPr eaLnBrk="1" hangingPunct="1">
              <a:lnSpc>
                <a:spcPct val="150000"/>
              </a:lnSpc>
            </a:pPr>
            <a:r>
              <a:rPr lang="en-US" altLang="en-US" sz="2400" b="1" dirty="0"/>
              <a:t>Job/Internship Search Assistance</a:t>
            </a:r>
          </a:p>
          <a:p>
            <a:pPr eaLnBrk="1" hangingPunct="1">
              <a:lnSpc>
                <a:spcPct val="150000"/>
              </a:lnSpc>
            </a:pPr>
            <a:r>
              <a:rPr lang="en-US" altLang="en-US" sz="2400" b="1" dirty="0"/>
              <a:t>Career Fairs/Employer Events</a:t>
            </a:r>
          </a:p>
          <a:p>
            <a:pPr eaLnBrk="1" hangingPunct="1">
              <a:lnSpc>
                <a:spcPct val="150000"/>
              </a:lnSpc>
            </a:pPr>
            <a:r>
              <a:rPr lang="en-US" altLang="en-US" sz="2400" b="1" dirty="0"/>
              <a:t>Virtual Career Center</a:t>
            </a:r>
          </a:p>
          <a:p>
            <a:pPr eaLnBrk="1" hangingPunct="1">
              <a:lnSpc>
                <a:spcPct val="150000"/>
              </a:lnSpc>
            </a:pPr>
            <a:r>
              <a:rPr lang="en-US" altLang="en-US" sz="2400" b="1" dirty="0"/>
              <a:t>Graduate &amp; Professional School Planning</a:t>
            </a:r>
          </a:p>
        </p:txBody>
      </p:sp>
      <p:pic>
        <p:nvPicPr>
          <p:cNvPr id="6"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40269453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5002">
                                            <p:txEl>
                                              <p:pRg st="1" end="1"/>
                                            </p:txEl>
                                          </p:spTgt>
                                        </p:tgtEl>
                                        <p:attrNameLst>
                                          <p:attrName>style.visibility</p:attrName>
                                        </p:attrNameLst>
                                      </p:cBhvr>
                                      <p:to>
                                        <p:strVal val="visible"/>
                                      </p:to>
                                    </p:set>
                                    <p:anim calcmode="lin" valueType="num">
                                      <p:cBhvr>
                                        <p:cTn id="7" dur="500" fill="hold"/>
                                        <p:tgtEl>
                                          <p:spTgt spid="8500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500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5002">
                                            <p:txEl>
                                              <p:pRg st="1" end="1"/>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85002">
                                            <p:txEl>
                                              <p:pRg st="0" end="0"/>
                                            </p:txEl>
                                          </p:spTgt>
                                        </p:tgtEl>
                                        <p:attrNameLst>
                                          <p:attrName>style.visibility</p:attrName>
                                        </p:attrNameLst>
                                      </p:cBhvr>
                                      <p:to>
                                        <p:strVal val="visible"/>
                                      </p:to>
                                    </p:set>
                                    <p:anim calcmode="lin" valueType="num">
                                      <p:cBhvr>
                                        <p:cTn id="13" dur="500" fill="hold"/>
                                        <p:tgtEl>
                                          <p:spTgt spid="8500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500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85002">
                                            <p:txEl>
                                              <p:pRg st="0" end="0"/>
                                            </p:txEl>
                                          </p:spTgt>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85002">
                                            <p:txEl>
                                              <p:pRg st="2" end="2"/>
                                            </p:txEl>
                                          </p:spTgt>
                                        </p:tgtEl>
                                        <p:attrNameLst>
                                          <p:attrName>style.visibility</p:attrName>
                                        </p:attrNameLst>
                                      </p:cBhvr>
                                      <p:to>
                                        <p:strVal val="visible"/>
                                      </p:to>
                                    </p:set>
                                    <p:anim calcmode="lin" valueType="num">
                                      <p:cBhvr>
                                        <p:cTn id="19" dur="500" fill="hold"/>
                                        <p:tgtEl>
                                          <p:spTgt spid="8500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500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85002">
                                            <p:txEl>
                                              <p:pRg st="2" end="2"/>
                                            </p:txEl>
                                          </p:spTgt>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85002">
                                            <p:txEl>
                                              <p:pRg st="3" end="3"/>
                                            </p:txEl>
                                          </p:spTgt>
                                        </p:tgtEl>
                                        <p:attrNameLst>
                                          <p:attrName>style.visibility</p:attrName>
                                        </p:attrNameLst>
                                      </p:cBhvr>
                                      <p:to>
                                        <p:strVal val="visible"/>
                                      </p:to>
                                    </p:set>
                                    <p:anim calcmode="lin" valueType="num">
                                      <p:cBhvr>
                                        <p:cTn id="25" dur="500" fill="hold"/>
                                        <p:tgtEl>
                                          <p:spTgt spid="8500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5002">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85002">
                                            <p:txEl>
                                              <p:pRg st="3" end="3"/>
                                            </p:txEl>
                                          </p:spTgt>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85002">
                                            <p:txEl>
                                              <p:pRg st="5" end="5"/>
                                            </p:txEl>
                                          </p:spTgt>
                                        </p:tgtEl>
                                        <p:attrNameLst>
                                          <p:attrName>style.visibility</p:attrName>
                                        </p:attrNameLst>
                                      </p:cBhvr>
                                      <p:to>
                                        <p:strVal val="visible"/>
                                      </p:to>
                                    </p:set>
                                    <p:anim calcmode="lin" valueType="num">
                                      <p:cBhvr>
                                        <p:cTn id="31" dur="500" fill="hold"/>
                                        <p:tgtEl>
                                          <p:spTgt spid="85002">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5002">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85002">
                                            <p:txEl>
                                              <p:pRg st="5" end="5"/>
                                            </p:txEl>
                                          </p:spTgt>
                                        </p:tgtEl>
                                      </p:cBhvr>
                                    </p:animEffect>
                                  </p:childTnLst>
                                </p:cTn>
                              </p:par>
                            </p:childTnLst>
                          </p:cTn>
                        </p:par>
                        <p:par>
                          <p:cTn id="34" fill="hold" nodeType="afterGroup">
                            <p:stCondLst>
                              <p:cond delay="2500"/>
                            </p:stCondLst>
                            <p:childTnLst>
                              <p:par>
                                <p:cTn id="35" presetID="53" presetClass="entr" presetSubtype="0" fill="hold" nodeType="afterEffect">
                                  <p:stCondLst>
                                    <p:cond delay="0"/>
                                  </p:stCondLst>
                                  <p:childTnLst>
                                    <p:set>
                                      <p:cBhvr>
                                        <p:cTn id="36" dur="1" fill="hold">
                                          <p:stCondLst>
                                            <p:cond delay="0"/>
                                          </p:stCondLst>
                                        </p:cTn>
                                        <p:tgtEl>
                                          <p:spTgt spid="85002">
                                            <p:txEl>
                                              <p:pRg st="6" end="6"/>
                                            </p:txEl>
                                          </p:spTgt>
                                        </p:tgtEl>
                                        <p:attrNameLst>
                                          <p:attrName>style.visibility</p:attrName>
                                        </p:attrNameLst>
                                      </p:cBhvr>
                                      <p:to>
                                        <p:strVal val="visible"/>
                                      </p:to>
                                    </p:set>
                                    <p:anim calcmode="lin" valueType="num">
                                      <p:cBhvr>
                                        <p:cTn id="37" dur="500" fill="hold"/>
                                        <p:tgtEl>
                                          <p:spTgt spid="85002">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5002">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85002">
                                            <p:txEl>
                                              <p:pRg st="6" end="6"/>
                                            </p:txEl>
                                          </p:spTgt>
                                        </p:tgtEl>
                                      </p:cBhvr>
                                    </p:animEffect>
                                  </p:childTnLst>
                                </p:cTn>
                              </p:par>
                            </p:childTnLst>
                          </p:cTn>
                        </p:par>
                        <p:par>
                          <p:cTn id="40" fill="hold" nodeType="afterGroup">
                            <p:stCondLst>
                              <p:cond delay="3000"/>
                            </p:stCondLst>
                            <p:childTnLst>
                              <p:par>
                                <p:cTn id="41" presetID="53" presetClass="entr" presetSubtype="0" fill="hold" nodeType="afterEffect">
                                  <p:stCondLst>
                                    <p:cond delay="0"/>
                                  </p:stCondLst>
                                  <p:childTnLst>
                                    <p:set>
                                      <p:cBhvr>
                                        <p:cTn id="42" dur="1" fill="hold">
                                          <p:stCondLst>
                                            <p:cond delay="0"/>
                                          </p:stCondLst>
                                        </p:cTn>
                                        <p:tgtEl>
                                          <p:spTgt spid="85002">
                                            <p:txEl>
                                              <p:pRg st="7" end="7"/>
                                            </p:txEl>
                                          </p:spTgt>
                                        </p:tgtEl>
                                        <p:attrNameLst>
                                          <p:attrName>style.visibility</p:attrName>
                                        </p:attrNameLst>
                                      </p:cBhvr>
                                      <p:to>
                                        <p:strVal val="visible"/>
                                      </p:to>
                                    </p:set>
                                    <p:anim calcmode="lin" valueType="num">
                                      <p:cBhvr>
                                        <p:cTn id="43" dur="500" fill="hold"/>
                                        <p:tgtEl>
                                          <p:spTgt spid="85002">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85002">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85002">
                                            <p:txEl>
                                              <p:pRg st="7" end="7"/>
                                            </p:txEl>
                                          </p:spTgt>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85002">
                                            <p:txEl>
                                              <p:pRg st="8" end="8"/>
                                            </p:txEl>
                                          </p:spTgt>
                                        </p:tgtEl>
                                        <p:attrNameLst>
                                          <p:attrName>style.visibility</p:attrName>
                                        </p:attrNameLst>
                                      </p:cBhvr>
                                      <p:to>
                                        <p:strVal val="visible"/>
                                      </p:to>
                                    </p:set>
                                    <p:anim calcmode="lin" valueType="num">
                                      <p:cBhvr>
                                        <p:cTn id="49" dur="500" fill="hold"/>
                                        <p:tgtEl>
                                          <p:spTgt spid="85002">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85002">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850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297"/>
            <a:ext cx="12193057" cy="6858594"/>
          </a:xfrm>
          <a:prstGeom prst="rect">
            <a:avLst/>
          </a:prstGeom>
        </p:spPr>
      </p:pic>
      <p:sp>
        <p:nvSpPr>
          <p:cNvPr id="2" name="Title 1"/>
          <p:cNvSpPr>
            <a:spLocks noGrp="1"/>
          </p:cNvSpPr>
          <p:nvPr>
            <p:ph type="title"/>
          </p:nvPr>
        </p:nvSpPr>
        <p:spPr>
          <a:xfrm>
            <a:off x="1097280" y="286604"/>
            <a:ext cx="10058400" cy="750260"/>
          </a:xfrm>
        </p:spPr>
        <p:txBody>
          <a:bodyPr>
            <a:noAutofit/>
          </a:bodyPr>
          <a:lstStyle/>
          <a:p>
            <a:pPr algn="ctr"/>
            <a: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t/>
            </a:r>
            <a:br>
              <a:rPr lang="en-US" dirty="0">
                <a:solidFill>
                  <a:schemeClr val="accent1">
                    <a:lumMod val="75000"/>
                  </a:schemeClr>
                </a:solidFill>
                <a:effectLst>
                  <a:outerShdw blurRad="38100" dist="38100" dir="2700000" algn="tl">
                    <a:srgbClr val="000000">
                      <a:alpha val="43137"/>
                    </a:srgbClr>
                  </a:outerShdw>
                </a:effectLst>
                <a:latin typeface="+mn-lt"/>
                <a:cs typeface="Aharoni" pitchFamily="2" charset="-79"/>
              </a:rPr>
            </a:br>
            <a:r>
              <a:rPr lang="en-US" b="1" dirty="0">
                <a:solidFill>
                  <a:srgbClr val="0070C0"/>
                </a:solidFill>
              </a:rPr>
              <a:t/>
            </a:r>
            <a:br>
              <a:rPr lang="en-US" b="1" dirty="0">
                <a:solidFill>
                  <a:srgbClr val="0070C0"/>
                </a:solidFill>
              </a:rPr>
            </a:br>
            <a:r>
              <a:rPr lang="en-US" b="1" dirty="0">
                <a:solidFill>
                  <a:srgbClr val="0070C0"/>
                </a:solidFill>
              </a:rPr>
              <a:t>Come Visit Us</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109005" y="1957415"/>
            <a:ext cx="6279618" cy="3980330"/>
          </a:xfrm>
        </p:spPr>
        <p:txBody>
          <a:bodyPr>
            <a:normAutofit lnSpcReduction="10000"/>
          </a:bodyPr>
          <a:lstStyle/>
          <a:p>
            <a:pPr marL="0" indent="0">
              <a:buNone/>
            </a:pPr>
            <a:r>
              <a:rPr lang="en-US" sz="2600" b="1" dirty="0">
                <a:solidFill>
                  <a:schemeClr val="accent4"/>
                </a:solidFill>
              </a:rPr>
              <a:t>We are located in the Career Center Plaza. Our entrance is the University Lecture Hall and the Skye Hall, behind the UCR Campus Store.</a:t>
            </a:r>
            <a:endParaRPr lang="en-US" dirty="0">
              <a:solidFill>
                <a:schemeClr val="bg1"/>
              </a:solidFill>
            </a:endParaRPr>
          </a:p>
          <a:p>
            <a:pPr>
              <a:lnSpc>
                <a:spcPct val="110000"/>
              </a:lnSpc>
              <a:spcBef>
                <a:spcPts val="0"/>
              </a:spcBef>
              <a:spcAft>
                <a:spcPts val="0"/>
              </a:spcAft>
              <a:buNone/>
            </a:pPr>
            <a:r>
              <a:rPr lang="en-US" sz="2400" b="1" dirty="0">
                <a:solidFill>
                  <a:schemeClr val="bg1"/>
                </a:solidFill>
              </a:rPr>
              <a:t>Hours:</a:t>
            </a:r>
            <a:r>
              <a:rPr lang="en-US" sz="2400" dirty="0">
                <a:solidFill>
                  <a:schemeClr val="bg1"/>
                </a:solidFill>
              </a:rPr>
              <a:t> </a:t>
            </a:r>
          </a:p>
          <a:p>
            <a:pPr>
              <a:lnSpc>
                <a:spcPct val="110000"/>
              </a:lnSpc>
              <a:spcBef>
                <a:spcPts val="0"/>
              </a:spcBef>
              <a:spcAft>
                <a:spcPts val="0"/>
              </a:spcAft>
              <a:buNone/>
            </a:pPr>
            <a:r>
              <a:rPr lang="en-US" sz="2400" dirty="0">
                <a:solidFill>
                  <a:schemeClr val="bg1"/>
                </a:solidFill>
              </a:rPr>
              <a:t>Mon. - Fri. 8 am to 5 pm</a:t>
            </a:r>
          </a:p>
          <a:p>
            <a:pPr>
              <a:lnSpc>
                <a:spcPct val="110000"/>
              </a:lnSpc>
              <a:spcBef>
                <a:spcPts val="0"/>
              </a:spcBef>
              <a:spcAft>
                <a:spcPts val="0"/>
              </a:spcAft>
              <a:buNone/>
            </a:pPr>
            <a:r>
              <a:rPr lang="en-US" sz="2400" dirty="0">
                <a:solidFill>
                  <a:schemeClr val="bg1"/>
                </a:solidFill>
              </a:rPr>
              <a:t>except Wed. 9 am to 5 pm</a:t>
            </a:r>
          </a:p>
          <a:p>
            <a:pPr>
              <a:lnSpc>
                <a:spcPct val="120000"/>
              </a:lnSpc>
              <a:spcBef>
                <a:spcPts val="0"/>
              </a:spcBef>
              <a:spcAft>
                <a:spcPts val="0"/>
              </a:spcAft>
              <a:buNone/>
            </a:pPr>
            <a:r>
              <a:rPr lang="en-US" sz="2400" b="1" dirty="0">
                <a:solidFill>
                  <a:schemeClr val="bg1"/>
                </a:solidFill>
              </a:rPr>
              <a:t>Drop-In Hours:</a:t>
            </a:r>
            <a:r>
              <a:rPr lang="en-US" sz="2400" dirty="0">
                <a:solidFill>
                  <a:schemeClr val="bg1"/>
                </a:solidFill>
              </a:rPr>
              <a:t> </a:t>
            </a:r>
          </a:p>
          <a:p>
            <a:pPr>
              <a:lnSpc>
                <a:spcPct val="120000"/>
              </a:lnSpc>
              <a:spcBef>
                <a:spcPts val="0"/>
              </a:spcBef>
              <a:spcAft>
                <a:spcPts val="0"/>
              </a:spcAft>
              <a:buNone/>
            </a:pPr>
            <a:r>
              <a:rPr lang="en-US" sz="2400" dirty="0">
                <a:solidFill>
                  <a:schemeClr val="bg1"/>
                </a:solidFill>
              </a:rPr>
              <a:t>Mon. - Thurs. 10 am-3pm</a:t>
            </a:r>
          </a:p>
          <a:p>
            <a:pPr>
              <a:lnSpc>
                <a:spcPct val="120000"/>
              </a:lnSpc>
              <a:spcBef>
                <a:spcPts val="0"/>
              </a:spcBef>
              <a:spcAft>
                <a:spcPts val="0"/>
              </a:spcAft>
              <a:buNone/>
            </a:pPr>
            <a:r>
              <a:rPr lang="en-US" sz="2400" dirty="0">
                <a:solidFill>
                  <a:schemeClr val="bg1"/>
                </a:solidFill>
              </a:rPr>
              <a:t>Fri. 10 am-12 pm</a:t>
            </a:r>
          </a:p>
        </p:txBody>
      </p:sp>
      <p:pic>
        <p:nvPicPr>
          <p:cNvPr id="4" name="Picture 3"/>
          <p:cNvPicPr>
            <a:picLocks noChangeAspect="1"/>
          </p:cNvPicPr>
          <p:nvPr/>
        </p:nvPicPr>
        <p:blipFill>
          <a:blip r:embed="rId3"/>
          <a:stretch>
            <a:fillRect/>
          </a:stretch>
        </p:blipFill>
        <p:spPr>
          <a:xfrm>
            <a:off x="6498156" y="881973"/>
            <a:ext cx="5175948" cy="4416939"/>
          </a:xfrm>
          <a:prstGeom prst="rect">
            <a:avLst/>
          </a:prstGeom>
        </p:spPr>
      </p:pic>
      <p:sp>
        <p:nvSpPr>
          <p:cNvPr id="5" name="Right Arrow 4"/>
          <p:cNvSpPr/>
          <p:nvPr/>
        </p:nvSpPr>
        <p:spPr>
          <a:xfrm rot="8270900">
            <a:off x="9009815" y="1949461"/>
            <a:ext cx="1122652" cy="459925"/>
          </a:xfrm>
          <a:prstGeom prst="rightArrow">
            <a:avLst/>
          </a:prstGeom>
          <a:solidFill>
            <a:srgbClr val="E65D00"/>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marL="0" marR="0" lvl="0" indent="0" algn="ctr" defTabSz="5094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5661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0225" t="12496" b="6004"/>
          <a:stretch/>
        </p:blipFill>
        <p:spPr>
          <a:xfrm>
            <a:off x="5993561" y="422878"/>
            <a:ext cx="4320377" cy="5883215"/>
          </a:xfrm>
          <a:prstGeom prst="rect">
            <a:avLst/>
          </a:prstGeom>
        </p:spPr>
      </p:pic>
      <p:pic>
        <p:nvPicPr>
          <p:cNvPr id="4"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pic>
        <p:nvPicPr>
          <p:cNvPr id="2" name="Picture 1"/>
          <p:cNvPicPr>
            <a:picLocks noChangeAspect="1"/>
          </p:cNvPicPr>
          <p:nvPr/>
        </p:nvPicPr>
        <p:blipFill rotWithShape="1">
          <a:blip r:embed="rId4"/>
          <a:srcRect b="5142"/>
          <a:stretch/>
        </p:blipFill>
        <p:spPr>
          <a:xfrm>
            <a:off x="1342694" y="422878"/>
            <a:ext cx="4650867" cy="5893278"/>
          </a:xfrm>
          <a:prstGeom prst="rect">
            <a:avLst/>
          </a:prstGeom>
        </p:spPr>
      </p:pic>
    </p:spTree>
    <p:extLst>
      <p:ext uri="{BB962C8B-B14F-4D97-AF65-F5344CB8AC3E}">
        <p14:creationId xmlns:p14="http://schemas.microsoft.com/office/powerpoint/2010/main" val="2540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650875"/>
            <a:ext cx="8534400" cy="758825"/>
          </a:xfrm>
        </p:spPr>
        <p:txBody>
          <a:bodyPr/>
          <a:lstStyle/>
          <a:p>
            <a:pPr algn="ctr" eaLnBrk="1" hangingPunct="1"/>
            <a:r>
              <a:rPr lang="en-US" altLang="en-US" b="1" dirty="0">
                <a:solidFill>
                  <a:schemeClr val="accent4"/>
                </a:solidFill>
              </a:rPr>
              <a:t>Career Planning</a:t>
            </a:r>
          </a:p>
        </p:txBody>
      </p:sp>
      <p:sp>
        <p:nvSpPr>
          <p:cNvPr id="105475" name="Rectangle 3"/>
          <p:cNvSpPr>
            <a:spLocks noGrp="1" noChangeArrowheads="1"/>
          </p:cNvSpPr>
          <p:nvPr>
            <p:ph idx="4294967295"/>
          </p:nvPr>
        </p:nvSpPr>
        <p:spPr>
          <a:xfrm>
            <a:off x="0" y="1598613"/>
            <a:ext cx="8229600" cy="4648200"/>
          </a:xfrm>
        </p:spPr>
        <p:txBody>
          <a:bodyPr/>
          <a:lstStyle/>
          <a:p>
            <a:pPr eaLnBrk="1" hangingPunct="1"/>
            <a:r>
              <a:rPr lang="en-US" altLang="en-US" sz="2400" dirty="0"/>
              <a:t>Career Exploration Workshops &amp; Panels</a:t>
            </a:r>
          </a:p>
          <a:p>
            <a:pPr eaLnBrk="1" hangingPunct="1">
              <a:buFont typeface="Wingdings 2" panose="05020102010507070707" pitchFamily="18" charset="2"/>
              <a:buNone/>
            </a:pPr>
            <a:endParaRPr lang="en-US" altLang="en-US" sz="2400" dirty="0"/>
          </a:p>
          <a:p>
            <a:pPr eaLnBrk="1" hangingPunct="1"/>
            <a:r>
              <a:rPr lang="en-US" altLang="en-US" sz="2400" dirty="0"/>
              <a:t>One-on-One Career Counseling</a:t>
            </a:r>
          </a:p>
          <a:p>
            <a:pPr eaLnBrk="1" hangingPunct="1">
              <a:buFont typeface="Wingdings 2" panose="05020102010507070707" pitchFamily="18" charset="2"/>
              <a:buNone/>
            </a:pPr>
            <a:endParaRPr lang="en-US" altLang="en-US" sz="2400" dirty="0"/>
          </a:p>
          <a:p>
            <a:pPr eaLnBrk="1" hangingPunct="1"/>
            <a:r>
              <a:rPr lang="en-US" altLang="en-US" sz="2400" dirty="0"/>
              <a:t>How to Choose a Major</a:t>
            </a:r>
          </a:p>
          <a:p>
            <a:pPr eaLnBrk="1" hangingPunct="1">
              <a:buFont typeface="Wingdings 2" panose="05020102010507070707" pitchFamily="18" charset="2"/>
              <a:buNone/>
            </a:pPr>
            <a:endParaRPr lang="en-US" altLang="en-US" sz="2400" dirty="0"/>
          </a:p>
          <a:p>
            <a:pPr eaLnBrk="1" hangingPunct="1"/>
            <a:r>
              <a:rPr lang="en-US" altLang="en-US" sz="2400" dirty="0"/>
              <a:t>Career and Interest Tests</a:t>
            </a:r>
          </a:p>
          <a:p>
            <a:pPr eaLnBrk="1" hangingPunct="1">
              <a:buFont typeface="Wingdings 2" panose="05020102010507070707" pitchFamily="18" charset="2"/>
              <a:buNone/>
            </a:pPr>
            <a:endParaRPr lang="en-US" altLang="en-US" sz="2400" dirty="0"/>
          </a:p>
          <a:p>
            <a:pPr eaLnBrk="1" hangingPunct="1"/>
            <a:r>
              <a:rPr lang="en-US" altLang="en-US" sz="2400" dirty="0"/>
              <a:t>Graduate/Professional School Preparation/Tips</a:t>
            </a:r>
          </a:p>
        </p:txBody>
      </p:sp>
      <p:pic>
        <p:nvPicPr>
          <p:cNvPr id="3" name="Picture 2"/>
          <p:cNvPicPr>
            <a:picLocks noChangeAspect="1"/>
          </p:cNvPicPr>
          <p:nvPr/>
        </p:nvPicPr>
        <p:blipFill rotWithShape="1">
          <a:blip r:embed="rId3"/>
          <a:srcRect b="27988"/>
          <a:stretch/>
        </p:blipFill>
        <p:spPr>
          <a:xfrm>
            <a:off x="7178909" y="2337759"/>
            <a:ext cx="4825322" cy="1526875"/>
          </a:xfrm>
          <a:prstGeom prst="rect">
            <a:avLst/>
          </a:prstGeom>
        </p:spPr>
      </p:pic>
      <p:pic>
        <p:nvPicPr>
          <p:cNvPr id="6"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4"/>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357710714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5475">
                                            <p:txEl>
                                              <p:pRg st="0" end="0"/>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05475">
                                            <p:txEl>
                                              <p:pRg st="2" end="2"/>
                                            </p:txEl>
                                          </p:spTgt>
                                        </p:tgtEl>
                                        <p:attrNameLst>
                                          <p:attrName>style.visibility</p:attrName>
                                        </p:attrNameLst>
                                      </p:cBhvr>
                                      <p:to>
                                        <p:strVal val="visible"/>
                                      </p:to>
                                    </p:set>
                                    <p:anim calcmode="lin" valueType="num">
                                      <p:cBhvr>
                                        <p:cTn id="13" dur="500" fill="hold"/>
                                        <p:tgtEl>
                                          <p:spTgt spid="10547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05475">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05475">
                                            <p:txEl>
                                              <p:pRg st="2" end="2"/>
                                            </p:txEl>
                                          </p:spTgt>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05475">
                                            <p:txEl>
                                              <p:pRg st="4" end="4"/>
                                            </p:txEl>
                                          </p:spTgt>
                                        </p:tgtEl>
                                        <p:attrNameLst>
                                          <p:attrName>style.visibility</p:attrName>
                                        </p:attrNameLst>
                                      </p:cBhvr>
                                      <p:to>
                                        <p:strVal val="visible"/>
                                      </p:to>
                                    </p:set>
                                    <p:anim calcmode="lin" valueType="num">
                                      <p:cBhvr>
                                        <p:cTn id="19" dur="500" fill="hold"/>
                                        <p:tgtEl>
                                          <p:spTgt spid="10547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05475">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105475">
                                            <p:txEl>
                                              <p:pRg st="4" end="4"/>
                                            </p:txEl>
                                          </p:spTgt>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05475">
                                            <p:txEl>
                                              <p:pRg st="6" end="6"/>
                                            </p:txEl>
                                          </p:spTgt>
                                        </p:tgtEl>
                                        <p:attrNameLst>
                                          <p:attrName>style.visibility</p:attrName>
                                        </p:attrNameLst>
                                      </p:cBhvr>
                                      <p:to>
                                        <p:strVal val="visible"/>
                                      </p:to>
                                    </p:set>
                                    <p:anim calcmode="lin" valueType="num">
                                      <p:cBhvr>
                                        <p:cTn id="25" dur="500" fill="hold"/>
                                        <p:tgtEl>
                                          <p:spTgt spid="10547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105475">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105475">
                                            <p:txEl>
                                              <p:pRg st="6" end="6"/>
                                            </p:txEl>
                                          </p:spTgt>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05475">
                                            <p:txEl>
                                              <p:pRg st="8" end="8"/>
                                            </p:txEl>
                                          </p:spTgt>
                                        </p:tgtEl>
                                        <p:attrNameLst>
                                          <p:attrName>style.visibility</p:attrName>
                                        </p:attrNameLst>
                                      </p:cBhvr>
                                      <p:to>
                                        <p:strVal val="visible"/>
                                      </p:to>
                                    </p:set>
                                    <p:anim calcmode="lin" valueType="num">
                                      <p:cBhvr>
                                        <p:cTn id="31" dur="500" fill="hold"/>
                                        <p:tgtEl>
                                          <p:spTgt spid="105475">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105475">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1054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673524" y="571231"/>
            <a:ext cx="8534400" cy="758825"/>
          </a:xfrm>
        </p:spPr>
        <p:txBody>
          <a:bodyPr/>
          <a:lstStyle/>
          <a:p>
            <a:pPr algn="ctr" eaLnBrk="1" hangingPunct="1"/>
            <a:r>
              <a:rPr lang="en-US" altLang="en-US" b="1" dirty="0">
                <a:solidFill>
                  <a:schemeClr val="accent4"/>
                </a:solidFill>
              </a:rPr>
              <a:t>Job Search Assistance</a:t>
            </a:r>
          </a:p>
        </p:txBody>
      </p:sp>
      <p:sp>
        <p:nvSpPr>
          <p:cNvPr id="133123" name="Rectangle 3"/>
          <p:cNvSpPr>
            <a:spLocks noGrp="1" noChangeArrowheads="1"/>
          </p:cNvSpPr>
          <p:nvPr>
            <p:ph idx="4294967295"/>
          </p:nvPr>
        </p:nvSpPr>
        <p:spPr>
          <a:xfrm>
            <a:off x="1837426" y="1570307"/>
            <a:ext cx="8504238" cy="4873625"/>
          </a:xfrm>
        </p:spPr>
        <p:txBody>
          <a:bodyPr>
            <a:normAutofit/>
          </a:bodyPr>
          <a:lstStyle/>
          <a:p>
            <a:pPr eaLnBrk="1" hangingPunct="1"/>
            <a:r>
              <a:rPr lang="en-US" altLang="en-US" sz="2400" dirty="0"/>
              <a:t>Handshake database for jobs/internships</a:t>
            </a:r>
          </a:p>
          <a:p>
            <a:pPr eaLnBrk="1" hangingPunct="1">
              <a:buFont typeface="Wingdings 2" panose="05020102010507070707" pitchFamily="18" charset="2"/>
              <a:buNone/>
            </a:pPr>
            <a:endParaRPr lang="en-US" altLang="en-US" sz="2400" dirty="0"/>
          </a:p>
          <a:p>
            <a:pPr eaLnBrk="1" hangingPunct="1"/>
            <a:r>
              <a:rPr lang="en-US" altLang="en-US" sz="2400" dirty="0"/>
              <a:t>Job and Internship Related Workshops</a:t>
            </a:r>
          </a:p>
          <a:p>
            <a:pPr eaLnBrk="1" hangingPunct="1">
              <a:buFont typeface="Wingdings 2" panose="05020102010507070707" pitchFamily="18" charset="2"/>
              <a:buNone/>
            </a:pPr>
            <a:endParaRPr lang="en-US" altLang="en-US" sz="2400" dirty="0"/>
          </a:p>
          <a:p>
            <a:pPr eaLnBrk="1" hangingPunct="1"/>
            <a:r>
              <a:rPr lang="en-US" altLang="en-US" sz="2400" dirty="0"/>
              <a:t>On-Campus Interview Program </a:t>
            </a:r>
          </a:p>
          <a:p>
            <a:pPr eaLnBrk="1" hangingPunct="1">
              <a:buFont typeface="Wingdings 2" panose="05020102010507070707" pitchFamily="18" charset="2"/>
              <a:buNone/>
            </a:pPr>
            <a:endParaRPr lang="en-US" altLang="en-US" sz="2400" dirty="0"/>
          </a:p>
          <a:p>
            <a:pPr eaLnBrk="1" hangingPunct="1"/>
            <a:r>
              <a:rPr lang="en-US" altLang="en-US" sz="2400" dirty="0"/>
              <a:t>Information Sessions from Employers/Graduate Programs</a:t>
            </a:r>
          </a:p>
          <a:p>
            <a:pPr eaLnBrk="1" hangingPunct="1">
              <a:buFont typeface="Wingdings 2" panose="05020102010507070707" pitchFamily="18" charset="2"/>
              <a:buNone/>
            </a:pPr>
            <a:endParaRPr lang="en-US" altLang="en-US" sz="2400" dirty="0"/>
          </a:p>
          <a:p>
            <a:pPr eaLnBrk="1" hangingPunct="1"/>
            <a:r>
              <a:rPr lang="en-US" altLang="en-US" sz="2400" dirty="0"/>
              <a:t>Practice Interview Questions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894" y="6050281"/>
            <a:ext cx="2387301" cy="393651"/>
          </a:xfrm>
          <a:prstGeom prst="rect">
            <a:avLst/>
          </a:prstGeom>
        </p:spPr>
      </p:pic>
      <p:pic>
        <p:nvPicPr>
          <p:cNvPr id="10"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4"/>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2210807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312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3123">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33123">
                                            <p:txEl>
                                              <p:pRg st="4" end="4"/>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33123">
                                            <p:txEl>
                                              <p:pRg st="6" end="6"/>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33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autoUpdateAnimBg="0" advAuto="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heme2">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537FEE26-B39F-494A-B9CF-A0D25CB14068}" vid="{3351C9CE-68EF-4419-9DC5-65D34A6A3A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3761E23F04AA4F98B4E70CBD5B1BF0" ma:contentTypeVersion="0" ma:contentTypeDescription="Create a new document." ma:contentTypeScope="" ma:versionID="dc0edabc3ffa3766eb2bbb8e3eb8fb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DDC82A-36CB-4E1E-B1F5-3EB072D52A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08C06A8-60D0-4647-A9B4-5B8CFEC350B6}">
  <ds:schemaRefs>
    <ds:schemaRef ds:uri="http://schemas.microsoft.com/sharepoint/v3/contenttype/forms"/>
  </ds:schemaRefs>
</ds:datastoreItem>
</file>

<file path=customXml/itemProps3.xml><?xml version="1.0" encoding="utf-8"?>
<ds:datastoreItem xmlns:ds="http://schemas.openxmlformats.org/officeDocument/2006/customXml" ds:itemID="{A59AC96C-C298-4FF5-BE8D-44E9D8AE25D0}">
  <ds:schemaRefs>
    <ds:schemaRef ds:uri="http://purl.org/dc/terms/"/>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Theme2</Template>
  <TotalTime>9759</TotalTime>
  <Words>1196</Words>
  <Application>Microsoft Office PowerPoint</Application>
  <PresentationFormat>Widescreen</PresentationFormat>
  <Paragraphs>180</Paragraphs>
  <Slides>31</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Aharoni</vt:lpstr>
      <vt:lpstr>Arial</vt:lpstr>
      <vt:lpstr>Arial Black</vt:lpstr>
      <vt:lpstr>Calibri</vt:lpstr>
      <vt:lpstr>Georgia</vt:lpstr>
      <vt:lpstr>굴림</vt:lpstr>
      <vt:lpstr>굴림</vt:lpstr>
      <vt:lpstr>Segoe UI</vt:lpstr>
      <vt:lpstr>Segoe UI Light</vt:lpstr>
      <vt:lpstr>Segoe UI Semibold</vt:lpstr>
      <vt:lpstr>Times</vt:lpstr>
      <vt:lpstr>Wingdings</vt:lpstr>
      <vt:lpstr>Wingdings 2</vt:lpstr>
      <vt:lpstr>Theme2</vt:lpstr>
      <vt:lpstr>PowerPoint Presentation</vt:lpstr>
      <vt:lpstr>PowerPoint Presentation</vt:lpstr>
      <vt:lpstr>PowerPoint Presentation</vt:lpstr>
      <vt:lpstr>Overview of Career Center Services</vt:lpstr>
      <vt:lpstr>What We Do</vt:lpstr>
      <vt:lpstr>   Come Visit Us </vt:lpstr>
      <vt:lpstr>PowerPoint Presentation</vt:lpstr>
      <vt:lpstr>Career Planning</vt:lpstr>
      <vt:lpstr>Job Search Assistance</vt:lpstr>
      <vt:lpstr>Major Events: Career and Information Fairs</vt:lpstr>
      <vt:lpstr>Career Center Resources</vt:lpstr>
      <vt:lpstr>PowerPoint Presentation</vt:lpstr>
      <vt:lpstr>PowerPoint Presentation</vt:lpstr>
      <vt:lpstr>PowerPoint Presentation</vt:lpstr>
      <vt:lpstr>PowerPoint Presentation</vt:lpstr>
      <vt:lpstr>Online Resources/Virtual Career Center</vt:lpstr>
      <vt:lpstr>Career Development Programs </vt:lpstr>
      <vt:lpstr>PowerPoint Presentation</vt:lpstr>
      <vt:lpstr>How to Access UCR Handshake</vt:lpstr>
      <vt:lpstr>PowerPoint Presentation</vt:lpstr>
      <vt:lpstr>PowerPoint Presentation</vt:lpstr>
      <vt:lpstr>PowerPoint Presentation</vt:lpstr>
      <vt:lpstr>PowerPoint Presentation</vt:lpstr>
      <vt:lpstr>PowerPoint Presentation</vt:lpstr>
      <vt:lpstr>PowerPoint Presentation</vt:lpstr>
      <vt:lpstr>FAQ’s</vt:lpstr>
      <vt:lpstr>FAQ’s</vt:lpstr>
      <vt:lpstr>FAQ’s</vt:lpstr>
      <vt:lpstr>FAQ’s</vt:lpstr>
      <vt:lpstr>PowerPoint Presentation</vt:lpstr>
      <vt:lpstr>To schedule an appointment</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Lee</dc:creator>
  <cp:lastModifiedBy>Vanessa Lee</cp:lastModifiedBy>
  <cp:revision>51</cp:revision>
  <dcterms:created xsi:type="dcterms:W3CDTF">2017-08-17T21:44:24Z</dcterms:created>
  <dcterms:modified xsi:type="dcterms:W3CDTF">2019-09-19T17:41:10Z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0x010100383761E23F04AA4F98B4E70CBD5B1BF0</vt:lpwstr>
  </property>
</Properties>
</file>