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5" r:id="rId6"/>
  </p:sldMasterIdLst>
  <p:notesMasterIdLst>
    <p:notesMasterId r:id="rId43"/>
  </p:notesMasterIdLst>
  <p:sldIdLst>
    <p:sldId id="309" r:id="rId7"/>
    <p:sldId id="310" r:id="rId8"/>
    <p:sldId id="311" r:id="rId9"/>
    <p:sldId id="302" r:id="rId10"/>
    <p:sldId id="303" r:id="rId11"/>
    <p:sldId id="304" r:id="rId12"/>
    <p:sldId id="281" r:id="rId13"/>
    <p:sldId id="287" r:id="rId14"/>
    <p:sldId id="312" r:id="rId15"/>
    <p:sldId id="313" r:id="rId16"/>
    <p:sldId id="314" r:id="rId17"/>
    <p:sldId id="315" r:id="rId18"/>
    <p:sldId id="291" r:id="rId19"/>
    <p:sldId id="292" r:id="rId20"/>
    <p:sldId id="293" r:id="rId21"/>
    <p:sldId id="261" r:id="rId22"/>
    <p:sldId id="262" r:id="rId23"/>
    <p:sldId id="263" r:id="rId24"/>
    <p:sldId id="295" r:id="rId25"/>
    <p:sldId id="265" r:id="rId26"/>
    <p:sldId id="266" r:id="rId27"/>
    <p:sldId id="267" r:id="rId28"/>
    <p:sldId id="268" r:id="rId29"/>
    <p:sldId id="294" r:id="rId30"/>
    <p:sldId id="269" r:id="rId31"/>
    <p:sldId id="299" r:id="rId32"/>
    <p:sldId id="260" r:id="rId33"/>
    <p:sldId id="271" r:id="rId34"/>
    <p:sldId id="308" r:id="rId35"/>
    <p:sldId id="307" r:id="rId36"/>
    <p:sldId id="272" r:id="rId37"/>
    <p:sldId id="298" r:id="rId38"/>
    <p:sldId id="296" r:id="rId39"/>
    <p:sldId id="274" r:id="rId40"/>
    <p:sldId id="273" r:id="rId41"/>
    <p:sldId id="282" r:id="rId42"/>
  </p:sldIdLst>
  <p:sldSz cx="12192000" cy="6858000"/>
  <p:notesSz cx="6858000" cy="2181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3A537"/>
    <a:srgbClr val="E65D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0979" autoAdjust="0"/>
  </p:normalViewPr>
  <p:slideViewPr>
    <p:cSldViewPr snapToGrid="0">
      <p:cViewPr varScale="1">
        <p:scale>
          <a:sx n="49" d="100"/>
          <a:sy n="49" d="100"/>
        </p:scale>
        <p:origin x="1220" y="3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B6AB41-5361-43EC-8596-33286A6D66CF}"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B64D6816-4FAD-4001-88F1-DD7173A2210B}">
      <dgm:prSet phldrT="[Text]" custT="1"/>
      <dgm:spPr/>
      <dgm:t>
        <a:bodyPr/>
        <a:lstStyle/>
        <a:p>
          <a:r>
            <a:rPr lang="en-US" sz="3200" dirty="0"/>
            <a:t>What is a resume?</a:t>
          </a:r>
        </a:p>
      </dgm:t>
    </dgm:pt>
    <dgm:pt modelId="{9C2E5188-4B10-400A-8D2A-3F41A9F7EDDD}" type="parTrans" cxnId="{28BB89AD-EE5E-4CDF-8753-9358D3433BCA}">
      <dgm:prSet/>
      <dgm:spPr/>
      <dgm:t>
        <a:bodyPr/>
        <a:lstStyle/>
        <a:p>
          <a:endParaRPr lang="en-US"/>
        </a:p>
      </dgm:t>
    </dgm:pt>
    <dgm:pt modelId="{07D0F537-BC20-4EFC-8829-B99BB77C34F6}" type="sibTrans" cxnId="{28BB89AD-EE5E-4CDF-8753-9358D3433BCA}">
      <dgm:prSet/>
      <dgm:spPr/>
      <dgm:t>
        <a:bodyPr/>
        <a:lstStyle/>
        <a:p>
          <a:endParaRPr lang="en-US"/>
        </a:p>
      </dgm:t>
    </dgm:pt>
    <dgm:pt modelId="{29741E0E-085D-4DED-9EA1-7ED3E58A1A9C}">
      <dgm:prSet phldrT="[Text]" custT="1"/>
      <dgm:spPr/>
      <dgm:t>
        <a:bodyPr/>
        <a:lstStyle/>
        <a:p>
          <a:r>
            <a:rPr lang="en-US" sz="2000" dirty="0"/>
            <a:t>Overview of experience</a:t>
          </a:r>
        </a:p>
      </dgm:t>
    </dgm:pt>
    <dgm:pt modelId="{5A73B592-17EE-450D-9948-F71E98EF571A}" type="parTrans" cxnId="{05E2FE9A-42B1-49A6-9BA4-383A2727B7D1}">
      <dgm:prSet/>
      <dgm:spPr/>
      <dgm:t>
        <a:bodyPr/>
        <a:lstStyle/>
        <a:p>
          <a:endParaRPr lang="en-US"/>
        </a:p>
      </dgm:t>
    </dgm:pt>
    <dgm:pt modelId="{C5708B4A-2698-4AD2-A336-2D395D6EEA0B}" type="sibTrans" cxnId="{05E2FE9A-42B1-49A6-9BA4-383A2727B7D1}">
      <dgm:prSet/>
      <dgm:spPr/>
      <dgm:t>
        <a:bodyPr/>
        <a:lstStyle/>
        <a:p>
          <a:endParaRPr lang="en-US"/>
        </a:p>
      </dgm:t>
    </dgm:pt>
    <dgm:pt modelId="{0B105801-9C25-4602-B72C-01B5D432CA0D}">
      <dgm:prSet phldrT="[Text]" custT="1"/>
      <dgm:spPr/>
      <dgm:t>
        <a:bodyPr/>
        <a:lstStyle/>
        <a:p>
          <a:r>
            <a:rPr lang="en-US" sz="2000" dirty="0"/>
            <a:t>Qualifications &amp; Credentials</a:t>
          </a:r>
        </a:p>
      </dgm:t>
    </dgm:pt>
    <dgm:pt modelId="{DB7BA0F8-AD50-451F-88E8-FE361CE9772E}" type="parTrans" cxnId="{EBA87C84-F8BF-4F4E-A137-D490A9E334F0}">
      <dgm:prSet/>
      <dgm:spPr/>
      <dgm:t>
        <a:bodyPr/>
        <a:lstStyle/>
        <a:p>
          <a:endParaRPr lang="en-US"/>
        </a:p>
      </dgm:t>
    </dgm:pt>
    <dgm:pt modelId="{60EB6BD6-296A-42E9-8810-7ACC81AEB8B0}" type="sibTrans" cxnId="{EBA87C84-F8BF-4F4E-A137-D490A9E334F0}">
      <dgm:prSet/>
      <dgm:spPr/>
      <dgm:t>
        <a:bodyPr/>
        <a:lstStyle/>
        <a:p>
          <a:endParaRPr lang="en-US"/>
        </a:p>
      </dgm:t>
    </dgm:pt>
    <dgm:pt modelId="{D2DB467A-5C7D-449B-8BB0-EBAFDE4A9B29}">
      <dgm:prSet phldrT="[Text]"/>
      <dgm:spPr/>
      <dgm:t>
        <a:bodyPr/>
        <a:lstStyle/>
        <a:p>
          <a:r>
            <a:rPr lang="en-US" dirty="0"/>
            <a:t>Specific,</a:t>
          </a:r>
        </a:p>
        <a:p>
          <a:r>
            <a:rPr lang="en-US" dirty="0"/>
            <a:t>Relevant</a:t>
          </a:r>
        </a:p>
        <a:p>
          <a:r>
            <a:rPr lang="en-US" dirty="0"/>
            <a:t>Background</a:t>
          </a:r>
        </a:p>
      </dgm:t>
    </dgm:pt>
    <dgm:pt modelId="{E626A1A9-64D0-4F90-A217-9C5646C3A1C3}" type="parTrans" cxnId="{D1DC6586-A7F4-4867-8A86-75FC3DBBC490}">
      <dgm:prSet/>
      <dgm:spPr/>
      <dgm:t>
        <a:bodyPr/>
        <a:lstStyle/>
        <a:p>
          <a:endParaRPr lang="en-US"/>
        </a:p>
      </dgm:t>
    </dgm:pt>
    <dgm:pt modelId="{5024EED6-B4CB-41CB-8B5C-4AA682F5EF24}" type="sibTrans" cxnId="{D1DC6586-A7F4-4867-8A86-75FC3DBBC490}">
      <dgm:prSet/>
      <dgm:spPr/>
      <dgm:t>
        <a:bodyPr/>
        <a:lstStyle/>
        <a:p>
          <a:endParaRPr lang="en-US"/>
        </a:p>
      </dgm:t>
    </dgm:pt>
    <dgm:pt modelId="{405FA83C-6141-4CA0-A8AC-BC01D2886160}">
      <dgm:prSet phldrT="[Text]"/>
      <dgm:spPr/>
      <dgm:t>
        <a:bodyPr/>
        <a:lstStyle/>
        <a:p>
          <a:r>
            <a:rPr lang="en-US" dirty="0"/>
            <a:t>Update on a regular basis</a:t>
          </a:r>
        </a:p>
      </dgm:t>
    </dgm:pt>
    <dgm:pt modelId="{3A623B6D-526D-4645-9110-A40948DA174C}" type="parTrans" cxnId="{42A1C446-57BA-4323-990B-29E7F0607FE0}">
      <dgm:prSet/>
      <dgm:spPr/>
      <dgm:t>
        <a:bodyPr/>
        <a:lstStyle/>
        <a:p>
          <a:endParaRPr lang="en-US"/>
        </a:p>
      </dgm:t>
    </dgm:pt>
    <dgm:pt modelId="{502ECA02-2C44-46BC-9341-2F3D1BB83D6B}" type="sibTrans" cxnId="{42A1C446-57BA-4323-990B-29E7F0607FE0}">
      <dgm:prSet/>
      <dgm:spPr/>
      <dgm:t>
        <a:bodyPr/>
        <a:lstStyle/>
        <a:p>
          <a:endParaRPr lang="en-US"/>
        </a:p>
      </dgm:t>
    </dgm:pt>
    <dgm:pt modelId="{8EDEE277-0C7D-4FB4-A695-187C17413299}">
      <dgm:prSet phldrT="[Text]"/>
      <dgm:spPr/>
      <dgm:t>
        <a:bodyPr/>
        <a:lstStyle/>
        <a:p>
          <a:r>
            <a:rPr lang="en-US" dirty="0"/>
            <a:t>Changeable Document</a:t>
          </a:r>
        </a:p>
      </dgm:t>
    </dgm:pt>
    <dgm:pt modelId="{21BE92C1-85A5-4ADF-B057-A58872D30A53}" type="parTrans" cxnId="{3B317BA0-5AFD-4474-8EEE-78BB4C046C6B}">
      <dgm:prSet/>
      <dgm:spPr/>
      <dgm:t>
        <a:bodyPr/>
        <a:lstStyle/>
        <a:p>
          <a:endParaRPr lang="en-US"/>
        </a:p>
      </dgm:t>
    </dgm:pt>
    <dgm:pt modelId="{2CBB9A47-430E-4168-9C88-1ED20C04C057}" type="sibTrans" cxnId="{3B317BA0-5AFD-4474-8EEE-78BB4C046C6B}">
      <dgm:prSet/>
      <dgm:spPr/>
      <dgm:t>
        <a:bodyPr/>
        <a:lstStyle/>
        <a:p>
          <a:endParaRPr lang="en-US"/>
        </a:p>
      </dgm:t>
    </dgm:pt>
    <dgm:pt modelId="{4C2CFF92-FFA4-4BD3-9DBB-265CBCF69158}">
      <dgm:prSet phldrT="[Text]" custT="1"/>
      <dgm:spPr/>
      <dgm:t>
        <a:bodyPr/>
        <a:lstStyle/>
        <a:p>
          <a:r>
            <a:rPr lang="en-US" sz="2000" dirty="0"/>
            <a:t>Your first impression</a:t>
          </a:r>
        </a:p>
      </dgm:t>
    </dgm:pt>
    <dgm:pt modelId="{C83EF983-990C-4CC7-8C6D-707CE8983550}" type="parTrans" cxnId="{832D314B-E8CC-4599-BBA7-97B450D19E85}">
      <dgm:prSet/>
      <dgm:spPr/>
      <dgm:t>
        <a:bodyPr/>
        <a:lstStyle/>
        <a:p>
          <a:endParaRPr lang="en-US"/>
        </a:p>
      </dgm:t>
    </dgm:pt>
    <dgm:pt modelId="{4C0BACC4-4EFD-454C-84A9-0D260AA96166}" type="sibTrans" cxnId="{832D314B-E8CC-4599-BBA7-97B450D19E85}">
      <dgm:prSet/>
      <dgm:spPr/>
      <dgm:t>
        <a:bodyPr/>
        <a:lstStyle/>
        <a:p>
          <a:endParaRPr lang="en-US"/>
        </a:p>
      </dgm:t>
    </dgm:pt>
    <dgm:pt modelId="{B46520F2-E795-4D0B-8B36-7A8B4EBB634F}" type="pres">
      <dgm:prSet presAssocID="{14B6AB41-5361-43EC-8596-33286A6D66CF}" presName="Name0" presStyleCnt="0">
        <dgm:presLayoutVars>
          <dgm:chMax val="1"/>
          <dgm:chPref val="1"/>
          <dgm:dir/>
          <dgm:animOne val="branch"/>
          <dgm:animLvl val="lvl"/>
        </dgm:presLayoutVars>
      </dgm:prSet>
      <dgm:spPr/>
      <dgm:t>
        <a:bodyPr/>
        <a:lstStyle/>
        <a:p>
          <a:endParaRPr lang="en-US"/>
        </a:p>
      </dgm:t>
    </dgm:pt>
    <dgm:pt modelId="{35107959-113A-4ED3-8A54-3E2B92EFF47E}" type="pres">
      <dgm:prSet presAssocID="{B64D6816-4FAD-4001-88F1-DD7173A2210B}" presName="Parent" presStyleLbl="node0" presStyleIdx="0" presStyleCnt="1" custLinFactNeighborX="-2472">
        <dgm:presLayoutVars>
          <dgm:chMax val="6"/>
          <dgm:chPref val="6"/>
        </dgm:presLayoutVars>
      </dgm:prSet>
      <dgm:spPr/>
      <dgm:t>
        <a:bodyPr/>
        <a:lstStyle/>
        <a:p>
          <a:endParaRPr lang="en-US"/>
        </a:p>
      </dgm:t>
    </dgm:pt>
    <dgm:pt modelId="{C66E1F1B-0C72-4F1E-891C-53D000B1106A}" type="pres">
      <dgm:prSet presAssocID="{29741E0E-085D-4DED-9EA1-7ED3E58A1A9C}" presName="Accent1" presStyleCnt="0"/>
      <dgm:spPr/>
    </dgm:pt>
    <dgm:pt modelId="{3AB4AC4B-CC54-4B8E-B040-0F5493A1A2BF}" type="pres">
      <dgm:prSet presAssocID="{29741E0E-085D-4DED-9EA1-7ED3E58A1A9C}" presName="Accent" presStyleLbl="bgShp" presStyleIdx="0" presStyleCnt="6"/>
      <dgm:spPr/>
    </dgm:pt>
    <dgm:pt modelId="{1AF1C80F-AB61-4083-BC1D-E3BC6B2E9E41}" type="pres">
      <dgm:prSet presAssocID="{29741E0E-085D-4DED-9EA1-7ED3E58A1A9C}" presName="Child1" presStyleLbl="node1" presStyleIdx="0" presStyleCnt="6" custLinFactNeighborX="2136">
        <dgm:presLayoutVars>
          <dgm:chMax val="0"/>
          <dgm:chPref val="0"/>
          <dgm:bulletEnabled val="1"/>
        </dgm:presLayoutVars>
      </dgm:prSet>
      <dgm:spPr/>
      <dgm:t>
        <a:bodyPr/>
        <a:lstStyle/>
        <a:p>
          <a:endParaRPr lang="en-US"/>
        </a:p>
      </dgm:t>
    </dgm:pt>
    <dgm:pt modelId="{B96826E5-C8E0-4372-99BA-F298B9C79A77}" type="pres">
      <dgm:prSet presAssocID="{0B105801-9C25-4602-B72C-01B5D432CA0D}" presName="Accent2" presStyleCnt="0"/>
      <dgm:spPr/>
    </dgm:pt>
    <dgm:pt modelId="{FA3EE86E-4198-4688-83D6-1C8F5D821042}" type="pres">
      <dgm:prSet presAssocID="{0B105801-9C25-4602-B72C-01B5D432CA0D}" presName="Accent" presStyleLbl="bgShp" presStyleIdx="1" presStyleCnt="6"/>
      <dgm:spPr/>
    </dgm:pt>
    <dgm:pt modelId="{57652D1C-EA71-415F-83A7-70E74C6406A1}" type="pres">
      <dgm:prSet presAssocID="{0B105801-9C25-4602-B72C-01B5D432CA0D}" presName="Child2" presStyleLbl="node1" presStyleIdx="1" presStyleCnt="6" custScaleX="114983">
        <dgm:presLayoutVars>
          <dgm:chMax val="0"/>
          <dgm:chPref val="0"/>
          <dgm:bulletEnabled val="1"/>
        </dgm:presLayoutVars>
      </dgm:prSet>
      <dgm:spPr/>
      <dgm:t>
        <a:bodyPr/>
        <a:lstStyle/>
        <a:p>
          <a:endParaRPr lang="en-US"/>
        </a:p>
      </dgm:t>
    </dgm:pt>
    <dgm:pt modelId="{675A8088-74A3-47FB-BD2A-0CB18024D9BF}" type="pres">
      <dgm:prSet presAssocID="{D2DB467A-5C7D-449B-8BB0-EBAFDE4A9B29}" presName="Accent3" presStyleCnt="0"/>
      <dgm:spPr/>
    </dgm:pt>
    <dgm:pt modelId="{87E89363-85E3-4F66-9C73-BA570145133E}" type="pres">
      <dgm:prSet presAssocID="{D2DB467A-5C7D-449B-8BB0-EBAFDE4A9B29}" presName="Accent" presStyleLbl="bgShp" presStyleIdx="2" presStyleCnt="6"/>
      <dgm:spPr/>
    </dgm:pt>
    <dgm:pt modelId="{181E1EB1-4B9E-4FED-9281-9F3B5A92D551}" type="pres">
      <dgm:prSet presAssocID="{D2DB467A-5C7D-449B-8BB0-EBAFDE4A9B29}" presName="Child3" presStyleLbl="node1" presStyleIdx="2" presStyleCnt="6" custScaleX="111895">
        <dgm:presLayoutVars>
          <dgm:chMax val="0"/>
          <dgm:chPref val="0"/>
          <dgm:bulletEnabled val="1"/>
        </dgm:presLayoutVars>
      </dgm:prSet>
      <dgm:spPr/>
      <dgm:t>
        <a:bodyPr/>
        <a:lstStyle/>
        <a:p>
          <a:endParaRPr lang="en-US"/>
        </a:p>
      </dgm:t>
    </dgm:pt>
    <dgm:pt modelId="{0B0A4712-EE5A-47F7-AFE1-636A96A617AC}" type="pres">
      <dgm:prSet presAssocID="{405FA83C-6141-4CA0-A8AC-BC01D2886160}" presName="Accent4" presStyleCnt="0"/>
      <dgm:spPr/>
    </dgm:pt>
    <dgm:pt modelId="{5BCDCE8F-42B9-42D1-A07E-371D26EDB888}" type="pres">
      <dgm:prSet presAssocID="{405FA83C-6141-4CA0-A8AC-BC01D2886160}" presName="Accent" presStyleLbl="bgShp" presStyleIdx="3" presStyleCnt="6"/>
      <dgm:spPr/>
    </dgm:pt>
    <dgm:pt modelId="{4C026A76-BC3E-436C-8620-1FB160765B62}" type="pres">
      <dgm:prSet presAssocID="{405FA83C-6141-4CA0-A8AC-BC01D2886160}" presName="Child4" presStyleLbl="node1" presStyleIdx="3" presStyleCnt="6">
        <dgm:presLayoutVars>
          <dgm:chMax val="0"/>
          <dgm:chPref val="0"/>
          <dgm:bulletEnabled val="1"/>
        </dgm:presLayoutVars>
      </dgm:prSet>
      <dgm:spPr/>
      <dgm:t>
        <a:bodyPr/>
        <a:lstStyle/>
        <a:p>
          <a:endParaRPr lang="en-US"/>
        </a:p>
      </dgm:t>
    </dgm:pt>
    <dgm:pt modelId="{57CCE8AA-0FEC-4B37-A714-1B44D993EDAE}" type="pres">
      <dgm:prSet presAssocID="{8EDEE277-0C7D-4FB4-A695-187C17413299}" presName="Accent5" presStyleCnt="0"/>
      <dgm:spPr/>
    </dgm:pt>
    <dgm:pt modelId="{BB6E54C7-E8EC-473B-AAA6-B48097363407}" type="pres">
      <dgm:prSet presAssocID="{8EDEE277-0C7D-4FB4-A695-187C17413299}" presName="Accent" presStyleLbl="bgShp" presStyleIdx="4" presStyleCnt="6"/>
      <dgm:spPr/>
    </dgm:pt>
    <dgm:pt modelId="{AF02E57E-4FA5-446D-A95E-74CC8B493D43}" type="pres">
      <dgm:prSet presAssocID="{8EDEE277-0C7D-4FB4-A695-187C17413299}" presName="Child5" presStyleLbl="node1" presStyleIdx="4" presStyleCnt="6">
        <dgm:presLayoutVars>
          <dgm:chMax val="0"/>
          <dgm:chPref val="0"/>
          <dgm:bulletEnabled val="1"/>
        </dgm:presLayoutVars>
      </dgm:prSet>
      <dgm:spPr/>
      <dgm:t>
        <a:bodyPr/>
        <a:lstStyle/>
        <a:p>
          <a:endParaRPr lang="en-US"/>
        </a:p>
      </dgm:t>
    </dgm:pt>
    <dgm:pt modelId="{A33229B5-CE7E-4E1C-96B6-5CCDFD772F8A}" type="pres">
      <dgm:prSet presAssocID="{4C2CFF92-FFA4-4BD3-9DBB-265CBCF69158}" presName="Accent6" presStyleCnt="0"/>
      <dgm:spPr/>
    </dgm:pt>
    <dgm:pt modelId="{2396AA14-6CE1-4BDB-9818-8BE24AD20A6D}" type="pres">
      <dgm:prSet presAssocID="{4C2CFF92-FFA4-4BD3-9DBB-265CBCF69158}" presName="Accent" presStyleLbl="bgShp" presStyleIdx="5" presStyleCnt="6"/>
      <dgm:spPr/>
    </dgm:pt>
    <dgm:pt modelId="{3A09E251-D0EF-4141-8DDF-3C98E0BF1076}" type="pres">
      <dgm:prSet presAssocID="{4C2CFF92-FFA4-4BD3-9DBB-265CBCF69158}" presName="Child6" presStyleLbl="node1" presStyleIdx="5" presStyleCnt="6">
        <dgm:presLayoutVars>
          <dgm:chMax val="0"/>
          <dgm:chPref val="0"/>
          <dgm:bulletEnabled val="1"/>
        </dgm:presLayoutVars>
      </dgm:prSet>
      <dgm:spPr/>
      <dgm:t>
        <a:bodyPr/>
        <a:lstStyle/>
        <a:p>
          <a:endParaRPr lang="en-US"/>
        </a:p>
      </dgm:t>
    </dgm:pt>
  </dgm:ptLst>
  <dgm:cxnLst>
    <dgm:cxn modelId="{D1DC6586-A7F4-4867-8A86-75FC3DBBC490}" srcId="{B64D6816-4FAD-4001-88F1-DD7173A2210B}" destId="{D2DB467A-5C7D-449B-8BB0-EBAFDE4A9B29}" srcOrd="2" destOrd="0" parTransId="{E626A1A9-64D0-4F90-A217-9C5646C3A1C3}" sibTransId="{5024EED6-B4CB-41CB-8B5C-4AA682F5EF24}"/>
    <dgm:cxn modelId="{B438079E-BFA8-45D7-A669-07863445481F}" type="presOf" srcId="{405FA83C-6141-4CA0-A8AC-BC01D2886160}" destId="{4C026A76-BC3E-436C-8620-1FB160765B62}" srcOrd="0" destOrd="0" presId="urn:microsoft.com/office/officeart/2011/layout/HexagonRadial"/>
    <dgm:cxn modelId="{2B2F5A27-A018-4851-BD67-9121D82538F9}" type="presOf" srcId="{8EDEE277-0C7D-4FB4-A695-187C17413299}" destId="{AF02E57E-4FA5-446D-A95E-74CC8B493D43}" srcOrd="0" destOrd="0" presId="urn:microsoft.com/office/officeart/2011/layout/HexagonRadial"/>
    <dgm:cxn modelId="{66F20828-C1C5-42E3-A76A-4395D3BBBD25}" type="presOf" srcId="{29741E0E-085D-4DED-9EA1-7ED3E58A1A9C}" destId="{1AF1C80F-AB61-4083-BC1D-E3BC6B2E9E41}" srcOrd="0" destOrd="0" presId="urn:microsoft.com/office/officeart/2011/layout/HexagonRadial"/>
    <dgm:cxn modelId="{EBA87C84-F8BF-4F4E-A137-D490A9E334F0}" srcId="{B64D6816-4FAD-4001-88F1-DD7173A2210B}" destId="{0B105801-9C25-4602-B72C-01B5D432CA0D}" srcOrd="1" destOrd="0" parTransId="{DB7BA0F8-AD50-451F-88E8-FE361CE9772E}" sibTransId="{60EB6BD6-296A-42E9-8810-7ACC81AEB8B0}"/>
    <dgm:cxn modelId="{42A1C446-57BA-4323-990B-29E7F0607FE0}" srcId="{B64D6816-4FAD-4001-88F1-DD7173A2210B}" destId="{405FA83C-6141-4CA0-A8AC-BC01D2886160}" srcOrd="3" destOrd="0" parTransId="{3A623B6D-526D-4645-9110-A40948DA174C}" sibTransId="{502ECA02-2C44-46BC-9341-2F3D1BB83D6B}"/>
    <dgm:cxn modelId="{3C5AE7F8-24BE-4768-A43C-63732E7FECC8}" type="presOf" srcId="{D2DB467A-5C7D-449B-8BB0-EBAFDE4A9B29}" destId="{181E1EB1-4B9E-4FED-9281-9F3B5A92D551}" srcOrd="0" destOrd="0" presId="urn:microsoft.com/office/officeart/2011/layout/HexagonRadial"/>
    <dgm:cxn modelId="{832D314B-E8CC-4599-BBA7-97B450D19E85}" srcId="{B64D6816-4FAD-4001-88F1-DD7173A2210B}" destId="{4C2CFF92-FFA4-4BD3-9DBB-265CBCF69158}" srcOrd="5" destOrd="0" parTransId="{C83EF983-990C-4CC7-8C6D-707CE8983550}" sibTransId="{4C0BACC4-4EFD-454C-84A9-0D260AA96166}"/>
    <dgm:cxn modelId="{5F6B93FE-8D60-404F-88E2-1B619BA4E12F}" type="presOf" srcId="{14B6AB41-5361-43EC-8596-33286A6D66CF}" destId="{B46520F2-E795-4D0B-8B36-7A8B4EBB634F}" srcOrd="0" destOrd="0" presId="urn:microsoft.com/office/officeart/2011/layout/HexagonRadial"/>
    <dgm:cxn modelId="{3A20B6F3-AE6F-47FA-B443-A9AFE855B2F3}" type="presOf" srcId="{0B105801-9C25-4602-B72C-01B5D432CA0D}" destId="{57652D1C-EA71-415F-83A7-70E74C6406A1}" srcOrd="0" destOrd="0" presId="urn:microsoft.com/office/officeart/2011/layout/HexagonRadial"/>
    <dgm:cxn modelId="{B2A69C0F-0EB5-49DD-B3CD-3737F268360C}" type="presOf" srcId="{4C2CFF92-FFA4-4BD3-9DBB-265CBCF69158}" destId="{3A09E251-D0EF-4141-8DDF-3C98E0BF1076}" srcOrd="0" destOrd="0" presId="urn:microsoft.com/office/officeart/2011/layout/HexagonRadial"/>
    <dgm:cxn modelId="{3B317BA0-5AFD-4474-8EEE-78BB4C046C6B}" srcId="{B64D6816-4FAD-4001-88F1-DD7173A2210B}" destId="{8EDEE277-0C7D-4FB4-A695-187C17413299}" srcOrd="4" destOrd="0" parTransId="{21BE92C1-85A5-4ADF-B057-A58872D30A53}" sibTransId="{2CBB9A47-430E-4168-9C88-1ED20C04C057}"/>
    <dgm:cxn modelId="{28BB89AD-EE5E-4CDF-8753-9358D3433BCA}" srcId="{14B6AB41-5361-43EC-8596-33286A6D66CF}" destId="{B64D6816-4FAD-4001-88F1-DD7173A2210B}" srcOrd="0" destOrd="0" parTransId="{9C2E5188-4B10-400A-8D2A-3F41A9F7EDDD}" sibTransId="{07D0F537-BC20-4EFC-8829-B99BB77C34F6}"/>
    <dgm:cxn modelId="{8A3D9B57-EFF6-4019-A5E6-627893E07AC7}" type="presOf" srcId="{B64D6816-4FAD-4001-88F1-DD7173A2210B}" destId="{35107959-113A-4ED3-8A54-3E2B92EFF47E}" srcOrd="0" destOrd="0" presId="urn:microsoft.com/office/officeart/2011/layout/HexagonRadial"/>
    <dgm:cxn modelId="{05E2FE9A-42B1-49A6-9BA4-383A2727B7D1}" srcId="{B64D6816-4FAD-4001-88F1-DD7173A2210B}" destId="{29741E0E-085D-4DED-9EA1-7ED3E58A1A9C}" srcOrd="0" destOrd="0" parTransId="{5A73B592-17EE-450D-9948-F71E98EF571A}" sibTransId="{C5708B4A-2698-4AD2-A336-2D395D6EEA0B}"/>
    <dgm:cxn modelId="{8D6891FC-F478-457F-BCDF-EC8C30757DC1}" type="presParOf" srcId="{B46520F2-E795-4D0B-8B36-7A8B4EBB634F}" destId="{35107959-113A-4ED3-8A54-3E2B92EFF47E}" srcOrd="0" destOrd="0" presId="urn:microsoft.com/office/officeart/2011/layout/HexagonRadial"/>
    <dgm:cxn modelId="{5F39EA57-FFBD-4621-8FDA-42F35479DBF8}" type="presParOf" srcId="{B46520F2-E795-4D0B-8B36-7A8B4EBB634F}" destId="{C66E1F1B-0C72-4F1E-891C-53D000B1106A}" srcOrd="1" destOrd="0" presId="urn:microsoft.com/office/officeart/2011/layout/HexagonRadial"/>
    <dgm:cxn modelId="{9D8DD459-A031-406E-B878-7C4013DAB6D0}" type="presParOf" srcId="{C66E1F1B-0C72-4F1E-891C-53D000B1106A}" destId="{3AB4AC4B-CC54-4B8E-B040-0F5493A1A2BF}" srcOrd="0" destOrd="0" presId="urn:microsoft.com/office/officeart/2011/layout/HexagonRadial"/>
    <dgm:cxn modelId="{31744292-3659-4A2E-B97D-2439BE396A58}" type="presParOf" srcId="{B46520F2-E795-4D0B-8B36-7A8B4EBB634F}" destId="{1AF1C80F-AB61-4083-BC1D-E3BC6B2E9E41}" srcOrd="2" destOrd="0" presId="urn:microsoft.com/office/officeart/2011/layout/HexagonRadial"/>
    <dgm:cxn modelId="{9AE79644-9C20-4DE9-AB00-0AF065DC53D7}" type="presParOf" srcId="{B46520F2-E795-4D0B-8B36-7A8B4EBB634F}" destId="{B96826E5-C8E0-4372-99BA-F298B9C79A77}" srcOrd="3" destOrd="0" presId="urn:microsoft.com/office/officeart/2011/layout/HexagonRadial"/>
    <dgm:cxn modelId="{45CE45F2-F28F-4C3C-953F-C8A707DFCF71}" type="presParOf" srcId="{B96826E5-C8E0-4372-99BA-F298B9C79A77}" destId="{FA3EE86E-4198-4688-83D6-1C8F5D821042}" srcOrd="0" destOrd="0" presId="urn:microsoft.com/office/officeart/2011/layout/HexagonRadial"/>
    <dgm:cxn modelId="{C7C9D2F3-5DCD-4299-A441-27EE8E9646D5}" type="presParOf" srcId="{B46520F2-E795-4D0B-8B36-7A8B4EBB634F}" destId="{57652D1C-EA71-415F-83A7-70E74C6406A1}" srcOrd="4" destOrd="0" presId="urn:microsoft.com/office/officeart/2011/layout/HexagonRadial"/>
    <dgm:cxn modelId="{A2102ABC-274C-4C25-809F-2982F586AD9B}" type="presParOf" srcId="{B46520F2-E795-4D0B-8B36-7A8B4EBB634F}" destId="{675A8088-74A3-47FB-BD2A-0CB18024D9BF}" srcOrd="5" destOrd="0" presId="urn:microsoft.com/office/officeart/2011/layout/HexagonRadial"/>
    <dgm:cxn modelId="{227B0AE1-2C73-4BAC-BD23-0695A4165079}" type="presParOf" srcId="{675A8088-74A3-47FB-BD2A-0CB18024D9BF}" destId="{87E89363-85E3-4F66-9C73-BA570145133E}" srcOrd="0" destOrd="0" presId="urn:microsoft.com/office/officeart/2011/layout/HexagonRadial"/>
    <dgm:cxn modelId="{5A30631C-5AD5-4C9B-B950-9253FDBCE314}" type="presParOf" srcId="{B46520F2-E795-4D0B-8B36-7A8B4EBB634F}" destId="{181E1EB1-4B9E-4FED-9281-9F3B5A92D551}" srcOrd="6" destOrd="0" presId="urn:microsoft.com/office/officeart/2011/layout/HexagonRadial"/>
    <dgm:cxn modelId="{227AEFF8-09F0-4723-BD40-86BCA3101633}" type="presParOf" srcId="{B46520F2-E795-4D0B-8B36-7A8B4EBB634F}" destId="{0B0A4712-EE5A-47F7-AFE1-636A96A617AC}" srcOrd="7" destOrd="0" presId="urn:microsoft.com/office/officeart/2011/layout/HexagonRadial"/>
    <dgm:cxn modelId="{BB475E45-C5E1-4D6E-9FEE-B1643B3C7AA6}" type="presParOf" srcId="{0B0A4712-EE5A-47F7-AFE1-636A96A617AC}" destId="{5BCDCE8F-42B9-42D1-A07E-371D26EDB888}" srcOrd="0" destOrd="0" presId="urn:microsoft.com/office/officeart/2011/layout/HexagonRadial"/>
    <dgm:cxn modelId="{DBD757BF-6AF7-4A9B-85F4-732718FA9DAB}" type="presParOf" srcId="{B46520F2-E795-4D0B-8B36-7A8B4EBB634F}" destId="{4C026A76-BC3E-436C-8620-1FB160765B62}" srcOrd="8" destOrd="0" presId="urn:microsoft.com/office/officeart/2011/layout/HexagonRadial"/>
    <dgm:cxn modelId="{B6DD9552-2B08-4F96-9191-6CF5BFB785D4}" type="presParOf" srcId="{B46520F2-E795-4D0B-8B36-7A8B4EBB634F}" destId="{57CCE8AA-0FEC-4B37-A714-1B44D993EDAE}" srcOrd="9" destOrd="0" presId="urn:microsoft.com/office/officeart/2011/layout/HexagonRadial"/>
    <dgm:cxn modelId="{076510B6-1820-46B9-9629-CB1B20883CB7}" type="presParOf" srcId="{57CCE8AA-0FEC-4B37-A714-1B44D993EDAE}" destId="{BB6E54C7-E8EC-473B-AAA6-B48097363407}" srcOrd="0" destOrd="0" presId="urn:microsoft.com/office/officeart/2011/layout/HexagonRadial"/>
    <dgm:cxn modelId="{E36D1417-0783-4546-A6F2-2DA527092FF1}" type="presParOf" srcId="{B46520F2-E795-4D0B-8B36-7A8B4EBB634F}" destId="{AF02E57E-4FA5-446D-A95E-74CC8B493D43}" srcOrd="10" destOrd="0" presId="urn:microsoft.com/office/officeart/2011/layout/HexagonRadial"/>
    <dgm:cxn modelId="{4CEEE172-3A3A-4FB3-B494-1EA9480F083E}" type="presParOf" srcId="{B46520F2-E795-4D0B-8B36-7A8B4EBB634F}" destId="{A33229B5-CE7E-4E1C-96B6-5CCDFD772F8A}" srcOrd="11" destOrd="0" presId="urn:microsoft.com/office/officeart/2011/layout/HexagonRadial"/>
    <dgm:cxn modelId="{BE94F560-0DAE-433A-837B-843710298C79}" type="presParOf" srcId="{A33229B5-CE7E-4E1C-96B6-5CCDFD772F8A}" destId="{2396AA14-6CE1-4BDB-9818-8BE24AD20A6D}" srcOrd="0" destOrd="0" presId="urn:microsoft.com/office/officeart/2011/layout/HexagonRadial"/>
    <dgm:cxn modelId="{27ED7092-9373-4A69-A8AE-44529999C5F9}" type="presParOf" srcId="{B46520F2-E795-4D0B-8B36-7A8B4EBB634F}" destId="{3A09E251-D0EF-4141-8DDF-3C98E0BF1076}"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07959-113A-4ED3-8A54-3E2B92EFF47E}">
      <dsp:nvSpPr>
        <dsp:cNvPr id="0" name=""/>
        <dsp:cNvSpPr/>
      </dsp:nvSpPr>
      <dsp:spPr>
        <a:xfrm>
          <a:off x="4290338" y="2052072"/>
          <a:ext cx="2608273" cy="2256262"/>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a:t>What is a resume?</a:t>
          </a:r>
        </a:p>
      </dsp:txBody>
      <dsp:txXfrm>
        <a:off x="4722565" y="2425966"/>
        <a:ext cx="1743819" cy="1508474"/>
      </dsp:txXfrm>
    </dsp:sp>
    <dsp:sp modelId="{FA3EE86E-4198-4688-83D6-1C8F5D821042}">
      <dsp:nvSpPr>
        <dsp:cNvPr id="0" name=""/>
        <dsp:cNvSpPr/>
      </dsp:nvSpPr>
      <dsp:spPr>
        <a:xfrm>
          <a:off x="5988095" y="972603"/>
          <a:ext cx="984093" cy="84792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F1C80F-AB61-4083-BC1D-E3BC6B2E9E41}">
      <dsp:nvSpPr>
        <dsp:cNvPr id="0" name=""/>
        <dsp:cNvSpPr/>
      </dsp:nvSpPr>
      <dsp:spPr>
        <a:xfrm>
          <a:off x="4640730" y="0"/>
          <a:ext cx="2137461" cy="1849155"/>
        </a:xfrm>
        <a:prstGeom prst="hexagon">
          <a:avLst>
            <a:gd name="adj" fmla="val 2857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Overview of experience</a:t>
          </a:r>
        </a:p>
      </dsp:txBody>
      <dsp:txXfrm>
        <a:off x="4994953" y="306444"/>
        <a:ext cx="1429015" cy="1236267"/>
      </dsp:txXfrm>
    </dsp:sp>
    <dsp:sp modelId="{87E89363-85E3-4F66-9C73-BA570145133E}">
      <dsp:nvSpPr>
        <dsp:cNvPr id="0" name=""/>
        <dsp:cNvSpPr/>
      </dsp:nvSpPr>
      <dsp:spPr>
        <a:xfrm>
          <a:off x="7136609" y="2557775"/>
          <a:ext cx="984093" cy="84792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652D1C-EA71-415F-83A7-70E74C6406A1}">
      <dsp:nvSpPr>
        <dsp:cNvPr id="0" name=""/>
        <dsp:cNvSpPr/>
      </dsp:nvSpPr>
      <dsp:spPr>
        <a:xfrm>
          <a:off x="6395247" y="1137354"/>
          <a:ext cx="2457717" cy="1849155"/>
        </a:xfrm>
        <a:prstGeom prst="hexagon">
          <a:avLst>
            <a:gd name="adj" fmla="val 28570"/>
            <a:gd name="vf" fmla="val 1154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Qualifications &amp; Credentials</a:t>
          </a:r>
        </a:p>
      </dsp:txBody>
      <dsp:txXfrm>
        <a:off x="6776158" y="1423947"/>
        <a:ext cx="1695895" cy="1275969"/>
      </dsp:txXfrm>
    </dsp:sp>
    <dsp:sp modelId="{5BCDCE8F-42B9-42D1-A07E-371D26EDB888}">
      <dsp:nvSpPr>
        <dsp:cNvPr id="0" name=""/>
        <dsp:cNvSpPr/>
      </dsp:nvSpPr>
      <dsp:spPr>
        <a:xfrm>
          <a:off x="6338777" y="4347137"/>
          <a:ext cx="984093" cy="84792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1E1EB1-4B9E-4FED-9281-9F3B5A92D551}">
      <dsp:nvSpPr>
        <dsp:cNvPr id="0" name=""/>
        <dsp:cNvSpPr/>
      </dsp:nvSpPr>
      <dsp:spPr>
        <a:xfrm>
          <a:off x="6428249" y="3373261"/>
          <a:ext cx="2391712" cy="1849155"/>
        </a:xfrm>
        <a:prstGeom prst="hexagon">
          <a:avLst>
            <a:gd name="adj" fmla="val 28570"/>
            <a:gd name="vf" fmla="val 1154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Specific,</a:t>
          </a:r>
        </a:p>
        <a:p>
          <a:pPr lvl="0" algn="ctr" defTabSz="977900">
            <a:lnSpc>
              <a:spcPct val="90000"/>
            </a:lnSpc>
            <a:spcBef>
              <a:spcPct val="0"/>
            </a:spcBef>
            <a:spcAft>
              <a:spcPct val="35000"/>
            </a:spcAft>
          </a:pPr>
          <a:r>
            <a:rPr lang="en-US" sz="2200" kern="1200" dirty="0"/>
            <a:t>Relevant</a:t>
          </a:r>
        </a:p>
        <a:p>
          <a:pPr lvl="0" algn="ctr" defTabSz="977900">
            <a:lnSpc>
              <a:spcPct val="90000"/>
            </a:lnSpc>
            <a:spcBef>
              <a:spcPct val="0"/>
            </a:spcBef>
            <a:spcAft>
              <a:spcPct val="35000"/>
            </a:spcAft>
          </a:pPr>
          <a:r>
            <a:rPr lang="en-US" sz="2200" kern="1200" dirty="0"/>
            <a:t>Background</a:t>
          </a:r>
        </a:p>
      </dsp:txBody>
      <dsp:txXfrm>
        <a:off x="6803660" y="3663510"/>
        <a:ext cx="1640890" cy="1268657"/>
      </dsp:txXfrm>
    </dsp:sp>
    <dsp:sp modelId="{BB6E54C7-E8EC-473B-AAA6-B48097363407}">
      <dsp:nvSpPr>
        <dsp:cNvPr id="0" name=""/>
        <dsp:cNvSpPr/>
      </dsp:nvSpPr>
      <dsp:spPr>
        <a:xfrm>
          <a:off x="4359668" y="4532879"/>
          <a:ext cx="984093" cy="84792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026A76-BC3E-436C-8620-1FB160765B62}">
      <dsp:nvSpPr>
        <dsp:cNvPr id="0" name=""/>
        <dsp:cNvSpPr/>
      </dsp:nvSpPr>
      <dsp:spPr>
        <a:xfrm>
          <a:off x="4595074" y="4511888"/>
          <a:ext cx="2137461" cy="1849155"/>
        </a:xfrm>
        <a:prstGeom prst="hexagon">
          <a:avLst>
            <a:gd name="adj" fmla="val 28570"/>
            <a:gd name="vf" fmla="val 11547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Update on a regular basis</a:t>
          </a:r>
        </a:p>
      </dsp:txBody>
      <dsp:txXfrm>
        <a:off x="4949297" y="4818332"/>
        <a:ext cx="1429015" cy="1236267"/>
      </dsp:txXfrm>
    </dsp:sp>
    <dsp:sp modelId="{2396AA14-6CE1-4BDB-9818-8BE24AD20A6D}">
      <dsp:nvSpPr>
        <dsp:cNvPr id="0" name=""/>
        <dsp:cNvSpPr/>
      </dsp:nvSpPr>
      <dsp:spPr>
        <a:xfrm>
          <a:off x="3192346" y="2948343"/>
          <a:ext cx="984093" cy="84792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02E57E-4FA5-446D-A95E-74CC8B493D43}">
      <dsp:nvSpPr>
        <dsp:cNvPr id="0" name=""/>
        <dsp:cNvSpPr/>
      </dsp:nvSpPr>
      <dsp:spPr>
        <a:xfrm>
          <a:off x="2625673" y="3374533"/>
          <a:ext cx="2137461" cy="1849155"/>
        </a:xfrm>
        <a:prstGeom prst="hexagon">
          <a:avLst>
            <a:gd name="adj" fmla="val 28570"/>
            <a:gd name="vf" fmla="val 11547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Changeable Document</a:t>
          </a:r>
        </a:p>
      </dsp:txBody>
      <dsp:txXfrm>
        <a:off x="2979896" y="3680977"/>
        <a:ext cx="1429015" cy="1236267"/>
      </dsp:txXfrm>
    </dsp:sp>
    <dsp:sp modelId="{3A09E251-D0EF-4141-8DDF-3C98E0BF1076}">
      <dsp:nvSpPr>
        <dsp:cNvPr id="0" name=""/>
        <dsp:cNvSpPr/>
      </dsp:nvSpPr>
      <dsp:spPr>
        <a:xfrm>
          <a:off x="2625673" y="1134810"/>
          <a:ext cx="2137461" cy="1849155"/>
        </a:xfrm>
        <a:prstGeom prst="hexagon">
          <a:avLst>
            <a:gd name="adj" fmla="val 2857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Your first impression</a:t>
          </a:r>
        </a:p>
      </dsp:txBody>
      <dsp:txXfrm>
        <a:off x="2979896" y="1441254"/>
        <a:ext cx="1429015" cy="1236267"/>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0A4E1-E7EE-4101-A430-9FAA2A349CEE}"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4BF3B-2D6F-4F8B-9F26-C969BC58B94C}" type="slidenum">
              <a:rPr lang="en-US" smtClean="0"/>
              <a:t>‹#›</a:t>
            </a:fld>
            <a:endParaRPr lang="en-US"/>
          </a:p>
        </p:txBody>
      </p:sp>
    </p:spTree>
    <p:extLst>
      <p:ext uri="{BB962C8B-B14F-4D97-AF65-F5344CB8AC3E}">
        <p14:creationId xmlns:p14="http://schemas.microsoft.com/office/powerpoint/2010/main" val="419910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 What are we covering?</a:t>
            </a:r>
            <a:endParaRPr lang="en-US" dirty="0"/>
          </a:p>
          <a:p>
            <a:r>
              <a:rPr lang="en-US" dirty="0">
                <a:cs typeface="Calibri"/>
              </a:rPr>
              <a:t>Examples + Putting into action</a:t>
            </a:r>
            <a:endParaRPr lang="en-US" dirty="0"/>
          </a:p>
        </p:txBody>
      </p:sp>
      <p:sp>
        <p:nvSpPr>
          <p:cNvPr id="4" name="Slide Number Placeholder 3"/>
          <p:cNvSpPr>
            <a:spLocks noGrp="1"/>
          </p:cNvSpPr>
          <p:nvPr>
            <p:ph type="sldNum" sz="quarter" idx="5"/>
          </p:nvPr>
        </p:nvSpPr>
        <p:spPr/>
        <p:txBody>
          <a:bodyPr/>
          <a:lstStyle/>
          <a:p>
            <a:fld id="{9424BF3B-2D6F-4F8B-9F26-C969BC58B94C}" type="slidenum">
              <a:rPr lang="en-US" smtClean="0"/>
              <a:t>7</a:t>
            </a:fld>
            <a:endParaRPr lang="en-US"/>
          </a:p>
        </p:txBody>
      </p:sp>
    </p:spTree>
    <p:extLst>
      <p:ext uri="{BB962C8B-B14F-4D97-AF65-F5344CB8AC3E}">
        <p14:creationId xmlns:p14="http://schemas.microsoft.com/office/powerpoint/2010/main" val="2500216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ea typeface="ＭＳ Ｐゴシック" panose="020B0600070205080204" pitchFamily="34" charset="-128"/>
              </a:rPr>
              <a:t>Let’s answer the last question first.  Should you omit non-relevant jobs? If you are sure the jobs is completely irrelevant, do not include it.  However, sometimes a job is in a completely different field, but it equipped you with transferable skills which are important to a new job.  For instance, working in fast food might be seen as irrelevant to someone seeking a position in logistics.  If the fast food job included substantial inventory, ordering, and materials management responsibilities, then it should be kept and these duties included.  </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In most situations, </a:t>
            </a:r>
            <a:r>
              <a:rPr kumimoji="1" lang="en-US" altLang="en-US" sz="1300" dirty="0">
                <a:solidFill>
                  <a:srgbClr val="0000FF"/>
                </a:solidFill>
                <a:latin typeface="Times New Roman" panose="02020603050405020304" pitchFamily="18" charset="0"/>
                <a:ea typeface="ＭＳ Ｐゴシック" panose="020B0600070205080204" pitchFamily="34" charset="-128"/>
              </a:rPr>
              <a:t>jobs will be listed with most recent job first and should include your title, company name and location, dates employed, </a:t>
            </a:r>
            <a:br>
              <a:rPr kumimoji="1" lang="en-US" altLang="en-US" sz="1300" dirty="0">
                <a:solidFill>
                  <a:srgbClr val="0000FF"/>
                </a:solidFill>
                <a:latin typeface="Times New Roman" panose="02020603050405020304" pitchFamily="18" charset="0"/>
                <a:ea typeface="ＭＳ Ｐゴシック" panose="020B0600070205080204" pitchFamily="34" charset="-128"/>
              </a:rPr>
            </a:br>
            <a:r>
              <a:rPr kumimoji="1" lang="en-US" altLang="en-US" sz="1300" dirty="0">
                <a:solidFill>
                  <a:srgbClr val="0000FF"/>
                </a:solidFill>
                <a:latin typeface="Times New Roman" panose="02020603050405020304" pitchFamily="18" charset="0"/>
                <a:ea typeface="ＭＳ Ｐゴシック" panose="020B0600070205080204" pitchFamily="34" charset="-128"/>
              </a:rPr>
              <a:t>and responsibilities</a:t>
            </a:r>
            <a:r>
              <a:rPr lang="en-US" altLang="en-US" dirty="0">
                <a:latin typeface="Times New Roman" panose="02020603050405020304" pitchFamily="18" charset="0"/>
                <a:ea typeface="ＭＳ Ｐゴシック" panose="020B0600070205080204" pitchFamily="34" charset="-128"/>
              </a:rPr>
              <a:t>.</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Be sure to list all duties performed on the job, using action verbs to describe your work.  One of the best list of action verbs is available at the Quintessential Careers website at http://www.quintcareers.com/action_skills.html.  Use phrases like “Drafted annual report” or “Promoted showroom merchandise” instead of “Responsible for annual report” or “Folded shirts and pants.”</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In your first resume, list ALL experience.  It is easy to cut out unnecessary fluff, but it is difficult to add later.  Cutting and pasting is your friend.</a:t>
            </a:r>
          </a:p>
          <a:p>
            <a:endParaRPr lang="en-US" dirty="0"/>
          </a:p>
        </p:txBody>
      </p:sp>
      <p:sp>
        <p:nvSpPr>
          <p:cNvPr id="4" name="Slide Number Placeholder 3"/>
          <p:cNvSpPr>
            <a:spLocks noGrp="1"/>
          </p:cNvSpPr>
          <p:nvPr>
            <p:ph type="sldNum" sz="quarter" idx="10"/>
          </p:nvPr>
        </p:nvSpPr>
        <p:spPr/>
        <p:txBody>
          <a:bodyPr/>
          <a:lstStyle/>
          <a:p>
            <a:fld id="{9424BF3B-2D6F-4F8B-9F26-C969BC58B94C}" type="slidenum">
              <a:rPr lang="en-US" smtClean="0"/>
              <a:t>20</a:t>
            </a:fld>
            <a:endParaRPr lang="en-US"/>
          </a:p>
        </p:txBody>
      </p:sp>
    </p:spTree>
    <p:extLst>
      <p:ext uri="{BB962C8B-B14F-4D97-AF65-F5344CB8AC3E}">
        <p14:creationId xmlns:p14="http://schemas.microsoft.com/office/powerpoint/2010/main" val="3034180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Redo to highlight TAR method &gt;&gt; 1 bar/2</a:t>
            </a:r>
            <a:r>
              <a:rPr lang="en-US" baseline="0" dirty="0" smtClean="0"/>
              <a:t> bar/3 bar to distinguish</a:t>
            </a:r>
            <a:endParaRPr lang="en-US" dirty="0" smtClean="0"/>
          </a:p>
          <a:p>
            <a:r>
              <a:rPr lang="en-US" dirty="0" smtClean="0"/>
              <a:t>-----------------------------------------------------------------------</a:t>
            </a:r>
          </a:p>
          <a:p>
            <a:r>
              <a:rPr lang="en-US" dirty="0" smtClean="0"/>
              <a:t>Tailor </a:t>
            </a:r>
            <a:r>
              <a:rPr lang="en-US" dirty="0"/>
              <a:t>your section headings</a:t>
            </a:r>
            <a:r>
              <a:rPr lang="en-US" baseline="0" dirty="0"/>
              <a:t> to the position you are applying to!</a:t>
            </a:r>
            <a:endParaRPr lang="en-US" dirty="0"/>
          </a:p>
          <a:p>
            <a:r>
              <a:rPr lang="en-US" dirty="0"/>
              <a:t>You</a:t>
            </a:r>
            <a:r>
              <a:rPr lang="en-US" baseline="0" dirty="0"/>
              <a:t> can break up your experience by grouping like experiences together and using the tailored section heading to highlight a set of experiences relevant to the job applying to</a:t>
            </a:r>
          </a:p>
          <a:p>
            <a:endParaRPr lang="en-US" baseline="0" dirty="0"/>
          </a:p>
          <a:p>
            <a:pPr marL="342900" indent="-342900">
              <a:buFont typeface="Arial" pitchFamily="34" charset="0"/>
              <a:buChar char="•"/>
            </a:pPr>
            <a:r>
              <a:rPr lang="en-US" sz="1200" dirty="0"/>
              <a:t>Most recent first with title, organization, location, and dates </a:t>
            </a:r>
          </a:p>
          <a:p>
            <a:pPr marL="342900" indent="-342900">
              <a:buFont typeface="Arial" pitchFamily="34" charset="0"/>
              <a:buChar char="•"/>
            </a:pPr>
            <a:r>
              <a:rPr lang="en-US" sz="1200" dirty="0"/>
              <a:t>Describe responsibilities with action verbs in the proper tense</a:t>
            </a:r>
          </a:p>
          <a:p>
            <a:pPr marL="342900" indent="-342900">
              <a:buFont typeface="Arial" pitchFamily="34" charset="0"/>
              <a:buChar char="•"/>
            </a:pPr>
            <a:r>
              <a:rPr lang="en-US" sz="1200" dirty="0"/>
              <a:t>Use industry language, numbers, and describe accomplishments </a:t>
            </a:r>
          </a:p>
          <a:p>
            <a:pPr marL="342900" indent="-342900">
              <a:buFont typeface="Arial" pitchFamily="34" charset="0"/>
              <a:buChar char="•"/>
            </a:pPr>
            <a:r>
              <a:rPr lang="en-US" sz="1200" dirty="0"/>
              <a:t>Avoid personal pronouns (I, my, or me)</a:t>
            </a:r>
          </a:p>
          <a:p>
            <a:r>
              <a:rPr lang="en-US" dirty="0">
                <a:cs typeface="Calibri"/>
              </a:rPr>
              <a:t>-------------------------------------------------------------------------------------------------------</a:t>
            </a:r>
            <a:endParaRPr lang="en-US" dirty="0"/>
          </a:p>
          <a:p>
            <a:r>
              <a:rPr lang="en-US" dirty="0">
                <a:cs typeface="Calibri" panose="020F0502020204030204"/>
              </a:rPr>
              <a:t>***N: TAR Method example</a:t>
            </a: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9424BF3B-2D6F-4F8B-9F26-C969BC58B94C}" type="slidenum">
              <a:rPr lang="en-US" smtClean="0"/>
              <a:t>21</a:t>
            </a:fld>
            <a:endParaRPr lang="en-US"/>
          </a:p>
        </p:txBody>
      </p:sp>
    </p:spTree>
    <p:extLst>
      <p:ext uri="{BB962C8B-B14F-4D97-AF65-F5344CB8AC3E}">
        <p14:creationId xmlns:p14="http://schemas.microsoft.com/office/powerpoint/2010/main" val="2999009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There are two kinds of skills you pick up on jobs, transferable experience and specific experience.</a:t>
            </a:r>
          </a:p>
          <a:p>
            <a:pPr>
              <a:defRPr/>
            </a:pPr>
            <a:endParaRPr lang="en-US" dirty="0"/>
          </a:p>
          <a:p>
            <a:pPr>
              <a:defRPr/>
            </a:pPr>
            <a:r>
              <a:rPr lang="en-US" dirty="0"/>
              <a:t>Transferable skills are those skills that work anywhere.  Assisting customers at Mervyns requires the same sort of tact and patience as assisting clients in an accounting firm, so do not underrate the skills you have learned in part time jobs.</a:t>
            </a:r>
          </a:p>
          <a:p>
            <a:pPr>
              <a:defRPr/>
            </a:pPr>
            <a:endParaRPr lang="en-US" dirty="0"/>
          </a:p>
          <a:p>
            <a:pPr>
              <a:defRPr/>
            </a:pPr>
            <a:r>
              <a:rPr lang="en-US" dirty="0">
                <a:latin typeface="Times New Roman"/>
                <a:ea typeface="ＭＳ Ｐゴシック"/>
                <a:cs typeface="Times New Roman"/>
              </a:rPr>
              <a:t>Tips:</a:t>
            </a:r>
          </a:p>
          <a:p>
            <a:pPr marL="342900" indent="-342900">
              <a:buFont typeface="Arial" pitchFamily="34" charset="0"/>
              <a:buChar char="•"/>
              <a:defRPr/>
            </a:pPr>
            <a:r>
              <a:rPr lang="en-US" dirty="0">
                <a:latin typeface="Times New Roman" pitchFamily="18" charset="0"/>
                <a:ea typeface="ＭＳ Ｐゴシック" pitchFamily="1" charset="-128"/>
              </a:rPr>
              <a:t>Consider separating technical skills specific to your field</a:t>
            </a:r>
          </a:p>
          <a:p>
            <a:pPr marL="342900" indent="-342900">
              <a:buFont typeface="Arial" pitchFamily="34" charset="0"/>
              <a:buChar char="•"/>
              <a:defRPr/>
            </a:pPr>
            <a:r>
              <a:rPr lang="en-US" dirty="0">
                <a:latin typeface="Times New Roman" pitchFamily="18" charset="0"/>
                <a:ea typeface="ＭＳ Ｐゴシック" pitchFamily="1" charset="-128"/>
              </a:rPr>
              <a:t>Quantify skills whenever possible</a:t>
            </a:r>
          </a:p>
          <a:p>
            <a:r>
              <a:rPr lang="en-US" dirty="0">
                <a:cs typeface="Calibri" panose="020F0502020204030204"/>
              </a:rPr>
              <a:t>------------------------------------------------------------------------------------</a:t>
            </a:r>
          </a:p>
          <a:p>
            <a:r>
              <a:rPr lang="en-US" dirty="0">
                <a:cs typeface="Calibri" panose="020F0502020204030204"/>
              </a:rPr>
              <a:t>***Higher in some situations based on job role (I.e. Technical and Laboratory Skills)</a:t>
            </a:r>
          </a:p>
          <a:p>
            <a:r>
              <a:rPr lang="en-US" dirty="0">
                <a:cs typeface="Calibri" panose="020F0502020204030204"/>
              </a:rPr>
              <a:t>***Social Media</a:t>
            </a:r>
          </a:p>
          <a:p>
            <a:r>
              <a:rPr lang="en-US" dirty="0">
                <a:cs typeface="Calibri" panose="020F0502020204030204"/>
              </a:rPr>
              <a:t>Languages (specification of capabilities)</a:t>
            </a:r>
          </a:p>
        </p:txBody>
      </p:sp>
      <p:sp>
        <p:nvSpPr>
          <p:cNvPr id="4" name="Slide Number Placeholder 3"/>
          <p:cNvSpPr>
            <a:spLocks noGrp="1"/>
          </p:cNvSpPr>
          <p:nvPr>
            <p:ph type="sldNum" sz="quarter" idx="10"/>
          </p:nvPr>
        </p:nvSpPr>
        <p:spPr/>
        <p:txBody>
          <a:bodyPr/>
          <a:lstStyle/>
          <a:p>
            <a:fld id="{9424BF3B-2D6F-4F8B-9F26-C969BC58B94C}" type="slidenum">
              <a:rPr lang="en-US" smtClean="0"/>
              <a:t>23</a:t>
            </a:fld>
            <a:endParaRPr lang="en-US"/>
          </a:p>
        </p:txBody>
      </p:sp>
    </p:spTree>
    <p:extLst>
      <p:ext uri="{BB962C8B-B14F-4D97-AF65-F5344CB8AC3E}">
        <p14:creationId xmlns:p14="http://schemas.microsoft.com/office/powerpoint/2010/main" val="1299262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solidFill>
                  <a:prstClr val="black"/>
                </a:solidFill>
              </a:rPr>
              <a:t>Include campus and off-campus involvement in student organizations &amp; volunteer organizations</a:t>
            </a:r>
          </a:p>
          <a:p>
            <a:pPr marL="285750" indent="-285750">
              <a:buFont typeface="Arial" panose="020B0604020202020204" pitchFamily="34" charset="0"/>
              <a:buChar char="•"/>
            </a:pPr>
            <a:r>
              <a:rPr lang="en-US" dirty="0">
                <a:solidFill>
                  <a:prstClr val="black"/>
                </a:solidFill>
              </a:rPr>
              <a:t>Highlight scholarships and university honors</a:t>
            </a:r>
          </a:p>
          <a:p>
            <a:endParaRPr lang="en-US" dirty="0"/>
          </a:p>
        </p:txBody>
      </p:sp>
      <p:sp>
        <p:nvSpPr>
          <p:cNvPr id="4" name="Slide Number Placeholder 3"/>
          <p:cNvSpPr>
            <a:spLocks noGrp="1"/>
          </p:cNvSpPr>
          <p:nvPr>
            <p:ph type="sldNum" sz="quarter" idx="10"/>
          </p:nvPr>
        </p:nvSpPr>
        <p:spPr/>
        <p:txBody>
          <a:bodyPr/>
          <a:lstStyle/>
          <a:p>
            <a:fld id="{9424BF3B-2D6F-4F8B-9F26-C969BC58B94C}" type="slidenum">
              <a:rPr lang="en-US" smtClean="0"/>
              <a:t>24</a:t>
            </a:fld>
            <a:endParaRPr lang="en-US"/>
          </a:p>
        </p:txBody>
      </p:sp>
    </p:spTree>
    <p:extLst>
      <p:ext uri="{BB962C8B-B14F-4D97-AF65-F5344CB8AC3E}">
        <p14:creationId xmlns:p14="http://schemas.microsoft.com/office/powerpoint/2010/main" val="1349958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kinds of skills, transferable</a:t>
            </a:r>
            <a:r>
              <a:rPr lang="en-US" baseline="0" dirty="0"/>
              <a:t> </a:t>
            </a:r>
            <a:r>
              <a:rPr lang="en-US" dirty="0"/>
              <a:t>and specific.</a:t>
            </a:r>
          </a:p>
          <a:p>
            <a:r>
              <a:rPr lang="en-US" dirty="0"/>
              <a:t>Transferable skills are those skills that work anywhere.  Assisting customers at Mervyns requires the same sort of tact and patience as assisting clients in an accounting firm, so do not underrate the skills you have learned in part time jobs.</a:t>
            </a:r>
          </a:p>
          <a:p>
            <a:r>
              <a:rPr lang="en-US" dirty="0"/>
              <a:t>Specific skills are less likely to be valued in all job environments.  The fact that you can program in C++ may impress an engineering firm, but will not get you an interview in marketing firm…. Unless the firm is marketing software products.</a:t>
            </a:r>
          </a:p>
          <a:p>
            <a:pPr algn="l"/>
            <a:endParaRPr lang="en-US" sz="1400" dirty="0">
              <a:solidFill>
                <a:srgbClr val="000000"/>
              </a:solidFill>
              <a:latin typeface="Times New Roman"/>
            </a:endParaRPr>
          </a:p>
          <a:p>
            <a:r>
              <a:rPr lang="en-US" b="1" dirty="0">
                <a:solidFill>
                  <a:srgbClr val="000000"/>
                </a:solidFill>
                <a:latin typeface="Times New Roman"/>
              </a:rPr>
              <a:t>LAB SKILLS </a:t>
            </a:r>
            <a:endParaRPr lang="en-US" dirty="0">
              <a:solidFill>
                <a:srgbClr val="000000"/>
              </a:solidFill>
              <a:latin typeface="Times New Roman"/>
            </a:endParaRPr>
          </a:p>
          <a:p>
            <a:r>
              <a:rPr lang="en-US" dirty="0">
                <a:solidFill>
                  <a:srgbClr val="000000"/>
                </a:solidFill>
                <a:latin typeface="Times New Roman"/>
              </a:rPr>
              <a:t>SDS-PAGE PCR/Cloning ELISA </a:t>
            </a:r>
          </a:p>
          <a:p>
            <a:r>
              <a:rPr lang="en-US" dirty="0">
                <a:solidFill>
                  <a:srgbClr val="000000"/>
                </a:solidFill>
                <a:latin typeface="Times New Roman"/>
              </a:rPr>
              <a:t>Electrophoresis Spectrophotometry Computer Data Analysis </a:t>
            </a:r>
          </a:p>
          <a:p>
            <a:r>
              <a:rPr lang="en-US" dirty="0">
                <a:solidFill>
                  <a:srgbClr val="000000"/>
                </a:solidFill>
                <a:latin typeface="Times New Roman"/>
              </a:rPr>
              <a:t>Amino acid analysis DNA/Extraction/Quantification Microscopy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424BF3B-2D6F-4F8B-9F26-C969BC58B94C}" type="slidenum">
              <a:rPr lang="en-US" smtClean="0"/>
              <a:t>25</a:t>
            </a:fld>
            <a:endParaRPr lang="en-US"/>
          </a:p>
        </p:txBody>
      </p:sp>
    </p:spTree>
    <p:extLst>
      <p:ext uri="{BB962C8B-B14F-4D97-AF65-F5344CB8AC3E}">
        <p14:creationId xmlns:p14="http://schemas.microsoft.com/office/powerpoint/2010/main" val="3166532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REWORKED + have the transitions function OR do we need a redesign?</a:t>
            </a:r>
          </a:p>
        </p:txBody>
      </p:sp>
      <p:sp>
        <p:nvSpPr>
          <p:cNvPr id="4" name="Slide Number Placeholder 3"/>
          <p:cNvSpPr>
            <a:spLocks noGrp="1"/>
          </p:cNvSpPr>
          <p:nvPr>
            <p:ph type="sldNum" sz="quarter" idx="5"/>
          </p:nvPr>
        </p:nvSpPr>
        <p:spPr/>
        <p:txBody>
          <a:bodyPr/>
          <a:lstStyle/>
          <a:p>
            <a:fld id="{9424BF3B-2D6F-4F8B-9F26-C969BC58B94C}" type="slidenum">
              <a:rPr lang="en-US" smtClean="0"/>
              <a:t>26</a:t>
            </a:fld>
            <a:endParaRPr lang="en-US"/>
          </a:p>
        </p:txBody>
      </p:sp>
    </p:spTree>
    <p:extLst>
      <p:ext uri="{BB962C8B-B14F-4D97-AF65-F5344CB8AC3E}">
        <p14:creationId xmlns:p14="http://schemas.microsoft.com/office/powerpoint/2010/main" val="2766661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75"/>
              </a:spcBef>
              <a:spcAft>
                <a:spcPts val="1200"/>
              </a:spcAft>
            </a:pPr>
            <a:r>
              <a:rPr lang="en-US" altLang="en-US" dirty="0">
                <a:solidFill>
                  <a:srgbClr val="00518A"/>
                </a:solidFill>
                <a:latin typeface="Times New Roman" panose="02020603050405020304" pitchFamily="18" charset="0"/>
                <a:ea typeface="ＭＳ Ｐゴシック" panose="020B0600070205080204" pitchFamily="34" charset="-128"/>
              </a:rPr>
              <a:t>Typically one page—except extensive, relevant skills</a:t>
            </a:r>
          </a:p>
          <a:p>
            <a:pPr eaLnBrk="1" hangingPunct="1">
              <a:lnSpc>
                <a:spcPct val="90000"/>
              </a:lnSpc>
              <a:spcBef>
                <a:spcPts val="75"/>
              </a:spcBef>
              <a:spcAft>
                <a:spcPts val="1200"/>
              </a:spcAft>
            </a:pPr>
            <a:r>
              <a:rPr lang="en-US" altLang="en-US" dirty="0">
                <a:solidFill>
                  <a:srgbClr val="00518A"/>
                </a:solidFill>
                <a:latin typeface="Times New Roman" panose="02020603050405020304" pitchFamily="18" charset="0"/>
                <a:ea typeface="ＭＳ Ｐゴシック" panose="020B0600070205080204" pitchFamily="34" charset="-128"/>
              </a:rPr>
              <a:t>20 second glance- explain!</a:t>
            </a:r>
          </a:p>
          <a:p>
            <a:pPr eaLnBrk="1" hangingPunct="1">
              <a:lnSpc>
                <a:spcPct val="90000"/>
              </a:lnSpc>
              <a:spcBef>
                <a:spcPts val="75"/>
              </a:spcBef>
              <a:spcAft>
                <a:spcPts val="1200"/>
              </a:spcAft>
            </a:pPr>
            <a:r>
              <a:rPr lang="en-US" altLang="en-US" dirty="0">
                <a:solidFill>
                  <a:srgbClr val="00518A"/>
                </a:solidFill>
                <a:latin typeface="Times New Roman" panose="02020603050405020304" pitchFamily="18" charset="0"/>
                <a:ea typeface="ＭＳ Ｐゴシック" panose="020B0600070205080204" pitchFamily="34" charset="-128"/>
              </a:rPr>
              <a:t>Job description language</a:t>
            </a:r>
          </a:p>
          <a:p>
            <a:pPr eaLnBrk="1" hangingPunct="1">
              <a:lnSpc>
                <a:spcPct val="90000"/>
              </a:lnSpc>
              <a:spcBef>
                <a:spcPts val="75"/>
              </a:spcBef>
              <a:spcAft>
                <a:spcPts val="1200"/>
              </a:spcAft>
            </a:pPr>
            <a:r>
              <a:rPr lang="en-US" altLang="en-US" dirty="0">
                <a:solidFill>
                  <a:srgbClr val="00518A"/>
                </a:solidFill>
                <a:latin typeface="Times New Roman" panose="02020603050405020304" pitchFamily="18" charset="0"/>
                <a:ea typeface="ＭＳ Ｐゴシック" panose="020B0600070205080204" pitchFamily="34" charset="-128"/>
              </a:rPr>
              <a:t>High school experience—omit after first year, unless </a:t>
            </a:r>
          </a:p>
          <a:p>
            <a:endParaRPr lang="en-US" dirty="0"/>
          </a:p>
        </p:txBody>
      </p:sp>
      <p:sp>
        <p:nvSpPr>
          <p:cNvPr id="4" name="Slide Number Placeholder 3"/>
          <p:cNvSpPr>
            <a:spLocks noGrp="1"/>
          </p:cNvSpPr>
          <p:nvPr>
            <p:ph type="sldNum" sz="quarter" idx="10"/>
          </p:nvPr>
        </p:nvSpPr>
        <p:spPr/>
        <p:txBody>
          <a:bodyPr/>
          <a:lstStyle/>
          <a:p>
            <a:fld id="{9424BF3B-2D6F-4F8B-9F26-C969BC58B94C}" type="slidenum">
              <a:rPr lang="en-US" smtClean="0"/>
              <a:t>27</a:t>
            </a:fld>
            <a:endParaRPr lang="en-US"/>
          </a:p>
        </p:txBody>
      </p:sp>
    </p:spTree>
    <p:extLst>
      <p:ext uri="{BB962C8B-B14F-4D97-AF65-F5344CB8AC3E}">
        <p14:creationId xmlns:p14="http://schemas.microsoft.com/office/powerpoint/2010/main" val="2830621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4BF3B-2D6F-4F8B-9F26-C969BC58B94C}" type="slidenum">
              <a:rPr lang="en-US" smtClean="0"/>
              <a:t>29</a:t>
            </a:fld>
            <a:endParaRPr lang="en-US"/>
          </a:p>
        </p:txBody>
      </p:sp>
    </p:spTree>
    <p:extLst>
      <p:ext uri="{BB962C8B-B14F-4D97-AF65-F5344CB8AC3E}">
        <p14:creationId xmlns:p14="http://schemas.microsoft.com/office/powerpoint/2010/main" val="455567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kumimoji="1" lang="en-US" sz="1400" dirty="0"/>
              <a:t>Finally, references are important and should likely be included as a separate sheet from your resume.  </a:t>
            </a:r>
          </a:p>
          <a:p>
            <a:pPr>
              <a:defRPr/>
            </a:pPr>
            <a:endParaRPr kumimoji="1" lang="en-US" sz="1400" dirty="0"/>
          </a:p>
          <a:p>
            <a:pPr marL="0" lvl="1">
              <a:defRPr/>
            </a:pPr>
            <a:r>
              <a:rPr kumimoji="1" lang="en-US" sz="2400" dirty="0"/>
              <a:t>Who might that include? Supervisors, co-workers, professors</a:t>
            </a:r>
          </a:p>
          <a:p>
            <a:pPr>
              <a:defRPr/>
            </a:pPr>
            <a:endParaRPr kumimoji="1" lang="en-US" sz="1400" dirty="0"/>
          </a:p>
          <a:p>
            <a:pPr>
              <a:defRPr/>
            </a:pPr>
            <a:endParaRPr kumimoji="1" lang="en-US" sz="1400" dirty="0"/>
          </a:p>
          <a:p>
            <a:pPr>
              <a:defRPr/>
            </a:pPr>
            <a:r>
              <a:rPr kumimoji="1" lang="en-US" sz="1400" dirty="0"/>
              <a:t>ALWAYS let people know that you wish to use them as a reference.</a:t>
            </a:r>
          </a:p>
          <a:p>
            <a:pPr>
              <a:defRPr/>
            </a:pPr>
            <a:endParaRPr kumimoji="1" lang="en-US" sz="1400" dirty="0"/>
          </a:p>
          <a:p>
            <a:pPr>
              <a:defRPr/>
            </a:pPr>
            <a:r>
              <a:rPr kumimoji="1" lang="en-US" sz="1400" dirty="0"/>
              <a:t>Who?</a:t>
            </a:r>
          </a:p>
          <a:p>
            <a:pPr lvl="1">
              <a:defRPr/>
            </a:pPr>
            <a:r>
              <a:rPr kumimoji="1" lang="en-US" dirty="0"/>
              <a:t>Someone you have worked with</a:t>
            </a:r>
          </a:p>
          <a:p>
            <a:pPr lvl="1">
              <a:defRPr/>
            </a:pPr>
            <a:r>
              <a:rPr kumimoji="1" lang="en-US" dirty="0"/>
              <a:t>Someone you have known for a long time</a:t>
            </a:r>
          </a:p>
          <a:p>
            <a:pPr lvl="1">
              <a:defRPr/>
            </a:pPr>
            <a:r>
              <a:rPr kumimoji="1" lang="en-US" dirty="0"/>
              <a:t>Someone who is credible</a:t>
            </a:r>
          </a:p>
          <a:p>
            <a:pPr lvl="1">
              <a:defRPr/>
            </a:pPr>
            <a:r>
              <a:rPr kumimoji="1" lang="en-US" dirty="0"/>
              <a:t>Supervisors, co-workers, professors, customers</a:t>
            </a:r>
            <a:endParaRPr kumimoji="1" lang="en-US" sz="1400" dirty="0"/>
          </a:p>
          <a:p>
            <a:pPr>
              <a:defRPr/>
            </a:pPr>
            <a:r>
              <a:rPr kumimoji="1" lang="en-US" sz="1400" dirty="0"/>
              <a:t>Contact your references before</a:t>
            </a:r>
          </a:p>
          <a:p>
            <a:pPr>
              <a:defRPr/>
            </a:pPr>
            <a:r>
              <a:rPr kumimoji="1" lang="en-US" sz="1400" dirty="0"/>
              <a:t>Make sure you have all the correct information- names, job titles, and phone numbers</a:t>
            </a:r>
          </a:p>
          <a:p>
            <a:endParaRPr lang="en-US" dirty="0"/>
          </a:p>
        </p:txBody>
      </p:sp>
      <p:sp>
        <p:nvSpPr>
          <p:cNvPr id="4" name="Slide Number Placeholder 3"/>
          <p:cNvSpPr>
            <a:spLocks noGrp="1"/>
          </p:cNvSpPr>
          <p:nvPr>
            <p:ph type="sldNum" sz="quarter" idx="10"/>
          </p:nvPr>
        </p:nvSpPr>
        <p:spPr/>
        <p:txBody>
          <a:bodyPr/>
          <a:lstStyle/>
          <a:p>
            <a:fld id="{9424BF3B-2D6F-4F8B-9F26-C969BC58B94C}" type="slidenum">
              <a:rPr lang="en-US" smtClean="0"/>
              <a:t>31</a:t>
            </a:fld>
            <a:endParaRPr lang="en-US"/>
          </a:p>
        </p:txBody>
      </p:sp>
    </p:spTree>
    <p:extLst>
      <p:ext uri="{BB962C8B-B14F-4D97-AF65-F5344CB8AC3E}">
        <p14:creationId xmlns:p14="http://schemas.microsoft.com/office/powerpoint/2010/main" val="1780805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ea typeface="ＭＳ Ｐゴシック" panose="020B0600070205080204" pitchFamily="34" charset="-128"/>
              </a:rPr>
              <a:t>According to a recent study, 56% of employers use social networking sites to recruit</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Career Explorer—For students: explore career paths, navigate LinkedIn, connect with professionals and currently free to post entry level positions for employers</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LinkedIn just launched a "Apply With LinkedIn" button, which employers can embed on their websites, just like a Facebook "Like" button.  When a candidate hits that button, their LinkedIn profile will be automatically be submitted for the position (rather than a resume).  It will also show them if they have any contacts at the company they are applying to, and allow them to send those contacts a message. </a:t>
            </a:r>
          </a:p>
          <a:p>
            <a:endParaRPr lang="en-US" dirty="0"/>
          </a:p>
        </p:txBody>
      </p:sp>
      <p:sp>
        <p:nvSpPr>
          <p:cNvPr id="4" name="Slide Number Placeholder 3"/>
          <p:cNvSpPr>
            <a:spLocks noGrp="1"/>
          </p:cNvSpPr>
          <p:nvPr>
            <p:ph type="sldNum" sz="quarter" idx="10"/>
          </p:nvPr>
        </p:nvSpPr>
        <p:spPr/>
        <p:txBody>
          <a:bodyPr/>
          <a:lstStyle/>
          <a:p>
            <a:fld id="{9424BF3B-2D6F-4F8B-9F26-C969BC58B94C}" type="slidenum">
              <a:rPr lang="en-US" smtClean="0"/>
              <a:t>34</a:t>
            </a:fld>
            <a:endParaRPr lang="en-US"/>
          </a:p>
        </p:txBody>
      </p:sp>
    </p:spTree>
    <p:extLst>
      <p:ext uri="{BB962C8B-B14F-4D97-AF65-F5344CB8AC3E}">
        <p14:creationId xmlns:p14="http://schemas.microsoft.com/office/powerpoint/2010/main" val="169440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the audience, What is a resume?</a:t>
            </a:r>
          </a:p>
          <a:p>
            <a:endParaRPr lang="en-US" dirty="0"/>
          </a:p>
        </p:txBody>
      </p:sp>
      <p:sp>
        <p:nvSpPr>
          <p:cNvPr id="4" name="Slide Number Placeholder 3"/>
          <p:cNvSpPr>
            <a:spLocks noGrp="1"/>
          </p:cNvSpPr>
          <p:nvPr>
            <p:ph type="sldNum" sz="quarter" idx="10"/>
          </p:nvPr>
        </p:nvSpPr>
        <p:spPr/>
        <p:txBody>
          <a:bodyPr/>
          <a:lstStyle/>
          <a:p>
            <a:fld id="{9424BF3B-2D6F-4F8B-9F26-C969BC58B94C}" type="slidenum">
              <a:rPr lang="en-US" smtClean="0"/>
              <a:t>8</a:t>
            </a:fld>
            <a:endParaRPr lang="en-US"/>
          </a:p>
        </p:txBody>
      </p:sp>
    </p:spTree>
    <p:extLst>
      <p:ext uri="{BB962C8B-B14F-4D97-AF65-F5344CB8AC3E}">
        <p14:creationId xmlns:p14="http://schemas.microsoft.com/office/powerpoint/2010/main" val="823532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effectLst/>
              </a:rPr>
              <a:t>Customer service position using [specific] experience to improve...</a:t>
            </a:r>
          </a:p>
          <a:p>
            <a:pPr rtl="0"/>
            <a:r>
              <a:rPr lang="en-US" dirty="0">
                <a:effectLst/>
              </a:rPr>
              <a:t>A [position] using [specific skills] to [benefit for company]</a:t>
            </a:r>
          </a:p>
          <a:p>
            <a:r>
              <a:rPr lang="en-US" dirty="0"/>
              <a:t>Optional</a:t>
            </a:r>
          </a:p>
          <a:p>
            <a:endParaRPr lang="en-US" dirty="0"/>
          </a:p>
        </p:txBody>
      </p:sp>
      <p:sp>
        <p:nvSpPr>
          <p:cNvPr id="4" name="Slide Number Placeholder 3"/>
          <p:cNvSpPr>
            <a:spLocks noGrp="1"/>
          </p:cNvSpPr>
          <p:nvPr>
            <p:ph type="sldNum" sz="quarter" idx="10"/>
          </p:nvPr>
        </p:nvSpPr>
        <p:spPr/>
        <p:txBody>
          <a:bodyPr/>
          <a:lstStyle/>
          <a:p>
            <a:fld id="{9424BF3B-2D6F-4F8B-9F26-C969BC58B94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9254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are going to take you through each section on your resume. Please open a blank Word document or use the resume handout to begin drafting your own resume. We will stop after each section and give you time to complete that section on your own. Ideally you have a draft of a resume before you leave!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Share main sections: note Relevant</a:t>
            </a:r>
            <a:r>
              <a:rPr lang="en-US" baseline="0" dirty="0" smtClean="0"/>
              <a:t> Coursework location/inclusion depends on relevance to position &amp; Activities are not included on this resume but can be added usually at the bottom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Good resume example because there are easy to read experience sections, its well organized, and since they included an objective (optional) it is clear and concise</a:t>
            </a:r>
            <a:endParaRPr lang="en-US" dirty="0" smtClean="0"/>
          </a:p>
          <a:p>
            <a:endParaRPr lang="en-US" dirty="0"/>
          </a:p>
        </p:txBody>
      </p:sp>
      <p:sp>
        <p:nvSpPr>
          <p:cNvPr id="4" name="Slide Number Placeholder 3"/>
          <p:cNvSpPr>
            <a:spLocks noGrp="1"/>
          </p:cNvSpPr>
          <p:nvPr>
            <p:ph type="sldNum" sz="quarter" idx="10"/>
          </p:nvPr>
        </p:nvSpPr>
        <p:spPr/>
        <p:txBody>
          <a:bodyPr/>
          <a:lstStyle/>
          <a:p>
            <a:fld id="{9424BF3B-2D6F-4F8B-9F26-C969BC58B94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5943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Tips:</a:t>
            </a:r>
          </a:p>
          <a:p>
            <a:pPr marL="342900" indent="-342900">
              <a:buFont typeface="Arial" pitchFamily="34" charset="0"/>
              <a:buChar char="•"/>
            </a:pPr>
            <a:r>
              <a:rPr lang="en-US" dirty="0"/>
              <a:t>Professional email address</a:t>
            </a:r>
          </a:p>
          <a:p>
            <a:pPr marL="342900" indent="-342900">
              <a:buFont typeface="Arial" pitchFamily="34" charset="0"/>
              <a:buChar char="•"/>
            </a:pPr>
            <a:r>
              <a:rPr lang="en-US" dirty="0"/>
              <a:t>Name should be bigger than contact info</a:t>
            </a:r>
          </a:p>
          <a:p>
            <a:pPr defTabSz="931774" eaLnBrk="0" fontAlgn="base" hangingPunct="0">
              <a:spcBef>
                <a:spcPct val="30000"/>
              </a:spcBef>
              <a:spcAft>
                <a:spcPct val="0"/>
              </a:spcAft>
              <a:defRPr/>
            </a:pPr>
            <a:endParaRPr lang="en-US" dirty="0"/>
          </a:p>
          <a:p>
            <a:pPr defTabSz="931774" eaLnBrk="0" fontAlgn="base" hangingPunct="0">
              <a:spcBef>
                <a:spcPct val="30000"/>
              </a:spcBef>
              <a:spcAft>
                <a:spcPct val="0"/>
              </a:spcAft>
              <a:defRPr/>
            </a:pPr>
            <a:r>
              <a:rPr lang="en-US" dirty="0"/>
              <a:t>When listing contact information, be aware that too many addresses, phone numbers, and email addresses may actually make harder to reach you not easier.  BTW, List the phone number you are MOST LIKELY TO ANSWER.  These days that is usually your cell phone.  Likewise, use the email address that you most often access.  Companies have become familiar with YAHOO.MAIL and HOTMAIL and often expect candidates to use such “portable” addresses that do not close when you graduate.  One caution, however, has to do with your email handle.  While your friends may like to contact you at “SEXY_GIRL@HOTMAIL.COM” a recruiter may not see the humor.  A simple address such as Jane.Doe@Yahoo.com will be fine.</a:t>
            </a:r>
          </a:p>
          <a:p>
            <a:pPr defTabSz="931774" eaLnBrk="0" fontAlgn="base" hangingPunct="0">
              <a:spcBef>
                <a:spcPct val="30000"/>
              </a:spcBef>
              <a:spcAft>
                <a:spcPct val="0"/>
              </a:spcAft>
              <a:defRPr/>
            </a:pPr>
            <a:r>
              <a:rPr lang="en-US" dirty="0"/>
              <a:t>You don’t need to list</a:t>
            </a:r>
            <a:r>
              <a:rPr lang="en-US" baseline="0" dirty="0"/>
              <a:t> both your permanent and local address, use the address closest to the position you are applying to.</a:t>
            </a:r>
          </a:p>
          <a:p>
            <a:pPr defTabSz="931774" eaLnBrk="0" fontAlgn="base" hangingPunct="0">
              <a:spcBef>
                <a:spcPct val="30000"/>
              </a:spcBef>
              <a:spcAft>
                <a:spcPct val="0"/>
              </a:spcAft>
              <a:defRPr/>
            </a:pPr>
            <a:r>
              <a:rPr lang="en-US" baseline="0" dirty="0"/>
              <a:t>Be sure to personalize your voicemail recording so that employers know they’ve reached the right person &amp; your first impression is both professional &amp; friendly!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424BF3B-2D6F-4F8B-9F26-C969BC58B94C}" type="slidenum">
              <a:rPr lang="en-US" smtClean="0"/>
              <a:t>13</a:t>
            </a:fld>
            <a:endParaRPr lang="en-US"/>
          </a:p>
        </p:txBody>
      </p:sp>
    </p:spTree>
    <p:extLst>
      <p:ext uri="{BB962C8B-B14F-4D97-AF65-F5344CB8AC3E}">
        <p14:creationId xmlns:p14="http://schemas.microsoft.com/office/powerpoint/2010/main" val="2422020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effectLst/>
              </a:rPr>
              <a:t>Customer service position using [specific] experience to improve...</a:t>
            </a:r>
          </a:p>
          <a:p>
            <a:pPr rtl="0"/>
            <a:r>
              <a:rPr lang="en-US" dirty="0">
                <a:effectLst/>
              </a:rPr>
              <a:t>A [position] using [specific skills] to [benefit for company]</a:t>
            </a:r>
          </a:p>
          <a:p>
            <a:r>
              <a:rPr lang="en-US" dirty="0"/>
              <a:t>Optional</a:t>
            </a:r>
          </a:p>
          <a:p>
            <a:endParaRPr lang="en-US" dirty="0"/>
          </a:p>
        </p:txBody>
      </p:sp>
      <p:sp>
        <p:nvSpPr>
          <p:cNvPr id="4" name="Slide Number Placeholder 3"/>
          <p:cNvSpPr>
            <a:spLocks noGrp="1"/>
          </p:cNvSpPr>
          <p:nvPr>
            <p:ph type="sldNum" sz="quarter" idx="10"/>
          </p:nvPr>
        </p:nvSpPr>
        <p:spPr/>
        <p:txBody>
          <a:bodyPr/>
          <a:lstStyle/>
          <a:p>
            <a:fld id="{9424BF3B-2D6F-4F8B-9F26-C969BC58B94C}" type="slidenum">
              <a:rPr lang="en-US" smtClean="0"/>
              <a:t>15</a:t>
            </a:fld>
            <a:endParaRPr lang="en-US"/>
          </a:p>
        </p:txBody>
      </p:sp>
    </p:spTree>
    <p:extLst>
      <p:ext uri="{BB962C8B-B14F-4D97-AF65-F5344CB8AC3E}">
        <p14:creationId xmlns:p14="http://schemas.microsoft.com/office/powerpoint/2010/main" val="1212946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4BF3B-2D6F-4F8B-9F26-C969BC58B94C}" type="slidenum">
              <a:rPr lang="en-US" smtClean="0"/>
              <a:t>16</a:t>
            </a:fld>
            <a:endParaRPr lang="en-US"/>
          </a:p>
        </p:txBody>
      </p:sp>
    </p:spTree>
    <p:extLst>
      <p:ext uri="{BB962C8B-B14F-4D97-AF65-F5344CB8AC3E}">
        <p14:creationId xmlns:p14="http://schemas.microsoft.com/office/powerpoint/2010/main" val="156682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ea typeface="ＭＳ Ｐゴシック" panose="020B0600070205080204" pitchFamily="34" charset="-128"/>
              </a:rPr>
              <a:t>Keep the education section very simple as well.  Do not include GPA unless requested specifically requested by the employer.  Do not include information about your minor unless it is specifically germane to your job.  (For instance, if you have a major in Economics and a minor in Information Systems and you are applying for an accounting job, it is not relevant, but if you are applying for an IT job, then it becomes relevant.  Abbreviate your degree.  Everybody knows that BA means Bachelor of Arts and it saves a whole bunch</a:t>
            </a:r>
            <a:r>
              <a:rPr lang="en-US" altLang="en-US" baseline="0" dirty="0">
                <a:latin typeface="Times New Roman" panose="02020603050405020304" pitchFamily="18" charset="0"/>
                <a:ea typeface="ＭＳ Ｐゴシック" panose="020B0600070205080204" pitchFamily="34" charset="-128"/>
              </a:rPr>
              <a:t> of</a:t>
            </a:r>
            <a:r>
              <a:rPr lang="en-US" altLang="en-US" dirty="0">
                <a:latin typeface="Times New Roman" panose="02020603050405020304" pitchFamily="18" charset="0"/>
                <a:ea typeface="ＭＳ Ｐゴシック" panose="020B0600070205080204" pitchFamily="34" charset="-128"/>
              </a:rPr>
              <a:t> space</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Note: The concentration is listed here because the objective of the resume is a marketing internship</a:t>
            </a:r>
          </a:p>
          <a:p>
            <a:endParaRPr lang="en-US" dirty="0"/>
          </a:p>
        </p:txBody>
      </p:sp>
      <p:sp>
        <p:nvSpPr>
          <p:cNvPr id="4" name="Slide Number Placeholder 3"/>
          <p:cNvSpPr>
            <a:spLocks noGrp="1"/>
          </p:cNvSpPr>
          <p:nvPr>
            <p:ph type="sldNum" sz="quarter" idx="10"/>
          </p:nvPr>
        </p:nvSpPr>
        <p:spPr/>
        <p:txBody>
          <a:bodyPr/>
          <a:lstStyle/>
          <a:p>
            <a:fld id="{9424BF3B-2D6F-4F8B-9F26-C969BC58B94C}" type="slidenum">
              <a:rPr lang="en-US" smtClean="0"/>
              <a:t>17</a:t>
            </a:fld>
            <a:endParaRPr lang="en-US"/>
          </a:p>
        </p:txBody>
      </p:sp>
    </p:spTree>
    <p:extLst>
      <p:ext uri="{BB962C8B-B14F-4D97-AF65-F5344CB8AC3E}">
        <p14:creationId xmlns:p14="http://schemas.microsoft.com/office/powerpoint/2010/main" val="1008866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ea typeface="ＭＳ Ｐゴシック" panose="020B0600070205080204" pitchFamily="34" charset="-128"/>
              </a:rPr>
              <a:t>Perhaps the most common questions we hear at the Career Center have to do with experience.  Most college students are stumped when they are asked about their experience because many have not had full-time positions erroneously believe that prospective employers only care about full time positions.  So what the heck is experience anyway?</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Briefly put, experience can be paid or unpaid.  Must involve a specific task or objective and must have some sort of external accountability.  For instance, the following may not be seen favorably by an employer:</a:t>
            </a:r>
          </a:p>
          <a:p>
            <a:r>
              <a:rPr lang="en-US" altLang="en-US" dirty="0">
                <a:latin typeface="Times New Roman" panose="02020603050405020304" pitchFamily="18" charset="0"/>
                <a:ea typeface="ＭＳ Ｐゴシック" panose="020B0600070205080204" pitchFamily="34" charset="-128"/>
              </a:rPr>
              <a:t>“Learned C++ programming.”</a:t>
            </a:r>
          </a:p>
          <a:p>
            <a:r>
              <a:rPr lang="en-US" altLang="en-US" dirty="0">
                <a:latin typeface="Times New Roman" panose="02020603050405020304" pitchFamily="18" charset="0"/>
                <a:ea typeface="ＭＳ Ｐゴシック" panose="020B0600070205080204" pitchFamily="34" charset="-128"/>
              </a:rPr>
              <a:t>But this would be a plus:</a:t>
            </a:r>
          </a:p>
          <a:p>
            <a:r>
              <a:rPr lang="en-US" altLang="en-US" dirty="0">
                <a:latin typeface="Times New Roman" panose="02020603050405020304" pitchFamily="18" charset="0"/>
                <a:ea typeface="ＭＳ Ｐゴシック" panose="020B0600070205080204" pitchFamily="34" charset="-128"/>
              </a:rPr>
              <a:t>“Received an “A” on class project using C++ programming skills to encode garage door opener.”</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Presentations, holding an office in a student group, working formally or informally on a faculty research project, community volunteering, internships, and MAJOR class projects ALL can count… as long as there was an external monitor following your progress.</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Should you omit non-relevant jobs? If you are sure the jobs is completely irrelevant, do not include it.  However, sometimes a job is in a completely different field, but it equipped you with transferable skills which are important to a new job.  For instance, working in fast food might be seen as irrelevant to someone seeking a position in logistics.  If the fast food job included substantial inventory, ordering, and materials management responsibilities, then it should be kept and these duties included.  This is an area in which many student can supplement a lack of work experience.  Include internships, volunteers experience, club and social group activities that give foundation to transferable skills.  If you are a member of the Young Collegians and have served on a planning committee for a community event highlight the committee work as an example of communication and planning skills.</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By the way, if you are considering graduate school, undergraduate research is very important.  It establishes your research credentials and it indicates why professors or teaching assistants are writing letters of recommendation for you.  </a:t>
            </a:r>
          </a:p>
          <a:p>
            <a:endParaRPr lang="en-US" dirty="0"/>
          </a:p>
          <a:p>
            <a:endParaRPr lang="en-US" dirty="0"/>
          </a:p>
        </p:txBody>
      </p:sp>
      <p:sp>
        <p:nvSpPr>
          <p:cNvPr id="4" name="Slide Number Placeholder 3"/>
          <p:cNvSpPr>
            <a:spLocks noGrp="1"/>
          </p:cNvSpPr>
          <p:nvPr>
            <p:ph type="sldNum" sz="quarter" idx="10"/>
          </p:nvPr>
        </p:nvSpPr>
        <p:spPr/>
        <p:txBody>
          <a:bodyPr/>
          <a:lstStyle/>
          <a:p>
            <a:fld id="{9424BF3B-2D6F-4F8B-9F26-C969BC58B94C}" type="slidenum">
              <a:rPr lang="en-US" smtClean="0"/>
              <a:t>19</a:t>
            </a:fld>
            <a:endParaRPr lang="en-US"/>
          </a:p>
        </p:txBody>
      </p:sp>
    </p:spTree>
    <p:extLst>
      <p:ext uri="{BB962C8B-B14F-4D97-AF65-F5344CB8AC3E}">
        <p14:creationId xmlns:p14="http://schemas.microsoft.com/office/powerpoint/2010/main" val="3715101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accent2">
                    <a:lumMod val="75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14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103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3224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418510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accent2">
                    <a:lumMod val="75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948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6299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accent2">
                    <a:lumMod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8" y="4343400"/>
            <a:ext cx="987552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75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4950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4411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70201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73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2018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E65D00"/>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99658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E65D00"/>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dpi="0" rotWithShape="1">
            <a:blip r:embed="rId2"/>
            <a:srcRect/>
            <a:stretch>
              <a:fillRect l="20000" t="15000" r="20000" b="15000"/>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3297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4833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6883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724111-AF3F-154F-B263-B8BE4340B3C4}"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66D095-1563-C242-889C-9782E9368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141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24111-AF3F-154F-B263-B8BE4340B3C4}"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66D095-1563-C242-889C-9782E9368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258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724111-AF3F-154F-B263-B8BE4340B3C4}"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66D095-1563-C242-889C-9782E9368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447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724111-AF3F-154F-B263-B8BE4340B3C4}" type="datetimeFigureOut">
              <a:rPr lang="en-US" smtClean="0">
                <a:solidFill>
                  <a:prstClr val="black">
                    <a:tint val="75000"/>
                  </a:prstClr>
                </a:solidFill>
              </a:rPr>
              <a:pPr/>
              <a:t>8/30/2019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66D095-1563-C242-889C-9782E9368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084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724111-AF3F-154F-B263-B8BE4340B3C4}" type="datetimeFigureOut">
              <a:rPr lang="en-US" smtClean="0">
                <a:solidFill>
                  <a:prstClr val="black">
                    <a:tint val="75000"/>
                  </a:prstClr>
                </a:solidFill>
              </a:rPr>
              <a:pPr/>
              <a:t>8/30/2019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66D095-1563-C242-889C-9782E9368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201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724111-AF3F-154F-B263-B8BE4340B3C4}" type="datetimeFigureOut">
              <a:rPr lang="en-US" smtClean="0">
                <a:solidFill>
                  <a:prstClr val="black">
                    <a:tint val="75000"/>
                  </a:prstClr>
                </a:solidFill>
              </a:rPr>
              <a:pPr/>
              <a:t>8/30/2019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66D095-1563-C242-889C-9782E9368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08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accent2">
                    <a:lumMod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8" y="4343400"/>
            <a:ext cx="987552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888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24111-AF3F-154F-B263-B8BE4340B3C4}" type="datetimeFigureOut">
              <a:rPr lang="en-US" smtClean="0">
                <a:solidFill>
                  <a:prstClr val="black">
                    <a:tint val="75000"/>
                  </a:prstClr>
                </a:solidFill>
              </a:rPr>
              <a:pPr/>
              <a:t>8/30/2019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66D095-1563-C242-889C-9782E9368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207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24111-AF3F-154F-B263-B8BE4340B3C4}" type="datetimeFigureOut">
              <a:rPr lang="en-US" smtClean="0">
                <a:solidFill>
                  <a:prstClr val="black">
                    <a:tint val="75000"/>
                  </a:prstClr>
                </a:solidFill>
              </a:rPr>
              <a:pPr/>
              <a:t>8/30/2019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66D095-1563-C242-889C-9782E9368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724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24111-AF3F-154F-B263-B8BE4340B3C4}" type="datetimeFigureOut">
              <a:rPr lang="en-US" smtClean="0">
                <a:solidFill>
                  <a:prstClr val="black">
                    <a:tint val="75000"/>
                  </a:prstClr>
                </a:solidFill>
              </a:rPr>
              <a:pPr/>
              <a:t>8/30/2019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66D095-1563-C242-889C-9782E9368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935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24111-AF3F-154F-B263-B8BE4340B3C4}"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66D095-1563-C242-889C-9782E9368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126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24111-AF3F-154F-B263-B8BE4340B3C4}"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66D095-1563-C242-889C-9782E9368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152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64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909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5326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99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E65D00"/>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7025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E65D00"/>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dpi="0" rotWithShape="1">
            <a:blip r:embed="rId2"/>
            <a:srcRect/>
            <a:stretch>
              <a:fillRect l="20000" t="15000" r="20000" b="15000"/>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30994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5237" y="66114"/>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781566"/>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1206677" y="1516871"/>
            <a:ext cx="996696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740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85000"/>
        </a:lnSpc>
        <a:spcBef>
          <a:spcPct val="0"/>
        </a:spcBef>
        <a:buNone/>
        <a:defRPr sz="4800" kern="1200" spc="-50" baseline="0">
          <a:solidFill>
            <a:schemeClr val="accent2">
              <a:lumMod val="75000"/>
            </a:schemeClr>
          </a:solidFill>
          <a:latin typeface="+mn-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1193532" y="1737845"/>
            <a:ext cx="996696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16703" y="5411854"/>
            <a:ext cx="1627773" cy="457240"/>
          </a:xfrm>
          <a:prstGeom prst="rect">
            <a:avLst/>
          </a:prstGeom>
        </p:spPr>
      </p:pic>
    </p:spTree>
    <p:extLst>
      <p:ext uri="{BB962C8B-B14F-4D97-AF65-F5344CB8AC3E}">
        <p14:creationId xmlns:p14="http://schemas.microsoft.com/office/powerpoint/2010/main" val="1601922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585"/>
            <a:fld id="{34724111-AF3F-154F-B263-B8BE4340B3C4}" type="datetimeFigureOut">
              <a:rPr lang="en-US" smtClean="0">
                <a:solidFill>
                  <a:prstClr val="black">
                    <a:tint val="75000"/>
                  </a:prstClr>
                </a:solidFill>
              </a:rPr>
              <a:pPr defTabSz="609585"/>
              <a:t>8/30/2019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60958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609585"/>
            <a:fld id="{1A66D095-1563-C242-889C-9782E93685FC}" type="slidenum">
              <a:rPr lang="en-US" smtClean="0">
                <a:solidFill>
                  <a:prstClr val="black">
                    <a:tint val="75000"/>
                  </a:prstClr>
                </a:solidFill>
              </a:rPr>
              <a:pPr defTabSz="609585"/>
              <a:t>‹#›</a:t>
            </a:fld>
            <a:endParaRPr lang="en-US">
              <a:solidFill>
                <a:prstClr val="black">
                  <a:tint val="75000"/>
                </a:prstClr>
              </a:solidFill>
            </a:endParaRPr>
          </a:p>
        </p:txBody>
      </p:sp>
    </p:spTree>
    <p:extLst>
      <p:ext uri="{BB962C8B-B14F-4D97-AF65-F5344CB8AC3E}">
        <p14:creationId xmlns:p14="http://schemas.microsoft.com/office/powerpoint/2010/main" val="349356117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340092" y="379979"/>
            <a:ext cx="8426897" cy="6647974"/>
          </a:xfrm>
          <a:prstGeom prst="rect">
            <a:avLst/>
          </a:prstGeom>
          <a:noFill/>
        </p:spPr>
        <p:txBody>
          <a:bodyPr wrap="square" rtlCol="0">
            <a:spAutoFit/>
          </a:bodyPr>
          <a:lstStyle/>
          <a:p>
            <a:pPr defTabSz="609585"/>
            <a:endParaRPr lang="en-US" sz="4400" dirty="0" smtClean="0">
              <a:solidFill>
                <a:prstClr val="black"/>
              </a:solidFill>
            </a:endParaRPr>
          </a:p>
          <a:p>
            <a:pPr defTabSz="609585"/>
            <a:endParaRPr lang="en-US" sz="4400" dirty="0">
              <a:solidFill>
                <a:prstClr val="black"/>
              </a:solidFill>
            </a:endParaRPr>
          </a:p>
          <a:p>
            <a:pPr algn="ctr" defTabSz="609585"/>
            <a:r>
              <a:rPr lang="en-US" sz="5400" b="1" dirty="0">
                <a:ln w="11430"/>
                <a:solidFill>
                  <a:schemeClr val="bg1"/>
                </a:solidFill>
                <a:effectLst>
                  <a:outerShdw blurRad="25400" algn="tl" rotWithShape="0">
                    <a:srgbClr val="000000">
                      <a:alpha val="43000"/>
                    </a:srgbClr>
                  </a:outerShdw>
                </a:effectLst>
                <a:cs typeface="Calibri"/>
              </a:rPr>
              <a:t>You can </a:t>
            </a:r>
            <a:r>
              <a:rPr lang="en-US" sz="5400" b="1" dirty="0">
                <a:ln w="11430"/>
                <a:solidFill>
                  <a:srgbClr val="FFC000"/>
                </a:solidFill>
                <a:effectLst>
                  <a:outerShdw blurRad="25400" algn="tl" rotWithShape="0">
                    <a:srgbClr val="000000">
                      <a:alpha val="43000"/>
                    </a:srgbClr>
                  </a:outerShdw>
                </a:effectLst>
                <a:cs typeface="Calibri"/>
              </a:rPr>
              <a:t>drop-in</a:t>
            </a:r>
            <a:r>
              <a:rPr lang="en-US" sz="5400" b="1" dirty="0">
                <a:ln w="11430"/>
                <a:solidFill>
                  <a:schemeClr val="bg1"/>
                </a:solidFill>
                <a:effectLst>
                  <a:outerShdw blurRad="25400" algn="tl" rotWithShape="0">
                    <a:srgbClr val="000000">
                      <a:alpha val="43000"/>
                    </a:srgbClr>
                  </a:outerShdw>
                </a:effectLst>
                <a:cs typeface="Calibri"/>
              </a:rPr>
              <a:t> at the Career Center for a </a:t>
            </a:r>
            <a:r>
              <a:rPr lang="en-US" sz="5400" b="1" dirty="0">
                <a:ln w="11430"/>
                <a:solidFill>
                  <a:srgbClr val="FFC000"/>
                </a:solidFill>
                <a:effectLst>
                  <a:outerShdw blurRad="25400" algn="tl" rotWithShape="0">
                    <a:srgbClr val="000000">
                      <a:alpha val="43000"/>
                    </a:srgbClr>
                  </a:outerShdw>
                </a:effectLst>
                <a:cs typeface="Calibri"/>
              </a:rPr>
              <a:t>10 minute resume critique</a:t>
            </a:r>
            <a:r>
              <a:rPr lang="en-US" sz="5400" b="1" dirty="0">
                <a:ln w="11430"/>
                <a:solidFill>
                  <a:schemeClr val="bg1"/>
                </a:solidFill>
                <a:effectLst>
                  <a:outerShdw blurRad="25400" algn="tl" rotWithShape="0">
                    <a:srgbClr val="000000">
                      <a:alpha val="43000"/>
                    </a:srgbClr>
                  </a:outerShdw>
                </a:effectLst>
                <a:cs typeface="Calibri"/>
              </a:rPr>
              <a:t>?</a:t>
            </a:r>
            <a:endParaRPr lang="en-US" sz="4400" dirty="0">
              <a:solidFill>
                <a:prstClr val="black"/>
              </a:solidFill>
            </a:endParaRPr>
          </a:p>
          <a:p>
            <a:pPr algn="ctr" defTabSz="609585"/>
            <a:endParaRPr lang="en-US" sz="4400" dirty="0">
              <a:solidFill>
                <a:prstClr val="black"/>
              </a:solidFill>
            </a:endParaRPr>
          </a:p>
          <a:p>
            <a:pPr algn="ctr" defTabSz="609585"/>
            <a:endParaRPr lang="en-US" sz="4400" dirty="0">
              <a:solidFill>
                <a:prstClr val="black"/>
              </a:solidFill>
            </a:endParaRPr>
          </a:p>
          <a:p>
            <a:pPr algn="ctr" defTabSz="609585"/>
            <a:endParaRPr lang="en-US" sz="4400" dirty="0">
              <a:solidFill>
                <a:prstClr val="black"/>
              </a:solidFill>
            </a:endParaRPr>
          </a:p>
          <a:p>
            <a:pPr algn="ctr" defTabSz="609585"/>
            <a:endParaRPr lang="en-US" sz="4400" dirty="0">
              <a:solidFill>
                <a:prstClr val="black"/>
              </a:solidFill>
            </a:endParaRPr>
          </a:p>
        </p:txBody>
      </p:sp>
    </p:spTree>
    <p:extLst>
      <p:ext uri="{BB962C8B-B14F-4D97-AF65-F5344CB8AC3E}">
        <p14:creationId xmlns:p14="http://schemas.microsoft.com/office/powerpoint/2010/main" val="2520302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20982" y="446810"/>
            <a:ext cx="6526508" cy="5981854"/>
          </a:xfrm>
          <a:prstGeom prst="rect">
            <a:avLst/>
          </a:prstGeom>
        </p:spPr>
      </p:pic>
      <p:sp>
        <p:nvSpPr>
          <p:cNvPr id="3" name="Title 1"/>
          <p:cNvSpPr txBox="1">
            <a:spLocks/>
          </p:cNvSpPr>
          <p:nvPr/>
        </p:nvSpPr>
        <p:spPr>
          <a:xfrm>
            <a:off x="491782" y="221979"/>
            <a:ext cx="10058400" cy="692422"/>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accent2">
                    <a:lumMod val="75000"/>
                  </a:schemeClr>
                </a:solidFill>
                <a:latin typeface="+mn-lt"/>
                <a:ea typeface="+mj-ea"/>
                <a:cs typeface="+mj-cs"/>
              </a:defRPr>
            </a:lvl1pPr>
          </a:lstStyle>
          <a:p>
            <a:r>
              <a:rPr lang="en-US" smtClean="0">
                <a:solidFill>
                  <a:srgbClr val="63A537"/>
                </a:solidFill>
                <a:effectLst>
                  <a:outerShdw blurRad="38100" dist="38100" dir="2700000" algn="tl">
                    <a:srgbClr val="000000">
                      <a:alpha val="43137"/>
                    </a:srgbClr>
                  </a:outerShdw>
                </a:effectLst>
              </a:rPr>
              <a:t>Chronological</a:t>
            </a:r>
            <a:r>
              <a:rPr lang="en-US" smtClean="0">
                <a:solidFill>
                  <a:srgbClr val="1CADE4">
                    <a:lumMod val="75000"/>
                  </a:srgbClr>
                </a:solidFill>
                <a:effectLst>
                  <a:outerShdw blurRad="38100" dist="38100" dir="2700000" algn="tl">
                    <a:srgbClr val="000000">
                      <a:alpha val="43137"/>
                    </a:srgbClr>
                  </a:outerShdw>
                </a:effectLst>
              </a:rPr>
              <a:t> Format </a:t>
            </a:r>
            <a:endParaRPr lang="en-US" dirty="0">
              <a:solidFill>
                <a:srgbClr val="2683C6">
                  <a:lumMod val="75000"/>
                </a:srgbClr>
              </a:solidFill>
            </a:endParaRPr>
          </a:p>
        </p:txBody>
      </p:sp>
      <p:sp>
        <p:nvSpPr>
          <p:cNvPr id="5" name="Content Placeholder 2"/>
          <p:cNvSpPr txBox="1">
            <a:spLocks/>
          </p:cNvSpPr>
          <p:nvPr/>
        </p:nvSpPr>
        <p:spPr>
          <a:xfrm>
            <a:off x="660862" y="1120898"/>
            <a:ext cx="4243647" cy="5307765"/>
          </a:xfrm>
          <a:prstGeom prst="rect">
            <a:avLst/>
          </a:prstGeom>
        </p:spPr>
        <p:txBody>
          <a:bodyPr>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Clr>
                <a:srgbClr val="1CADE4"/>
              </a:buClr>
              <a:buFont typeface="Arial" panose="020B0604020202020204" pitchFamily="34" charset="0"/>
              <a:buChar char="•"/>
            </a:pPr>
            <a:r>
              <a:rPr lang="en-US" altLang="en-US" sz="3000" dirty="0" smtClean="0">
                <a:solidFill>
                  <a:prstClr val="black">
                    <a:lumMod val="75000"/>
                    <a:lumOff val="25000"/>
                  </a:prstClr>
                </a:solidFill>
                <a:ea typeface="ＭＳ Ｐゴシック" panose="020B0600070205080204" pitchFamily="34" charset="-128"/>
              </a:rPr>
              <a:t>Presents education and work experience in reverse chronological order </a:t>
            </a:r>
          </a:p>
          <a:p>
            <a:pPr marL="1517120" lvl="8" indent="0">
              <a:buClr>
                <a:srgbClr val="1CADE4"/>
              </a:buClr>
              <a:buFont typeface="Calibri" pitchFamily="34" charset="0"/>
              <a:buNone/>
            </a:pPr>
            <a:endParaRPr lang="en-US" altLang="en-US" sz="2600" dirty="0" smtClean="0">
              <a:solidFill>
                <a:prstClr val="black">
                  <a:lumMod val="75000"/>
                  <a:lumOff val="25000"/>
                </a:prstClr>
              </a:solidFill>
              <a:ea typeface="ＭＳ Ｐゴシック" panose="020B0600070205080204" pitchFamily="34" charset="-128"/>
            </a:endParaRPr>
          </a:p>
          <a:p>
            <a:pPr marL="1517120" lvl="8" indent="0">
              <a:buClr>
                <a:srgbClr val="1CADE4"/>
              </a:buClr>
              <a:buFont typeface="Calibri" pitchFamily="34" charset="0"/>
              <a:buNone/>
            </a:pPr>
            <a:r>
              <a:rPr lang="en-US" altLang="en-US" sz="2600" dirty="0">
                <a:solidFill>
                  <a:prstClr val="black">
                    <a:lumMod val="75000"/>
                    <a:lumOff val="25000"/>
                  </a:prstClr>
                </a:solidFill>
                <a:ea typeface="ＭＳ Ｐゴシック" panose="020B0600070205080204" pitchFamily="34" charset="-128"/>
              </a:rPr>
              <a:t>R</a:t>
            </a:r>
            <a:r>
              <a:rPr lang="en-US" altLang="en-US" sz="2600" dirty="0" smtClean="0">
                <a:solidFill>
                  <a:prstClr val="black">
                    <a:lumMod val="75000"/>
                    <a:lumOff val="25000"/>
                  </a:prstClr>
                </a:solidFill>
                <a:ea typeface="ＭＳ Ｐゴシック" panose="020B0600070205080204" pitchFamily="34" charset="-128"/>
              </a:rPr>
              <a:t>ecent </a:t>
            </a:r>
          </a:p>
          <a:p>
            <a:pPr marL="917120" lvl="5" indent="0">
              <a:buClr>
                <a:srgbClr val="1CADE4"/>
              </a:buClr>
              <a:buFont typeface="Calibri" pitchFamily="34" charset="0"/>
              <a:buNone/>
            </a:pPr>
            <a:endParaRPr lang="en-US" altLang="en-US" sz="2600" dirty="0">
              <a:solidFill>
                <a:prstClr val="black">
                  <a:lumMod val="75000"/>
                  <a:lumOff val="25000"/>
                </a:prstClr>
              </a:solidFill>
              <a:ea typeface="ＭＳ Ｐゴシック" panose="020B0600070205080204" pitchFamily="34" charset="-128"/>
            </a:endParaRPr>
          </a:p>
          <a:p>
            <a:pPr marL="1517120" lvl="8" indent="0">
              <a:buClr>
                <a:srgbClr val="1CADE4"/>
              </a:buClr>
              <a:buFont typeface="Calibri" pitchFamily="34" charset="0"/>
              <a:buNone/>
            </a:pPr>
            <a:r>
              <a:rPr lang="en-US" altLang="en-US" sz="2600" dirty="0" smtClean="0">
                <a:solidFill>
                  <a:prstClr val="black">
                    <a:lumMod val="75000"/>
                    <a:lumOff val="25000"/>
                  </a:prstClr>
                </a:solidFill>
                <a:ea typeface="ＭＳ Ｐゴシック" panose="020B0600070205080204" pitchFamily="34" charset="-128"/>
              </a:rPr>
              <a:t>Oldest</a:t>
            </a:r>
          </a:p>
          <a:p>
            <a:pPr marL="1517120" lvl="8" indent="0">
              <a:buClr>
                <a:srgbClr val="1CADE4"/>
              </a:buClr>
              <a:buFont typeface="Calibri" pitchFamily="34" charset="0"/>
              <a:buNone/>
            </a:pPr>
            <a:endParaRPr lang="en-US" altLang="en-US" sz="2600" dirty="0">
              <a:solidFill>
                <a:prstClr val="black">
                  <a:lumMod val="75000"/>
                  <a:lumOff val="25000"/>
                </a:prstClr>
              </a:solidFill>
              <a:ea typeface="ＭＳ Ｐゴシック" panose="020B0600070205080204" pitchFamily="34" charset="-128"/>
            </a:endParaRPr>
          </a:p>
          <a:p>
            <a:pPr lvl="1">
              <a:buClr>
                <a:srgbClr val="1CADE4"/>
              </a:buClr>
              <a:buFont typeface="Arial" panose="020B0604020202020204" pitchFamily="34" charset="0"/>
              <a:buChar char="•"/>
            </a:pPr>
            <a:r>
              <a:rPr lang="en-US" altLang="en-US" sz="3000" dirty="0">
                <a:solidFill>
                  <a:prstClr val="black">
                    <a:lumMod val="75000"/>
                    <a:lumOff val="25000"/>
                  </a:prstClr>
                </a:solidFill>
                <a:ea typeface="ＭＳ Ｐゴシック" panose="020B0600070205080204" pitchFamily="34" charset="-128"/>
              </a:rPr>
              <a:t>Easy to </a:t>
            </a:r>
            <a:r>
              <a:rPr lang="en-US" altLang="en-US" sz="3000" dirty="0" smtClean="0">
                <a:solidFill>
                  <a:prstClr val="black">
                    <a:lumMod val="75000"/>
                    <a:lumOff val="25000"/>
                  </a:prstClr>
                </a:solidFill>
                <a:ea typeface="ＭＳ Ｐゴシック" panose="020B0600070205080204" pitchFamily="34" charset="-128"/>
              </a:rPr>
              <a:t>read</a:t>
            </a:r>
          </a:p>
          <a:p>
            <a:pPr lvl="1">
              <a:buClr>
                <a:srgbClr val="1CADE4"/>
              </a:buClr>
              <a:buFont typeface="Arial" panose="020B0604020202020204" pitchFamily="34" charset="0"/>
              <a:buChar char="•"/>
            </a:pPr>
            <a:r>
              <a:rPr lang="en-US" altLang="en-US" sz="3000" dirty="0">
                <a:solidFill>
                  <a:prstClr val="black">
                    <a:lumMod val="75000"/>
                    <a:lumOff val="25000"/>
                  </a:prstClr>
                </a:solidFill>
                <a:ea typeface="ＭＳ Ｐゴシック" panose="020B0600070205080204" pitchFamily="34" charset="-128"/>
              </a:rPr>
              <a:t>M</a:t>
            </a:r>
            <a:r>
              <a:rPr lang="en-US" altLang="en-US" sz="3000" dirty="0" smtClean="0">
                <a:solidFill>
                  <a:prstClr val="black">
                    <a:lumMod val="75000"/>
                    <a:lumOff val="25000"/>
                  </a:prstClr>
                </a:solidFill>
                <a:ea typeface="ＭＳ Ｐゴシック" panose="020B0600070205080204" pitchFamily="34" charset="-128"/>
              </a:rPr>
              <a:t>ost </a:t>
            </a:r>
            <a:r>
              <a:rPr lang="en-US" altLang="en-US" sz="3000" dirty="0">
                <a:solidFill>
                  <a:prstClr val="black">
                    <a:lumMod val="75000"/>
                    <a:lumOff val="25000"/>
                  </a:prstClr>
                </a:solidFill>
                <a:ea typeface="ＭＳ Ｐゴシック" panose="020B0600070205080204" pitchFamily="34" charset="-128"/>
              </a:rPr>
              <a:t>commonly used and preferred by </a:t>
            </a:r>
            <a:r>
              <a:rPr lang="en-US" altLang="en-US" sz="3000" dirty="0" smtClean="0">
                <a:solidFill>
                  <a:prstClr val="black">
                    <a:lumMod val="75000"/>
                    <a:lumOff val="25000"/>
                  </a:prstClr>
                </a:solidFill>
                <a:ea typeface="ＭＳ Ｐゴシック" panose="020B0600070205080204" pitchFamily="34" charset="-128"/>
              </a:rPr>
              <a:t>employers</a:t>
            </a:r>
          </a:p>
          <a:p>
            <a:pPr lvl="1">
              <a:buClr>
                <a:srgbClr val="1CADE4"/>
              </a:buClr>
              <a:buFont typeface="Arial" panose="020B0604020202020204" pitchFamily="34" charset="0"/>
              <a:buChar char="•"/>
            </a:pPr>
            <a:r>
              <a:rPr lang="en-US" altLang="en-US" sz="3000" dirty="0" smtClean="0">
                <a:solidFill>
                  <a:prstClr val="black">
                    <a:lumMod val="75000"/>
                    <a:lumOff val="25000"/>
                  </a:prstClr>
                </a:solidFill>
                <a:ea typeface="ＭＳ Ｐゴシック" panose="020B0600070205080204" pitchFamily="34" charset="-128"/>
              </a:rPr>
              <a:t>Very effective if majority of education and work experience is related to role</a:t>
            </a:r>
            <a:endParaRPr lang="en-US" altLang="en-US" sz="2400" dirty="0" smtClean="0">
              <a:solidFill>
                <a:prstClr val="black">
                  <a:lumMod val="75000"/>
                  <a:lumOff val="25000"/>
                </a:prstClr>
              </a:solidFill>
              <a:ea typeface="ＭＳ Ｐゴシック" panose="020B0600070205080204" pitchFamily="34" charset="-128"/>
            </a:endParaRPr>
          </a:p>
          <a:p>
            <a:pPr>
              <a:buClr>
                <a:srgbClr val="1CADE4"/>
              </a:buClr>
            </a:pPr>
            <a:endParaRPr lang="en-US" dirty="0">
              <a:solidFill>
                <a:prstClr val="black">
                  <a:lumMod val="75000"/>
                  <a:lumOff val="25000"/>
                </a:prstClr>
              </a:solidFill>
            </a:endParaRPr>
          </a:p>
        </p:txBody>
      </p:sp>
      <p:sp>
        <p:nvSpPr>
          <p:cNvPr id="6" name="Down Arrow 5"/>
          <p:cNvSpPr/>
          <p:nvPr/>
        </p:nvSpPr>
        <p:spPr>
          <a:xfrm>
            <a:off x="2437708" y="2806891"/>
            <a:ext cx="344977" cy="383119"/>
          </a:xfrm>
          <a:prstGeom prst="downArrow">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47622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91782" y="221979"/>
            <a:ext cx="10058400" cy="692422"/>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accent2">
                    <a:lumMod val="75000"/>
                  </a:schemeClr>
                </a:solidFill>
                <a:latin typeface="+mn-lt"/>
                <a:ea typeface="+mj-ea"/>
                <a:cs typeface="+mj-cs"/>
              </a:defRPr>
            </a:lvl1pPr>
          </a:lstStyle>
          <a:p>
            <a:r>
              <a:rPr lang="en-US" dirty="0" smtClean="0">
                <a:solidFill>
                  <a:srgbClr val="63A537"/>
                </a:solidFill>
                <a:effectLst>
                  <a:outerShdw blurRad="38100" dist="38100" dir="2700000" algn="tl">
                    <a:srgbClr val="000000">
                      <a:alpha val="43137"/>
                    </a:srgbClr>
                  </a:outerShdw>
                </a:effectLst>
              </a:rPr>
              <a:t>Functional</a:t>
            </a:r>
            <a:r>
              <a:rPr lang="en-US" dirty="0" smtClean="0">
                <a:solidFill>
                  <a:srgbClr val="1CADE4">
                    <a:lumMod val="75000"/>
                  </a:srgbClr>
                </a:solidFill>
                <a:effectLst>
                  <a:outerShdw blurRad="38100" dist="38100" dir="2700000" algn="tl">
                    <a:srgbClr val="000000">
                      <a:alpha val="43137"/>
                    </a:srgbClr>
                  </a:outerShdw>
                </a:effectLst>
              </a:rPr>
              <a:t> Format </a:t>
            </a:r>
            <a:endParaRPr lang="en-US" dirty="0">
              <a:solidFill>
                <a:srgbClr val="2683C6">
                  <a:lumMod val="75000"/>
                </a:srgbClr>
              </a:solidFill>
            </a:endParaRPr>
          </a:p>
        </p:txBody>
      </p:sp>
      <p:sp>
        <p:nvSpPr>
          <p:cNvPr id="5" name="Content Placeholder 2"/>
          <p:cNvSpPr txBox="1">
            <a:spLocks/>
          </p:cNvSpPr>
          <p:nvPr/>
        </p:nvSpPr>
        <p:spPr>
          <a:xfrm>
            <a:off x="380307" y="1550235"/>
            <a:ext cx="4243647" cy="5307765"/>
          </a:xfrm>
          <a:prstGeom prst="rect">
            <a:avLst/>
          </a:prstGeom>
        </p:spPr>
        <p:txBody>
          <a:bodyPr>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Clr>
                <a:srgbClr val="1CADE4"/>
              </a:buClr>
              <a:buFont typeface="Arial" panose="020B0604020202020204" pitchFamily="34" charset="0"/>
              <a:buChar char="•"/>
            </a:pPr>
            <a:r>
              <a:rPr lang="en-US" altLang="en-US" sz="3000" dirty="0">
                <a:solidFill>
                  <a:prstClr val="black">
                    <a:lumMod val="75000"/>
                    <a:lumOff val="25000"/>
                  </a:prstClr>
                </a:solidFill>
                <a:ea typeface="ＭＳ Ｐゴシック" panose="020B0600070205080204" pitchFamily="34" charset="-128"/>
              </a:rPr>
              <a:t>Focuses on skills and abilities, not dates of employment</a:t>
            </a:r>
          </a:p>
          <a:p>
            <a:pPr marL="201168" lvl="1" indent="0">
              <a:buClr>
                <a:srgbClr val="1CADE4"/>
              </a:buClr>
              <a:buFont typeface="Calibri" pitchFamily="34" charset="0"/>
              <a:buNone/>
            </a:pPr>
            <a:endParaRPr lang="en-US" altLang="en-US" sz="3000" dirty="0">
              <a:solidFill>
                <a:prstClr val="black">
                  <a:lumMod val="75000"/>
                  <a:lumOff val="25000"/>
                </a:prstClr>
              </a:solidFill>
              <a:ea typeface="ＭＳ Ｐゴシック" panose="020B0600070205080204" pitchFamily="34" charset="-128"/>
            </a:endParaRPr>
          </a:p>
          <a:p>
            <a:pPr lvl="1">
              <a:buClr>
                <a:srgbClr val="1CADE4"/>
              </a:buClr>
              <a:buFont typeface="Arial" panose="020B0604020202020204" pitchFamily="34" charset="0"/>
              <a:buChar char="•"/>
            </a:pPr>
            <a:r>
              <a:rPr lang="en-US" altLang="en-US" sz="3000" dirty="0">
                <a:solidFill>
                  <a:prstClr val="black">
                    <a:lumMod val="75000"/>
                    <a:lumOff val="25000"/>
                  </a:prstClr>
                </a:solidFill>
                <a:ea typeface="ＭＳ Ｐゴシック" panose="020B0600070205080204" pitchFamily="34" charset="-128"/>
              </a:rPr>
              <a:t>Lists skills you’ve demonstrated which are required for a particular job</a:t>
            </a:r>
          </a:p>
          <a:p>
            <a:pPr lvl="1">
              <a:buClr>
                <a:srgbClr val="1CADE4"/>
              </a:buClr>
              <a:buFont typeface="Arial" panose="020B0604020202020204" pitchFamily="34" charset="0"/>
              <a:buChar char="•"/>
            </a:pPr>
            <a:endParaRPr lang="en-US" altLang="en-US" sz="3000" dirty="0">
              <a:solidFill>
                <a:prstClr val="black">
                  <a:lumMod val="75000"/>
                  <a:lumOff val="25000"/>
                </a:prstClr>
              </a:solidFill>
              <a:ea typeface="ＭＳ Ｐゴシック" panose="020B0600070205080204" pitchFamily="34" charset="-128"/>
            </a:endParaRPr>
          </a:p>
          <a:p>
            <a:pPr lvl="1">
              <a:buClr>
                <a:srgbClr val="1CADE4"/>
              </a:buClr>
              <a:buFont typeface="Arial" panose="020B0604020202020204" pitchFamily="34" charset="0"/>
              <a:buChar char="•"/>
            </a:pPr>
            <a:r>
              <a:rPr lang="en-US" altLang="en-US" sz="3000" dirty="0">
                <a:solidFill>
                  <a:prstClr val="black">
                    <a:lumMod val="75000"/>
                    <a:lumOff val="25000"/>
                  </a:prstClr>
                </a:solidFill>
                <a:ea typeface="ＭＳ Ｐゴシック" panose="020B0600070205080204" pitchFamily="34" charset="-128"/>
              </a:rPr>
              <a:t>Allows you to emphasize skills gained through volunteer work and co-curricular activities </a:t>
            </a:r>
          </a:p>
          <a:p>
            <a:pPr lvl="1">
              <a:buClr>
                <a:srgbClr val="1CADE4"/>
              </a:buClr>
              <a:buFont typeface="Arial" panose="020B0604020202020204" pitchFamily="34" charset="0"/>
              <a:buChar char="•"/>
            </a:pPr>
            <a:endParaRPr lang="en-US" altLang="en-US" sz="3000" dirty="0">
              <a:solidFill>
                <a:prstClr val="black">
                  <a:lumMod val="75000"/>
                  <a:lumOff val="25000"/>
                </a:prstClr>
              </a:solidFill>
              <a:ea typeface="ＭＳ Ｐゴシック" panose="020B0600070205080204" pitchFamily="34" charset="-128"/>
            </a:endParaRPr>
          </a:p>
          <a:p>
            <a:pPr lvl="1">
              <a:buClr>
                <a:srgbClr val="1CADE4"/>
              </a:buClr>
              <a:buFont typeface="Arial" panose="020B0604020202020204" pitchFamily="34" charset="0"/>
              <a:buChar char="•"/>
            </a:pPr>
            <a:r>
              <a:rPr lang="en-US" altLang="en-US" sz="3000" dirty="0">
                <a:solidFill>
                  <a:prstClr val="black">
                    <a:lumMod val="75000"/>
                    <a:lumOff val="25000"/>
                  </a:prstClr>
                </a:solidFill>
                <a:ea typeface="ＭＳ Ｐゴシック" panose="020B0600070205080204" pitchFamily="34" charset="-128"/>
              </a:rPr>
              <a:t>Often used by career changers, graduate students and postdoctoral scholars</a:t>
            </a:r>
          </a:p>
          <a:p>
            <a:pPr>
              <a:buClr>
                <a:srgbClr val="1CADE4"/>
              </a:buClr>
            </a:pPr>
            <a:endParaRPr lang="en-US" dirty="0">
              <a:solidFill>
                <a:prstClr val="black">
                  <a:lumMod val="75000"/>
                  <a:lumOff val="25000"/>
                </a:prstClr>
              </a:solidFill>
            </a:endParaRPr>
          </a:p>
        </p:txBody>
      </p:sp>
      <p:pic>
        <p:nvPicPr>
          <p:cNvPr id="7" name="Picture 6"/>
          <p:cNvPicPr>
            <a:picLocks noChangeAspect="1"/>
          </p:cNvPicPr>
          <p:nvPr/>
        </p:nvPicPr>
        <p:blipFill>
          <a:blip r:embed="rId2"/>
          <a:stretch>
            <a:fillRect/>
          </a:stretch>
        </p:blipFill>
        <p:spPr>
          <a:xfrm>
            <a:off x="5070164" y="103909"/>
            <a:ext cx="6922607" cy="6421582"/>
          </a:xfrm>
          <a:prstGeom prst="rect">
            <a:avLst/>
          </a:prstGeom>
        </p:spPr>
      </p:pic>
    </p:spTree>
    <p:extLst>
      <p:ext uri="{BB962C8B-B14F-4D97-AF65-F5344CB8AC3E}">
        <p14:creationId xmlns:p14="http://schemas.microsoft.com/office/powerpoint/2010/main" val="115546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70656" y="568190"/>
            <a:ext cx="6197616" cy="6141028"/>
          </a:xfrm>
          <a:prstGeom prst="rect">
            <a:avLst/>
          </a:prstGeom>
        </p:spPr>
      </p:pic>
      <p:sp>
        <p:nvSpPr>
          <p:cNvPr id="3" name="Title 1"/>
          <p:cNvSpPr txBox="1">
            <a:spLocks/>
          </p:cNvSpPr>
          <p:nvPr/>
        </p:nvSpPr>
        <p:spPr>
          <a:xfrm>
            <a:off x="491782" y="221979"/>
            <a:ext cx="10058400" cy="692422"/>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accent2">
                    <a:lumMod val="75000"/>
                  </a:schemeClr>
                </a:solidFill>
                <a:latin typeface="+mn-lt"/>
                <a:ea typeface="+mj-ea"/>
                <a:cs typeface="+mj-cs"/>
              </a:defRPr>
            </a:lvl1pPr>
          </a:lstStyle>
          <a:p>
            <a:r>
              <a:rPr lang="en-US" dirty="0" smtClean="0">
                <a:solidFill>
                  <a:srgbClr val="63A537"/>
                </a:solidFill>
                <a:effectLst>
                  <a:outerShdw blurRad="38100" dist="38100" dir="2700000" algn="tl">
                    <a:srgbClr val="000000">
                      <a:alpha val="43137"/>
                    </a:srgbClr>
                  </a:outerShdw>
                </a:effectLst>
              </a:rPr>
              <a:t>Main</a:t>
            </a:r>
            <a:r>
              <a:rPr lang="en-US" dirty="0" smtClean="0">
                <a:solidFill>
                  <a:srgbClr val="1CADE4">
                    <a:lumMod val="75000"/>
                  </a:srgbClr>
                </a:solidFill>
                <a:effectLst>
                  <a:outerShdw blurRad="38100" dist="38100" dir="2700000" algn="tl">
                    <a:srgbClr val="000000">
                      <a:alpha val="43137"/>
                    </a:srgbClr>
                  </a:outerShdw>
                </a:effectLst>
              </a:rPr>
              <a:t> Sections on a Resume </a:t>
            </a:r>
            <a:endParaRPr lang="en-US" dirty="0">
              <a:solidFill>
                <a:srgbClr val="2683C6">
                  <a:lumMod val="75000"/>
                </a:srgbClr>
              </a:solidFill>
            </a:endParaRPr>
          </a:p>
        </p:txBody>
      </p:sp>
      <p:sp>
        <p:nvSpPr>
          <p:cNvPr id="7" name="Content Placeholder 2"/>
          <p:cNvSpPr txBox="1">
            <a:spLocks/>
          </p:cNvSpPr>
          <p:nvPr/>
        </p:nvSpPr>
        <p:spPr>
          <a:xfrm>
            <a:off x="360109" y="2013290"/>
            <a:ext cx="5160873" cy="3250828"/>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15518" lvl="1" indent="-514350">
              <a:buClr>
                <a:prstClr val="black"/>
              </a:buClr>
              <a:buFont typeface="+mj-lt"/>
              <a:buAutoNum type="arabicPeriod"/>
            </a:pPr>
            <a:r>
              <a:rPr lang="en-US" altLang="en-US" sz="3200" b="1" dirty="0" smtClean="0">
                <a:solidFill>
                  <a:srgbClr val="0070C0"/>
                </a:solidFill>
                <a:ea typeface="ＭＳ Ｐゴシック" panose="020B0600070205080204" pitchFamily="34" charset="-128"/>
              </a:rPr>
              <a:t>Contact Information</a:t>
            </a:r>
          </a:p>
          <a:p>
            <a:pPr marL="715518" lvl="1" indent="-514350">
              <a:buClr>
                <a:prstClr val="black"/>
              </a:buClr>
              <a:buFont typeface="+mj-lt"/>
              <a:buAutoNum type="arabicPeriod"/>
            </a:pPr>
            <a:r>
              <a:rPr lang="en-US" altLang="en-US" sz="3200" b="1" dirty="0" smtClean="0">
                <a:solidFill>
                  <a:srgbClr val="FF0000"/>
                </a:solidFill>
                <a:ea typeface="ＭＳ Ｐゴシック" panose="020B0600070205080204" pitchFamily="34" charset="-128"/>
              </a:rPr>
              <a:t>Objective (optional)</a:t>
            </a:r>
          </a:p>
          <a:p>
            <a:pPr marL="715518" lvl="1" indent="-514350">
              <a:buClr>
                <a:prstClr val="black"/>
              </a:buClr>
              <a:buFont typeface="+mj-lt"/>
              <a:buAutoNum type="arabicPeriod"/>
            </a:pPr>
            <a:r>
              <a:rPr lang="en-US" altLang="en-US" sz="3200" b="1" dirty="0" smtClean="0">
                <a:solidFill>
                  <a:srgbClr val="FFC000"/>
                </a:solidFill>
                <a:ea typeface="ＭＳ Ｐゴシック" panose="020B0600070205080204" pitchFamily="34" charset="-128"/>
              </a:rPr>
              <a:t>Education</a:t>
            </a:r>
          </a:p>
          <a:p>
            <a:pPr marL="715518" lvl="1" indent="-514350">
              <a:buClr>
                <a:prstClr val="black"/>
              </a:buClr>
              <a:buFont typeface="+mj-lt"/>
              <a:buAutoNum type="arabicPeriod"/>
            </a:pPr>
            <a:r>
              <a:rPr lang="en-US" altLang="en-US" sz="3200" b="1" dirty="0" smtClean="0">
                <a:solidFill>
                  <a:srgbClr val="92D050"/>
                </a:solidFill>
                <a:ea typeface="ＭＳ Ｐゴシック" panose="020B0600070205080204" pitchFamily="34" charset="-128"/>
              </a:rPr>
              <a:t>Experience</a:t>
            </a:r>
          </a:p>
          <a:p>
            <a:pPr marL="715518" lvl="1" indent="-514350">
              <a:buClr>
                <a:prstClr val="black"/>
              </a:buClr>
              <a:buFont typeface="+mj-lt"/>
              <a:buAutoNum type="arabicPeriod"/>
            </a:pPr>
            <a:r>
              <a:rPr lang="en-US" altLang="en-US" sz="3200" b="1" dirty="0" smtClean="0">
                <a:solidFill>
                  <a:srgbClr val="00B0F0"/>
                </a:solidFill>
                <a:ea typeface="ＭＳ Ｐゴシック" panose="020B0600070205080204" pitchFamily="34" charset="-128"/>
              </a:rPr>
              <a:t>Skills</a:t>
            </a:r>
          </a:p>
          <a:p>
            <a:pPr marL="715518" lvl="1" indent="-514350">
              <a:buClr>
                <a:prstClr val="black"/>
              </a:buClr>
              <a:buFont typeface="+mj-lt"/>
              <a:buAutoNum type="arabicPeriod"/>
            </a:pPr>
            <a:r>
              <a:rPr lang="en-US" altLang="en-US" sz="3200" b="1" dirty="0" smtClean="0">
                <a:solidFill>
                  <a:srgbClr val="7030A0"/>
                </a:solidFill>
                <a:ea typeface="ＭＳ Ｐゴシック" panose="020B0600070205080204" pitchFamily="34" charset="-128"/>
              </a:rPr>
              <a:t>Relevant Coursework</a:t>
            </a:r>
          </a:p>
          <a:p>
            <a:pPr marL="715518" lvl="1" indent="-514350">
              <a:buClr>
                <a:prstClr val="black"/>
              </a:buClr>
              <a:buFont typeface="+mj-lt"/>
              <a:buAutoNum type="arabicPeriod"/>
            </a:pPr>
            <a:r>
              <a:rPr lang="en-US" altLang="en-US" sz="3200" b="1" dirty="0" smtClean="0">
                <a:solidFill>
                  <a:prstClr val="black"/>
                </a:solidFill>
                <a:ea typeface="ＭＳ Ｐゴシック" panose="020B0600070205080204" pitchFamily="34" charset="-128"/>
              </a:rPr>
              <a:t>Activities*</a:t>
            </a:r>
          </a:p>
          <a:p>
            <a:pPr>
              <a:buClr>
                <a:prstClr val="black"/>
              </a:buClr>
            </a:pPr>
            <a:endParaRPr lang="en-US" dirty="0">
              <a:solidFill>
                <a:prstClr val="black">
                  <a:lumMod val="75000"/>
                  <a:lumOff val="25000"/>
                </a:prstClr>
              </a:solidFill>
            </a:endParaRPr>
          </a:p>
        </p:txBody>
      </p:sp>
      <p:sp>
        <p:nvSpPr>
          <p:cNvPr id="13" name="Right Arrow 12"/>
          <p:cNvSpPr/>
          <p:nvPr/>
        </p:nvSpPr>
        <p:spPr>
          <a:xfrm rot="8901537">
            <a:off x="9467351" y="310668"/>
            <a:ext cx="736845" cy="34621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ight Arrow 13"/>
          <p:cNvSpPr/>
          <p:nvPr/>
        </p:nvSpPr>
        <p:spPr>
          <a:xfrm>
            <a:off x="5133811" y="944529"/>
            <a:ext cx="736845" cy="34621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ight Arrow 14"/>
          <p:cNvSpPr/>
          <p:nvPr/>
        </p:nvSpPr>
        <p:spPr>
          <a:xfrm>
            <a:off x="5133810" y="1320868"/>
            <a:ext cx="736845" cy="346211"/>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ight Arrow 15"/>
          <p:cNvSpPr/>
          <p:nvPr/>
        </p:nvSpPr>
        <p:spPr>
          <a:xfrm>
            <a:off x="5133810" y="2013290"/>
            <a:ext cx="736845" cy="34621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ight Arrow 16"/>
          <p:cNvSpPr/>
          <p:nvPr/>
        </p:nvSpPr>
        <p:spPr>
          <a:xfrm>
            <a:off x="5133809" y="4188148"/>
            <a:ext cx="736845" cy="34621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Arrow 17"/>
          <p:cNvSpPr/>
          <p:nvPr/>
        </p:nvSpPr>
        <p:spPr>
          <a:xfrm>
            <a:off x="5133809" y="5437223"/>
            <a:ext cx="736845" cy="34621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ight Arrow 18"/>
          <p:cNvSpPr/>
          <p:nvPr/>
        </p:nvSpPr>
        <p:spPr>
          <a:xfrm>
            <a:off x="5133808" y="6129645"/>
            <a:ext cx="736845" cy="34621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ight Arrow 19"/>
          <p:cNvSpPr/>
          <p:nvPr/>
        </p:nvSpPr>
        <p:spPr>
          <a:xfrm>
            <a:off x="5133807" y="1660052"/>
            <a:ext cx="736845" cy="346211"/>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10186500" y="128654"/>
            <a:ext cx="363682" cy="400110"/>
          </a:xfrm>
          <a:prstGeom prst="rect">
            <a:avLst/>
          </a:prstGeom>
          <a:noFill/>
        </p:spPr>
        <p:txBody>
          <a:bodyPr wrap="square" rtlCol="0">
            <a:spAutoFit/>
          </a:bodyPr>
          <a:lstStyle/>
          <a:p>
            <a:r>
              <a:rPr lang="en-US" sz="2000" b="1" dirty="0" smtClean="0">
                <a:solidFill>
                  <a:prstClr val="black"/>
                </a:solidFill>
              </a:rPr>
              <a:t>1</a:t>
            </a:r>
            <a:endParaRPr lang="en-US" sz="2000" b="1" dirty="0">
              <a:solidFill>
                <a:prstClr val="black"/>
              </a:solidFill>
            </a:endParaRPr>
          </a:p>
        </p:txBody>
      </p:sp>
      <p:sp>
        <p:nvSpPr>
          <p:cNvPr id="21" name="TextBox 20"/>
          <p:cNvSpPr txBox="1"/>
          <p:nvPr/>
        </p:nvSpPr>
        <p:spPr>
          <a:xfrm>
            <a:off x="4713001" y="914401"/>
            <a:ext cx="363682" cy="400110"/>
          </a:xfrm>
          <a:prstGeom prst="rect">
            <a:avLst/>
          </a:prstGeom>
          <a:noFill/>
        </p:spPr>
        <p:txBody>
          <a:bodyPr wrap="square" rtlCol="0">
            <a:spAutoFit/>
          </a:bodyPr>
          <a:lstStyle/>
          <a:p>
            <a:r>
              <a:rPr lang="en-US" sz="2000" b="1" dirty="0" smtClean="0">
                <a:solidFill>
                  <a:prstClr val="black"/>
                </a:solidFill>
              </a:rPr>
              <a:t>2</a:t>
            </a:r>
            <a:endParaRPr lang="en-US" sz="2000" b="1" dirty="0">
              <a:solidFill>
                <a:prstClr val="black"/>
              </a:solidFill>
            </a:endParaRPr>
          </a:p>
        </p:txBody>
      </p:sp>
      <p:sp>
        <p:nvSpPr>
          <p:cNvPr id="22" name="TextBox 21"/>
          <p:cNvSpPr txBox="1"/>
          <p:nvPr/>
        </p:nvSpPr>
        <p:spPr>
          <a:xfrm>
            <a:off x="4713001" y="1263790"/>
            <a:ext cx="363682" cy="400110"/>
          </a:xfrm>
          <a:prstGeom prst="rect">
            <a:avLst/>
          </a:prstGeom>
          <a:noFill/>
        </p:spPr>
        <p:txBody>
          <a:bodyPr wrap="square" rtlCol="0">
            <a:spAutoFit/>
          </a:bodyPr>
          <a:lstStyle/>
          <a:p>
            <a:r>
              <a:rPr lang="en-US" sz="2000" b="1" dirty="0" smtClean="0">
                <a:solidFill>
                  <a:prstClr val="black"/>
                </a:solidFill>
              </a:rPr>
              <a:t>3</a:t>
            </a:r>
            <a:endParaRPr lang="en-US" sz="2000" b="1" dirty="0">
              <a:solidFill>
                <a:prstClr val="black"/>
              </a:solidFill>
            </a:endParaRPr>
          </a:p>
        </p:txBody>
      </p:sp>
      <p:sp>
        <p:nvSpPr>
          <p:cNvPr id="23" name="TextBox 22"/>
          <p:cNvSpPr txBox="1"/>
          <p:nvPr/>
        </p:nvSpPr>
        <p:spPr>
          <a:xfrm>
            <a:off x="4718895" y="1959613"/>
            <a:ext cx="363682" cy="400110"/>
          </a:xfrm>
          <a:prstGeom prst="rect">
            <a:avLst/>
          </a:prstGeom>
          <a:noFill/>
        </p:spPr>
        <p:txBody>
          <a:bodyPr wrap="square" rtlCol="0">
            <a:spAutoFit/>
          </a:bodyPr>
          <a:lstStyle/>
          <a:p>
            <a:r>
              <a:rPr lang="en-US" sz="2000" b="1" dirty="0" smtClean="0">
                <a:solidFill>
                  <a:prstClr val="black"/>
                </a:solidFill>
              </a:rPr>
              <a:t>4</a:t>
            </a:r>
          </a:p>
        </p:txBody>
      </p:sp>
      <p:sp>
        <p:nvSpPr>
          <p:cNvPr id="24" name="TextBox 23"/>
          <p:cNvSpPr txBox="1"/>
          <p:nvPr/>
        </p:nvSpPr>
        <p:spPr>
          <a:xfrm>
            <a:off x="4713001" y="5404699"/>
            <a:ext cx="363682" cy="400110"/>
          </a:xfrm>
          <a:prstGeom prst="rect">
            <a:avLst/>
          </a:prstGeom>
          <a:noFill/>
        </p:spPr>
        <p:txBody>
          <a:bodyPr wrap="square" rtlCol="0">
            <a:spAutoFit/>
          </a:bodyPr>
          <a:lstStyle/>
          <a:p>
            <a:r>
              <a:rPr lang="en-US" sz="2000" b="1" dirty="0" smtClean="0">
                <a:solidFill>
                  <a:prstClr val="black"/>
                </a:solidFill>
              </a:rPr>
              <a:t>4</a:t>
            </a:r>
          </a:p>
        </p:txBody>
      </p:sp>
      <p:sp>
        <p:nvSpPr>
          <p:cNvPr id="25" name="TextBox 24"/>
          <p:cNvSpPr txBox="1"/>
          <p:nvPr/>
        </p:nvSpPr>
        <p:spPr>
          <a:xfrm>
            <a:off x="4720612" y="4125541"/>
            <a:ext cx="363682" cy="400110"/>
          </a:xfrm>
          <a:prstGeom prst="rect">
            <a:avLst/>
          </a:prstGeom>
          <a:noFill/>
        </p:spPr>
        <p:txBody>
          <a:bodyPr wrap="square" rtlCol="0">
            <a:spAutoFit/>
          </a:bodyPr>
          <a:lstStyle/>
          <a:p>
            <a:r>
              <a:rPr lang="en-US" sz="2000" b="1" dirty="0" smtClean="0">
                <a:solidFill>
                  <a:prstClr val="black"/>
                </a:solidFill>
              </a:rPr>
              <a:t>4</a:t>
            </a:r>
          </a:p>
        </p:txBody>
      </p:sp>
      <p:sp>
        <p:nvSpPr>
          <p:cNvPr id="26" name="TextBox 25"/>
          <p:cNvSpPr txBox="1"/>
          <p:nvPr/>
        </p:nvSpPr>
        <p:spPr>
          <a:xfrm>
            <a:off x="4726506" y="6091414"/>
            <a:ext cx="363682" cy="400110"/>
          </a:xfrm>
          <a:prstGeom prst="rect">
            <a:avLst/>
          </a:prstGeom>
          <a:noFill/>
        </p:spPr>
        <p:txBody>
          <a:bodyPr wrap="square" rtlCol="0">
            <a:spAutoFit/>
          </a:bodyPr>
          <a:lstStyle/>
          <a:p>
            <a:r>
              <a:rPr lang="en-US" sz="2000" b="1" dirty="0">
                <a:solidFill>
                  <a:prstClr val="black"/>
                </a:solidFill>
              </a:rPr>
              <a:t>5</a:t>
            </a:r>
            <a:endParaRPr lang="en-US" sz="2000" b="1" dirty="0" smtClean="0">
              <a:solidFill>
                <a:prstClr val="black"/>
              </a:solidFill>
            </a:endParaRPr>
          </a:p>
        </p:txBody>
      </p:sp>
      <p:sp>
        <p:nvSpPr>
          <p:cNvPr id="27" name="TextBox 26"/>
          <p:cNvSpPr txBox="1"/>
          <p:nvPr/>
        </p:nvSpPr>
        <p:spPr>
          <a:xfrm>
            <a:off x="4720612" y="1618977"/>
            <a:ext cx="363682" cy="400110"/>
          </a:xfrm>
          <a:prstGeom prst="rect">
            <a:avLst/>
          </a:prstGeom>
          <a:noFill/>
        </p:spPr>
        <p:txBody>
          <a:bodyPr wrap="square" rtlCol="0">
            <a:spAutoFit/>
          </a:bodyPr>
          <a:lstStyle/>
          <a:p>
            <a:r>
              <a:rPr lang="en-US" sz="2000" b="1" dirty="0">
                <a:solidFill>
                  <a:prstClr val="black"/>
                </a:solidFill>
              </a:rPr>
              <a:t>6</a:t>
            </a:r>
            <a:endParaRPr lang="en-US" sz="2000" b="1" dirty="0" smtClean="0">
              <a:solidFill>
                <a:prstClr val="black"/>
              </a:solidFill>
            </a:endParaRPr>
          </a:p>
        </p:txBody>
      </p:sp>
    </p:spTree>
    <p:extLst>
      <p:ext uri="{BB962C8B-B14F-4D97-AF65-F5344CB8AC3E}">
        <p14:creationId xmlns:p14="http://schemas.microsoft.com/office/powerpoint/2010/main" val="68525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500"/>
                                        <p:tgtEl>
                                          <p:spTgt spid="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500"/>
                                        <p:tgtEl>
                                          <p:spTgt spid="7">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fade">
                                      <p:cBhvr>
                                        <p:cTn id="36"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86036" y="954123"/>
            <a:ext cx="10673454" cy="1188720"/>
          </a:xfrm>
          <a:prstGeom prst="rect">
            <a:avLst/>
          </a:prstGeom>
        </p:spPr>
      </p:pic>
      <p:pic>
        <p:nvPicPr>
          <p:cNvPr id="3" name="Picture 2"/>
          <p:cNvPicPr>
            <a:picLocks noChangeAspect="1"/>
          </p:cNvPicPr>
          <p:nvPr/>
        </p:nvPicPr>
        <p:blipFill>
          <a:blip r:embed="rId4"/>
          <a:stretch>
            <a:fillRect/>
          </a:stretch>
        </p:blipFill>
        <p:spPr>
          <a:xfrm>
            <a:off x="786036" y="3547334"/>
            <a:ext cx="10574039" cy="1463040"/>
          </a:xfrm>
          <a:prstGeom prst="rect">
            <a:avLst/>
          </a:prstGeom>
        </p:spPr>
      </p:pic>
      <p:sp>
        <p:nvSpPr>
          <p:cNvPr id="4" name="Left Arrow 3"/>
          <p:cNvSpPr>
            <a:spLocks noChangeArrowheads="1"/>
          </p:cNvSpPr>
          <p:nvPr/>
        </p:nvSpPr>
        <p:spPr bwMode="auto">
          <a:xfrm>
            <a:off x="7650124" y="969045"/>
            <a:ext cx="3580859" cy="579438"/>
          </a:xfrm>
          <a:prstGeom prst="leftArrow">
            <a:avLst>
              <a:gd name="adj1" fmla="val 50000"/>
              <a:gd name="adj2" fmla="val 50038"/>
            </a:avLst>
          </a:prstGeom>
          <a:solidFill>
            <a:schemeClr val="accent1"/>
          </a:solidFill>
          <a:ln w="12700" algn="ctr">
            <a:noFill/>
            <a:round/>
            <a:headEnd type="none" w="sm" len="sm"/>
            <a:tailEnd type="none" w="sm" len="sm"/>
          </a:ln>
        </p:spPr>
        <p:txBody>
          <a:bodyPr anchor="ctr" anchorCtr="1"/>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dirty="0"/>
              <a:t>Contact Info, less white space</a:t>
            </a:r>
          </a:p>
        </p:txBody>
      </p:sp>
      <p:sp>
        <p:nvSpPr>
          <p:cNvPr id="5" name="Left Arrow 4"/>
          <p:cNvSpPr>
            <a:spLocks noChangeArrowheads="1"/>
          </p:cNvSpPr>
          <p:nvPr/>
        </p:nvSpPr>
        <p:spPr bwMode="auto">
          <a:xfrm>
            <a:off x="7652720" y="3547334"/>
            <a:ext cx="3806770" cy="579438"/>
          </a:xfrm>
          <a:prstGeom prst="leftArrow">
            <a:avLst>
              <a:gd name="adj1" fmla="val 50000"/>
              <a:gd name="adj2" fmla="val 50038"/>
            </a:avLst>
          </a:prstGeom>
          <a:solidFill>
            <a:schemeClr val="accent1"/>
          </a:solidFill>
          <a:ln w="12700" algn="ctr">
            <a:noFill/>
            <a:round/>
            <a:headEnd type="none" w="sm" len="sm"/>
            <a:tailEnd type="none" w="sm" len="sm"/>
          </a:ln>
        </p:spPr>
        <p:txBody>
          <a:bodyPr anchor="ctr" anchorCtr="1"/>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dirty="0"/>
              <a:t>Contact Info, more white space</a:t>
            </a:r>
          </a:p>
        </p:txBody>
      </p:sp>
      <p:pic>
        <p:nvPicPr>
          <p:cNvPr id="6"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5"/>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690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03113" y="0"/>
            <a:ext cx="8549016" cy="6675120"/>
          </a:xfrm>
          <a:prstGeom prst="rect">
            <a:avLst/>
          </a:prstGeom>
        </p:spPr>
      </p:pic>
      <p:sp>
        <p:nvSpPr>
          <p:cNvPr id="3" name="Left Arrow 2"/>
          <p:cNvSpPr>
            <a:spLocks noChangeArrowheads="1"/>
          </p:cNvSpPr>
          <p:nvPr/>
        </p:nvSpPr>
        <p:spPr bwMode="auto">
          <a:xfrm>
            <a:off x="7736186" y="662216"/>
            <a:ext cx="2184400" cy="579438"/>
          </a:xfrm>
          <a:prstGeom prst="leftArrow">
            <a:avLst>
              <a:gd name="adj1" fmla="val 50000"/>
              <a:gd name="adj2" fmla="val 50038"/>
            </a:avLst>
          </a:prstGeom>
          <a:solidFill>
            <a:schemeClr val="accent1"/>
          </a:solidFill>
          <a:ln w="12700" algn="ctr">
            <a:noFill/>
            <a:round/>
            <a:headEnd type="none" w="sm" len="sm"/>
            <a:tailEnd type="none" w="sm" len="sm"/>
          </a:ln>
        </p:spPr>
        <p:txBody>
          <a:bodyPr anchor="ctr" anchorCtr="1"/>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dirty="0"/>
              <a:t>Objective</a:t>
            </a:r>
          </a:p>
        </p:txBody>
      </p:sp>
      <p:pic>
        <p:nvPicPr>
          <p:cNvPr id="5"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1340857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effectLst>
                  <a:outerShdw blurRad="38100" dist="38100" dir="2700000" algn="tl">
                    <a:srgbClr val="000000">
                      <a:alpha val="43137"/>
                    </a:srgbClr>
                  </a:outerShdw>
                </a:effectLst>
              </a:rPr>
              <a:t>Objective (optional)</a:t>
            </a:r>
            <a:endParaRPr lang="en-US" dirty="0">
              <a:solidFill>
                <a:schemeClr val="accent1">
                  <a:lumMod val="75000"/>
                </a:schemeClr>
              </a:solidFill>
            </a:endParaRPr>
          </a:p>
        </p:txBody>
      </p:sp>
      <p:sp>
        <p:nvSpPr>
          <p:cNvPr id="3" name="Content Placeholder 2"/>
          <p:cNvSpPr>
            <a:spLocks noGrp="1"/>
          </p:cNvSpPr>
          <p:nvPr>
            <p:ph idx="1"/>
          </p:nvPr>
        </p:nvSpPr>
        <p:spPr>
          <a:xfrm>
            <a:off x="1115237" y="1817520"/>
            <a:ext cx="10058400" cy="3970094"/>
          </a:xfrm>
        </p:spPr>
        <p:txBody>
          <a:bodyPr>
            <a:normAutofit/>
          </a:bodyPr>
          <a:lstStyle/>
          <a:p>
            <a:r>
              <a:rPr lang="en-US" sz="2800" dirty="0"/>
              <a:t>To obtain the [position] at [specific company].</a:t>
            </a:r>
          </a:p>
          <a:p>
            <a:endParaRPr lang="en-US" dirty="0"/>
          </a:p>
          <a:p>
            <a:r>
              <a:rPr lang="en-US" sz="2800" dirty="0"/>
              <a:t>To obtain a summer marketing internship position at Decker’s Outdoor Corporation.</a:t>
            </a:r>
          </a:p>
          <a:p>
            <a:r>
              <a:rPr lang="en-US" sz="2800" b="1" dirty="0"/>
              <a:t>Or…</a:t>
            </a:r>
          </a:p>
          <a:p>
            <a:r>
              <a:rPr lang="en-US" sz="2800" dirty="0"/>
              <a:t>Recent history graduate with experience in administrative operations, seeking position with ABC Widgets as a Manager Trainee.</a:t>
            </a:r>
          </a:p>
          <a:p>
            <a:endParaRPr lang="en-US" sz="2800" dirty="0"/>
          </a:p>
          <a:p>
            <a:endParaRPr lang="en-US" dirty="0"/>
          </a:p>
          <a:p>
            <a:endParaRPr lang="en-US" dirty="0"/>
          </a:p>
        </p:txBody>
      </p:sp>
      <p:pic>
        <p:nvPicPr>
          <p:cNvPr id="4"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1706409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4212" y="91440"/>
            <a:ext cx="8628635" cy="6766560"/>
          </a:xfrm>
          <a:prstGeom prst="rect">
            <a:avLst/>
          </a:prstGeom>
        </p:spPr>
      </p:pic>
      <p:sp>
        <p:nvSpPr>
          <p:cNvPr id="3" name="Left Arrow 2"/>
          <p:cNvSpPr>
            <a:spLocks noChangeArrowheads="1"/>
          </p:cNvSpPr>
          <p:nvPr/>
        </p:nvSpPr>
        <p:spPr bwMode="auto">
          <a:xfrm>
            <a:off x="8123461" y="1307675"/>
            <a:ext cx="2184400" cy="579438"/>
          </a:xfrm>
          <a:prstGeom prst="leftArrow">
            <a:avLst>
              <a:gd name="adj1" fmla="val 50000"/>
              <a:gd name="adj2" fmla="val 50038"/>
            </a:avLst>
          </a:prstGeom>
          <a:solidFill>
            <a:schemeClr val="accent1"/>
          </a:solidFill>
          <a:ln w="12700" algn="ctr">
            <a:noFill/>
            <a:round/>
            <a:headEnd type="none" w="sm" len="sm"/>
            <a:tailEnd type="none" w="sm" len="sm"/>
          </a:ln>
        </p:spPr>
        <p:txBody>
          <a:bodyPr anchor="ctr" anchorCtr="1"/>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dirty="0"/>
              <a:t>Education</a:t>
            </a:r>
          </a:p>
        </p:txBody>
      </p:sp>
      <p:pic>
        <p:nvPicPr>
          <p:cNvPr id="4"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4"/>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1339420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effectLst>
                  <a:outerShdw blurRad="38100" dist="38100" dir="2700000" algn="tl">
                    <a:srgbClr val="000000">
                      <a:alpha val="43137"/>
                    </a:srgbClr>
                  </a:outerShdw>
                </a:effectLst>
              </a:rPr>
              <a:t>Education</a:t>
            </a:r>
            <a:endParaRPr lang="en-US" dirty="0">
              <a:solidFill>
                <a:schemeClr val="accent1">
                  <a:lumMod val="75000"/>
                </a:schemeClr>
              </a:solidFill>
            </a:endParaRPr>
          </a:p>
        </p:txBody>
      </p:sp>
      <p:sp>
        <p:nvSpPr>
          <p:cNvPr id="3" name="Content Placeholder 2"/>
          <p:cNvSpPr>
            <a:spLocks noGrp="1"/>
          </p:cNvSpPr>
          <p:nvPr>
            <p:ph idx="1"/>
          </p:nvPr>
        </p:nvSpPr>
        <p:spPr>
          <a:xfrm>
            <a:off x="544749" y="1622851"/>
            <a:ext cx="11570973" cy="2621992"/>
          </a:xfrm>
        </p:spPr>
        <p:txBody>
          <a:bodyPr>
            <a:normAutofit fontScale="32500" lnSpcReduction="20000"/>
          </a:bodyPr>
          <a:lstStyle/>
          <a:p>
            <a:pPr marL="0" lvl="0" indent="0" eaLnBrk="0" fontAlgn="base" hangingPunct="0">
              <a:lnSpc>
                <a:spcPct val="150000"/>
              </a:lnSpc>
              <a:spcBef>
                <a:spcPct val="20000"/>
              </a:spcBef>
              <a:spcAft>
                <a:spcPct val="0"/>
              </a:spcAft>
              <a:buClr>
                <a:srgbClr val="144D8E"/>
              </a:buClr>
              <a:buSzPct val="85000"/>
              <a:buNone/>
            </a:pPr>
            <a:r>
              <a:rPr lang="en-US" altLang="en-US" sz="5600" dirty="0">
                <a:solidFill>
                  <a:prstClr val="black"/>
                </a:solidFill>
                <a:latin typeface="Georgia"/>
                <a:ea typeface="ＭＳ Ｐゴシック" panose="020B0600070205080204" pitchFamily="34" charset="-128"/>
              </a:rPr>
              <a:t>EDUCATION</a:t>
            </a:r>
          </a:p>
          <a:p>
            <a:pPr marL="0" lvl="0" indent="0" eaLnBrk="0" fontAlgn="base" hangingPunct="0">
              <a:lnSpc>
                <a:spcPct val="100000"/>
              </a:lnSpc>
              <a:spcBef>
                <a:spcPct val="20000"/>
              </a:spcBef>
              <a:spcAft>
                <a:spcPct val="0"/>
              </a:spcAft>
              <a:buClr>
                <a:srgbClr val="144D8E"/>
              </a:buClr>
              <a:buSzPct val="85000"/>
              <a:buNone/>
            </a:pPr>
            <a:r>
              <a:rPr lang="en-US" altLang="en-US" sz="5600" dirty="0">
                <a:solidFill>
                  <a:prstClr val="black"/>
                </a:solidFill>
                <a:latin typeface="Georgia"/>
                <a:ea typeface="ＭＳ Ｐゴシック" panose="020B0600070205080204" pitchFamily="34" charset="-128"/>
              </a:rPr>
              <a:t>B.A., </a:t>
            </a:r>
            <a:r>
              <a:rPr lang="en-US" altLang="en-US" sz="5600" b="1" dirty="0">
                <a:solidFill>
                  <a:prstClr val="black"/>
                </a:solidFill>
                <a:latin typeface="Georgia"/>
                <a:ea typeface="ＭＳ Ｐゴシック" panose="020B0600070205080204" pitchFamily="34" charset="-128"/>
              </a:rPr>
              <a:t>Business Administration</a:t>
            </a:r>
            <a:r>
              <a:rPr lang="en-US" altLang="en-US" sz="5600" dirty="0">
                <a:solidFill>
                  <a:prstClr val="black"/>
                </a:solidFill>
                <a:latin typeface="Georgia"/>
                <a:ea typeface="ＭＳ Ｐゴシック" panose="020B0600070205080204" pitchFamily="34" charset="-128"/>
              </a:rPr>
              <a:t>, </a:t>
            </a:r>
            <a:r>
              <a:rPr lang="en-US" altLang="en-US" sz="5600" b="1" dirty="0">
                <a:solidFill>
                  <a:prstClr val="black"/>
                </a:solidFill>
                <a:latin typeface="Georgia"/>
                <a:ea typeface="ＭＳ Ｐゴシック" panose="020B0600070205080204" pitchFamily="34" charset="-128"/>
              </a:rPr>
              <a:t>Marketing</a:t>
            </a:r>
            <a:r>
              <a:rPr lang="en-US" altLang="en-US" sz="5600" i="1" dirty="0">
                <a:solidFill>
                  <a:prstClr val="black"/>
                </a:solidFill>
                <a:latin typeface="Georgia"/>
                <a:ea typeface="ＭＳ Ｐゴシック" panose="020B0600070205080204" pitchFamily="34" charset="-128"/>
              </a:rPr>
              <a:t>, </a:t>
            </a:r>
            <a:r>
              <a:rPr lang="en-US" altLang="en-US" sz="5600" dirty="0">
                <a:solidFill>
                  <a:prstClr val="black"/>
                </a:solidFill>
                <a:latin typeface="Georgia"/>
                <a:ea typeface="ＭＳ Ｐゴシック" panose="020B0600070205080204" pitchFamily="34" charset="-128"/>
              </a:rPr>
              <a:t>University of California, Riverside      		June </a:t>
            </a:r>
            <a:r>
              <a:rPr lang="en-US" altLang="en-US" sz="5600" dirty="0" smtClean="0">
                <a:solidFill>
                  <a:prstClr val="black"/>
                </a:solidFill>
                <a:latin typeface="Georgia"/>
                <a:ea typeface="ＭＳ Ｐゴシック" panose="020B0600070205080204" pitchFamily="34" charset="-128"/>
              </a:rPr>
              <a:t>2019</a:t>
            </a:r>
            <a:endParaRPr lang="en-US" altLang="en-US" sz="5600" dirty="0">
              <a:solidFill>
                <a:prstClr val="black"/>
              </a:solidFill>
              <a:latin typeface="Georgia"/>
              <a:ea typeface="ＭＳ Ｐゴシック" panose="020B0600070205080204" pitchFamily="34" charset="-128"/>
            </a:endParaRPr>
          </a:p>
          <a:p>
            <a:pPr marL="0" lvl="0" indent="0" eaLnBrk="0" fontAlgn="base" hangingPunct="0">
              <a:lnSpc>
                <a:spcPct val="100000"/>
              </a:lnSpc>
              <a:spcBef>
                <a:spcPct val="20000"/>
              </a:spcBef>
              <a:spcAft>
                <a:spcPct val="0"/>
              </a:spcAft>
              <a:buClr>
                <a:srgbClr val="144D8E"/>
              </a:buClr>
              <a:buSzPct val="85000"/>
              <a:buNone/>
            </a:pPr>
            <a:r>
              <a:rPr lang="en-US" altLang="en-US" sz="5600" dirty="0">
                <a:solidFill>
                  <a:prstClr val="black"/>
                </a:solidFill>
                <a:latin typeface="Georgia"/>
                <a:ea typeface="ＭＳ Ｐゴシック" panose="020B0600070205080204" pitchFamily="34" charset="-128"/>
              </a:rPr>
              <a:t>A.A</a:t>
            </a:r>
            <a:r>
              <a:rPr lang="en-US" altLang="en-US" sz="5600" dirty="0" smtClean="0">
                <a:solidFill>
                  <a:prstClr val="black"/>
                </a:solidFill>
                <a:latin typeface="Georgia"/>
                <a:ea typeface="ＭＳ Ｐゴシック" panose="020B0600070205080204" pitchFamily="34" charset="-128"/>
              </a:rPr>
              <a:t>., </a:t>
            </a:r>
            <a:r>
              <a:rPr lang="en-US" altLang="en-US" sz="5600" b="1" dirty="0">
                <a:solidFill>
                  <a:prstClr val="black"/>
                </a:solidFill>
                <a:latin typeface="Georgia"/>
                <a:ea typeface="ＭＳ Ｐゴシック" panose="020B0600070205080204" pitchFamily="34" charset="-128"/>
              </a:rPr>
              <a:t>University Studies, </a:t>
            </a:r>
            <a:r>
              <a:rPr lang="en-US" altLang="en-US" sz="5600" dirty="0">
                <a:solidFill>
                  <a:prstClr val="black"/>
                </a:solidFill>
                <a:latin typeface="Georgia"/>
                <a:ea typeface="ＭＳ Ｐゴシック" panose="020B0600070205080204" pitchFamily="34" charset="-128"/>
              </a:rPr>
              <a:t>Chaffey College, Rancho Cucamonga, CA	                             		June </a:t>
            </a:r>
            <a:r>
              <a:rPr lang="en-US" altLang="en-US" sz="5600" dirty="0" smtClean="0">
                <a:solidFill>
                  <a:prstClr val="black"/>
                </a:solidFill>
                <a:latin typeface="Georgia"/>
                <a:ea typeface="ＭＳ Ｐゴシック" panose="020B0600070205080204" pitchFamily="34" charset="-128"/>
              </a:rPr>
              <a:t>2017</a:t>
            </a:r>
            <a:endParaRPr lang="en-US" altLang="en-US" sz="5600" dirty="0">
              <a:solidFill>
                <a:prstClr val="black"/>
              </a:solidFill>
              <a:latin typeface="Georgia"/>
              <a:ea typeface="ＭＳ Ｐゴシック" panose="020B0600070205080204" pitchFamily="34" charset="-128"/>
            </a:endParaRPr>
          </a:p>
          <a:p>
            <a:pPr marL="0" indent="0">
              <a:buNone/>
              <a:defRPr/>
            </a:pPr>
            <a:r>
              <a:rPr lang="en-US" sz="5600" b="1" dirty="0">
                <a:latin typeface="Georgia" panose="02040502050405020303" pitchFamily="18" charset="0"/>
                <a:ea typeface="ＭＳ Ｐゴシック" charset="-128"/>
              </a:rPr>
              <a:t>Relevant Coursework</a:t>
            </a:r>
            <a:endParaRPr lang="en-US" sz="5600" dirty="0">
              <a:latin typeface="Georgia" panose="02040502050405020303" pitchFamily="18" charset="0"/>
              <a:ea typeface="ＭＳ Ｐゴシック" charset="-128"/>
            </a:endParaRPr>
          </a:p>
          <a:p>
            <a:pPr marL="285750" indent="-285750">
              <a:buFont typeface="Arial" pitchFamily="34" charset="0"/>
              <a:buChar char="•"/>
              <a:defRPr/>
            </a:pPr>
            <a:r>
              <a:rPr lang="en-US" sz="5600" dirty="0">
                <a:latin typeface="Georgia" panose="02040502050405020303" pitchFamily="18" charset="0"/>
                <a:ea typeface="ＭＳ Ｐゴシック" charset="-128"/>
              </a:rPr>
              <a:t>Financial Evaluation </a:t>
            </a:r>
          </a:p>
          <a:p>
            <a:pPr marL="285750" indent="-285750">
              <a:buFont typeface="Arial" pitchFamily="34" charset="0"/>
              <a:buChar char="•"/>
              <a:defRPr/>
            </a:pPr>
            <a:r>
              <a:rPr lang="en-US" sz="5600" dirty="0">
                <a:latin typeface="Georgia" panose="02040502050405020303" pitchFamily="18" charset="0"/>
                <a:ea typeface="ＭＳ Ｐゴシック" charset="-128"/>
              </a:rPr>
              <a:t>Marketing Management</a:t>
            </a:r>
          </a:p>
          <a:p>
            <a:pPr marL="285750" indent="-285750">
              <a:buFont typeface="Arial" pitchFamily="34" charset="0"/>
              <a:buChar char="•"/>
              <a:defRPr/>
            </a:pPr>
            <a:r>
              <a:rPr lang="en-US" sz="5600" dirty="0">
                <a:latin typeface="Georgia" panose="02040502050405020303" pitchFamily="18" charset="0"/>
                <a:ea typeface="ＭＳ Ｐゴシック" charset="-128"/>
              </a:rPr>
              <a:t>Strategic Analysis</a:t>
            </a:r>
          </a:p>
          <a:p>
            <a:endParaRPr lang="en-US" dirty="0"/>
          </a:p>
        </p:txBody>
      </p:sp>
      <p:sp>
        <p:nvSpPr>
          <p:cNvPr id="4" name="TextBox 3"/>
          <p:cNvSpPr txBox="1"/>
          <p:nvPr/>
        </p:nvSpPr>
        <p:spPr>
          <a:xfrm>
            <a:off x="5555657" y="3500000"/>
            <a:ext cx="6171674" cy="28161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2700000" scaled="1"/>
            <a:tileRect/>
          </a:gradFill>
        </p:spPr>
        <p:txBody>
          <a:bodyPr wrap="square" rtlCol="0">
            <a:spAutoFit/>
          </a:bodyPr>
          <a:lstStyle/>
          <a:p>
            <a:pPr lvl="0">
              <a:buClr>
                <a:srgbClr val="99CB38"/>
              </a:buClr>
              <a:buSzPct val="100000"/>
              <a:defRPr/>
            </a:pPr>
            <a:r>
              <a:rPr lang="en-US" sz="3200" b="1" dirty="0">
                <a:solidFill>
                  <a:schemeClr val="tx1">
                    <a:lumMod val="95000"/>
                    <a:lumOff val="5000"/>
                  </a:schemeClr>
                </a:solidFill>
                <a:latin typeface="Times New Roman" charset="0"/>
                <a:ea typeface="ＭＳ Ｐゴシック" charset="-128"/>
              </a:rPr>
              <a:t>Tips:</a:t>
            </a:r>
          </a:p>
          <a:p>
            <a:pPr marL="342900" lvl="0" indent="-342900">
              <a:spcAft>
                <a:spcPts val="600"/>
              </a:spcAft>
              <a:buClr>
                <a:srgbClr val="99CB38"/>
              </a:buClr>
              <a:buSzPct val="100000"/>
              <a:buFont typeface="Arial" pitchFamily="34" charset="0"/>
              <a:buChar char="•"/>
              <a:defRPr/>
            </a:pPr>
            <a:r>
              <a:rPr lang="en-US" sz="2000" dirty="0" smtClean="0">
                <a:solidFill>
                  <a:schemeClr val="tx1">
                    <a:lumMod val="95000"/>
                    <a:lumOff val="5000"/>
                  </a:schemeClr>
                </a:solidFill>
                <a:latin typeface="Times New Roman" charset="0"/>
                <a:ea typeface="ＭＳ Ｐゴシック" charset="-128"/>
              </a:rPr>
              <a:t>Most recent degree first</a:t>
            </a:r>
            <a:endParaRPr lang="en-US" sz="2000" dirty="0">
              <a:solidFill>
                <a:schemeClr val="tx1">
                  <a:lumMod val="95000"/>
                  <a:lumOff val="5000"/>
                </a:schemeClr>
              </a:solidFill>
              <a:latin typeface="Times New Roman" charset="0"/>
              <a:ea typeface="ＭＳ Ｐゴシック" charset="-128"/>
            </a:endParaRPr>
          </a:p>
          <a:p>
            <a:pPr marL="342900" lvl="0" indent="-342900">
              <a:spcAft>
                <a:spcPts val="600"/>
              </a:spcAft>
              <a:buClr>
                <a:srgbClr val="99CB38"/>
              </a:buClr>
              <a:buSzPct val="100000"/>
              <a:buFont typeface="Arial" pitchFamily="34" charset="0"/>
              <a:buChar char="•"/>
              <a:defRPr/>
            </a:pPr>
            <a:r>
              <a:rPr lang="en-US" sz="2000" dirty="0">
                <a:solidFill>
                  <a:schemeClr val="tx1">
                    <a:lumMod val="95000"/>
                    <a:lumOff val="5000"/>
                  </a:schemeClr>
                </a:solidFill>
                <a:latin typeface="Times New Roman" charset="0"/>
                <a:ea typeface="ＭＳ Ｐゴシック" charset="-128"/>
              </a:rPr>
              <a:t>Dates on the right hand side to avoid “white” space</a:t>
            </a:r>
          </a:p>
          <a:p>
            <a:pPr marL="342900" lvl="0" indent="-342900">
              <a:spcAft>
                <a:spcPts val="600"/>
              </a:spcAft>
              <a:buClr>
                <a:srgbClr val="99CB38"/>
              </a:buClr>
              <a:buSzPct val="100000"/>
              <a:buFont typeface="Arial" pitchFamily="34" charset="0"/>
              <a:buChar char="•"/>
              <a:defRPr/>
            </a:pPr>
            <a:r>
              <a:rPr lang="en-US" sz="2000" dirty="0">
                <a:solidFill>
                  <a:schemeClr val="tx1">
                    <a:lumMod val="95000"/>
                    <a:lumOff val="5000"/>
                  </a:schemeClr>
                </a:solidFill>
                <a:latin typeface="Times New Roman" charset="0"/>
                <a:ea typeface="ＭＳ Ｐゴシック" charset="-128"/>
              </a:rPr>
              <a:t>Include minors if relevant</a:t>
            </a:r>
          </a:p>
          <a:p>
            <a:pPr marL="342900" lvl="0" indent="-342900">
              <a:spcAft>
                <a:spcPts val="600"/>
              </a:spcAft>
              <a:buClr>
                <a:srgbClr val="99CB38"/>
              </a:buClr>
              <a:buSzPct val="100000"/>
              <a:buFont typeface="Arial" pitchFamily="34" charset="0"/>
              <a:buChar char="•"/>
              <a:defRPr/>
            </a:pPr>
            <a:r>
              <a:rPr lang="en-US" sz="2000" dirty="0">
                <a:solidFill>
                  <a:schemeClr val="tx1">
                    <a:lumMod val="95000"/>
                    <a:lumOff val="5000"/>
                  </a:schemeClr>
                </a:solidFill>
                <a:latin typeface="Times New Roman" charset="0"/>
                <a:ea typeface="ＭＳ Ｐゴシック" charset="-128"/>
              </a:rPr>
              <a:t>Only list schools from which you receive a </a:t>
            </a:r>
            <a:r>
              <a:rPr lang="en-US" sz="2000" dirty="0" smtClean="0">
                <a:solidFill>
                  <a:schemeClr val="tx1">
                    <a:lumMod val="95000"/>
                    <a:lumOff val="5000"/>
                  </a:schemeClr>
                </a:solidFill>
                <a:latin typeface="Times New Roman" charset="0"/>
                <a:ea typeface="ＭＳ Ｐゴシック" charset="-128"/>
              </a:rPr>
              <a:t>degree</a:t>
            </a:r>
          </a:p>
          <a:p>
            <a:pPr marL="342900" lvl="0" indent="-342900">
              <a:spcAft>
                <a:spcPts val="600"/>
              </a:spcAft>
              <a:buClr>
                <a:srgbClr val="99CB38"/>
              </a:buClr>
              <a:buSzPct val="100000"/>
              <a:buFont typeface="Arial" pitchFamily="34" charset="0"/>
              <a:buChar char="•"/>
              <a:defRPr/>
            </a:pPr>
            <a:r>
              <a:rPr lang="en-US" sz="2000" dirty="0" smtClean="0">
                <a:solidFill>
                  <a:schemeClr val="tx1">
                    <a:lumMod val="95000"/>
                    <a:lumOff val="5000"/>
                  </a:schemeClr>
                </a:solidFill>
                <a:latin typeface="Times New Roman" charset="0"/>
                <a:ea typeface="ＭＳ Ｐゴシック" charset="-128"/>
              </a:rPr>
              <a:t>GPA is optional</a:t>
            </a:r>
            <a:endParaRPr lang="en-US" sz="2000" dirty="0">
              <a:solidFill>
                <a:schemeClr val="tx1">
                  <a:lumMod val="95000"/>
                  <a:lumOff val="5000"/>
                </a:schemeClr>
              </a:solidFill>
              <a:latin typeface="Times New Roman" charset="0"/>
              <a:ea typeface="ＭＳ Ｐゴシック" charset="-128"/>
            </a:endParaRPr>
          </a:p>
          <a:p>
            <a:pPr marL="342900" lvl="0" indent="-342900">
              <a:spcAft>
                <a:spcPts val="600"/>
              </a:spcAft>
              <a:buClr>
                <a:srgbClr val="99CB38"/>
              </a:buClr>
              <a:buSzPct val="100000"/>
              <a:buFont typeface="Arial" pitchFamily="34" charset="0"/>
              <a:buChar char="•"/>
              <a:defRPr/>
            </a:pPr>
            <a:r>
              <a:rPr lang="en-US" sz="2000" b="1" dirty="0">
                <a:solidFill>
                  <a:schemeClr val="tx1">
                    <a:lumMod val="95000"/>
                    <a:lumOff val="5000"/>
                  </a:schemeClr>
                </a:solidFill>
                <a:latin typeface="Times New Roman" charset="0"/>
                <a:ea typeface="ＭＳ Ｐゴシック" charset="-128"/>
              </a:rPr>
              <a:t>Relevant</a:t>
            </a:r>
            <a:r>
              <a:rPr lang="en-US" sz="2000" dirty="0">
                <a:solidFill>
                  <a:schemeClr val="tx1">
                    <a:lumMod val="95000"/>
                    <a:lumOff val="5000"/>
                  </a:schemeClr>
                </a:solidFill>
                <a:latin typeface="Times New Roman" charset="0"/>
                <a:ea typeface="ＭＳ Ｐゴシック" charset="-128"/>
              </a:rPr>
              <a:t> courses or study abroad</a:t>
            </a:r>
          </a:p>
        </p:txBody>
      </p:sp>
      <p:pic>
        <p:nvPicPr>
          <p:cNvPr id="5"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149632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p:cNvSpPr txBox="1"/>
          <p:nvPr/>
        </p:nvSpPr>
        <p:spPr>
          <a:xfrm>
            <a:off x="996746" y="911375"/>
            <a:ext cx="1543050" cy="733663"/>
          </a:xfrm>
          <a:prstGeom prst="rightArrow">
            <a:avLst/>
          </a:prstGeom>
          <a:solidFill>
            <a:schemeClr val="accent1"/>
          </a:solidFill>
        </p:spPr>
        <p:txBody>
          <a:bodyPr wrap="square" rtlCol="0">
            <a:spAutoFit/>
          </a:bodyPr>
          <a:lstStyle/>
          <a:p>
            <a:r>
              <a:rPr lang="en-US" altLang="en-US" b="1" dirty="0"/>
              <a:t>Experience</a:t>
            </a:r>
          </a:p>
        </p:txBody>
      </p:sp>
      <p:sp>
        <p:nvSpPr>
          <p:cNvPr id="9" name="TextBox 8"/>
          <p:cNvSpPr txBox="1"/>
          <p:nvPr/>
        </p:nvSpPr>
        <p:spPr>
          <a:xfrm>
            <a:off x="996746" y="4531561"/>
            <a:ext cx="1543050" cy="733663"/>
          </a:xfrm>
          <a:prstGeom prst="rightArrow">
            <a:avLst/>
          </a:prstGeom>
          <a:solidFill>
            <a:schemeClr val="accent1"/>
          </a:solidFill>
        </p:spPr>
        <p:txBody>
          <a:bodyPr wrap="square" rtlCol="0">
            <a:spAutoFit/>
          </a:bodyPr>
          <a:lstStyle/>
          <a:p>
            <a:r>
              <a:rPr lang="en-US" altLang="en-US" b="1" dirty="0"/>
              <a:t>Experience</a:t>
            </a:r>
          </a:p>
        </p:txBody>
      </p:sp>
      <p:pic>
        <p:nvPicPr>
          <p:cNvPr id="2" name="Picture 1"/>
          <p:cNvPicPr>
            <a:picLocks noChangeAspect="1"/>
          </p:cNvPicPr>
          <p:nvPr/>
        </p:nvPicPr>
        <p:blipFill>
          <a:blip r:embed="rId2"/>
          <a:stretch>
            <a:fillRect/>
          </a:stretch>
        </p:blipFill>
        <p:spPr>
          <a:xfrm>
            <a:off x="2539796" y="0"/>
            <a:ext cx="7698320" cy="6766560"/>
          </a:xfrm>
          <a:prstGeom prst="rect">
            <a:avLst/>
          </a:prstGeom>
        </p:spPr>
      </p:pic>
      <p:pic>
        <p:nvPicPr>
          <p:cNvPr id="5"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1321122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effectLst>
                  <a:outerShdw blurRad="38100" dist="38100" dir="2700000" algn="tl">
                    <a:srgbClr val="000000">
                      <a:alpha val="43137"/>
                    </a:srgbClr>
                  </a:outerShdw>
                </a:effectLst>
              </a:rPr>
              <a:t>What </a:t>
            </a:r>
            <a:r>
              <a:rPr lang="en-US" dirty="0" smtClean="0">
                <a:solidFill>
                  <a:schemeClr val="accent1">
                    <a:lumMod val="75000"/>
                  </a:schemeClr>
                </a:solidFill>
                <a:effectLst>
                  <a:outerShdw blurRad="38100" dist="38100" dir="2700000" algn="tl">
                    <a:srgbClr val="000000">
                      <a:alpha val="43137"/>
                    </a:srgbClr>
                  </a:outerShdw>
                </a:effectLst>
              </a:rPr>
              <a:t>counts as </a:t>
            </a:r>
            <a:r>
              <a:rPr lang="en-US" dirty="0" smtClean="0">
                <a:solidFill>
                  <a:srgbClr val="63A537"/>
                </a:solidFill>
                <a:effectLst>
                  <a:outerShdw blurRad="38100" dist="38100" dir="2700000" algn="tl">
                    <a:srgbClr val="000000">
                      <a:alpha val="43137"/>
                    </a:srgbClr>
                  </a:outerShdw>
                </a:effectLst>
              </a:rPr>
              <a:t>experience</a:t>
            </a:r>
            <a:r>
              <a:rPr lang="en-US" dirty="0">
                <a:solidFill>
                  <a:schemeClr val="accent1">
                    <a:lumMod val="75000"/>
                  </a:schemeClr>
                </a:solidFill>
                <a:effectLst>
                  <a:outerShdw blurRad="38100" dist="38100" dir="2700000" algn="tl">
                    <a:srgbClr val="000000">
                      <a:alpha val="43137"/>
                    </a:srgbClr>
                  </a:outerShdw>
                </a:effectLst>
              </a:rPr>
              <a:t>?</a:t>
            </a:r>
            <a:endParaRPr lang="en-US" dirty="0">
              <a:solidFill>
                <a:schemeClr val="accent1">
                  <a:lumMod val="75000"/>
                </a:schemeClr>
              </a:solidFill>
            </a:endParaRPr>
          </a:p>
        </p:txBody>
      </p:sp>
      <p:sp>
        <p:nvSpPr>
          <p:cNvPr id="5" name="Content Placeholder 4"/>
          <p:cNvSpPr>
            <a:spLocks noGrp="1"/>
          </p:cNvSpPr>
          <p:nvPr>
            <p:ph idx="1"/>
          </p:nvPr>
        </p:nvSpPr>
        <p:spPr>
          <a:xfrm>
            <a:off x="1097280" y="1845734"/>
            <a:ext cx="10058400" cy="4424437"/>
          </a:xfrm>
        </p:spPr>
        <p:txBody>
          <a:bodyPr/>
          <a:lstStyle/>
          <a:p>
            <a:pPr>
              <a:buFont typeface="Arial" panose="020B0604020202020204" pitchFamily="34" charset="0"/>
              <a:buChar char="•"/>
            </a:pPr>
            <a:r>
              <a:rPr lang="en-US" altLang="en-US" sz="3200" dirty="0">
                <a:ea typeface="ＭＳ Ｐゴシック" panose="020B0600070205080204" pitchFamily="34" charset="-128"/>
              </a:rPr>
              <a:t>Paid or unpaid</a:t>
            </a:r>
          </a:p>
          <a:p>
            <a:pPr>
              <a:buFont typeface="Arial" panose="020B0604020202020204" pitchFamily="34" charset="0"/>
              <a:buChar char="•"/>
            </a:pPr>
            <a:r>
              <a:rPr lang="en-US" altLang="en-US" sz="3200" dirty="0">
                <a:ea typeface="ＭＳ Ｐゴシック" panose="020B0600070205080204" pitchFamily="34" charset="-128"/>
              </a:rPr>
              <a:t>Presentations or public speaking</a:t>
            </a:r>
          </a:p>
          <a:p>
            <a:pPr>
              <a:buFont typeface="Arial" panose="020B0604020202020204" pitchFamily="34" charset="0"/>
              <a:buChar char="•"/>
            </a:pPr>
            <a:r>
              <a:rPr lang="en-US" altLang="en-US" sz="3200" dirty="0">
                <a:ea typeface="ＭＳ Ｐゴシック" panose="020B0600070205080204" pitchFamily="34" charset="-128"/>
              </a:rPr>
              <a:t>SERVICE in student organizations</a:t>
            </a:r>
          </a:p>
          <a:p>
            <a:pPr>
              <a:buFont typeface="Arial" panose="020B0604020202020204" pitchFamily="34" charset="0"/>
              <a:buChar char="•"/>
            </a:pPr>
            <a:r>
              <a:rPr lang="en-US" altLang="en-US" sz="3200" dirty="0">
                <a:ea typeface="ＭＳ Ｐゴシック" panose="020B0600070205080204" pitchFamily="34" charset="-128"/>
              </a:rPr>
              <a:t>Formal or informal faculty research</a:t>
            </a:r>
          </a:p>
          <a:p>
            <a:pPr>
              <a:buFont typeface="Arial" panose="020B0604020202020204" pitchFamily="34" charset="0"/>
              <a:buChar char="•"/>
            </a:pPr>
            <a:r>
              <a:rPr lang="en-US" altLang="en-US" sz="3200" dirty="0">
                <a:ea typeface="ＭＳ Ｐゴシック" panose="020B0600070205080204" pitchFamily="34" charset="-128"/>
              </a:rPr>
              <a:t>Volunteering and internships</a:t>
            </a:r>
          </a:p>
          <a:p>
            <a:pPr>
              <a:buFont typeface="Arial" panose="020B0604020202020204" pitchFamily="34" charset="0"/>
              <a:buChar char="•"/>
            </a:pPr>
            <a:r>
              <a:rPr lang="en-US" altLang="en-US" sz="3200" dirty="0">
                <a:ea typeface="ＭＳ Ｐゴシック" panose="020B0600070205080204" pitchFamily="34" charset="-128"/>
              </a:rPr>
              <a:t>Class projects, labs, MAJOR assignments</a:t>
            </a:r>
          </a:p>
          <a:p>
            <a:endParaRPr lang="en-US" dirty="0"/>
          </a:p>
        </p:txBody>
      </p:sp>
      <p:pic>
        <p:nvPicPr>
          <p:cNvPr id="4" name="Picture 2" descr="Image result for question mark"/>
          <p:cNvPicPr>
            <a:picLocks noChangeAspect="1" noChangeArrowheads="1"/>
          </p:cNvPicPr>
          <p:nvPr/>
        </p:nvPicPr>
        <p:blipFill rotWithShape="1">
          <a:blip r:embed="rId3">
            <a:extLst>
              <a:ext uri="{28A0092B-C50C-407E-A947-70E740481C1C}">
                <a14:useLocalDpi xmlns:a14="http://schemas.microsoft.com/office/drawing/2010/main" val="0"/>
              </a:ext>
            </a:extLst>
          </a:blip>
          <a:srcRect b="8143"/>
          <a:stretch/>
        </p:blipFill>
        <p:spPr bwMode="auto">
          <a:xfrm>
            <a:off x="8202655" y="1737360"/>
            <a:ext cx="3631965" cy="44814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4"/>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63469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340092" y="379979"/>
            <a:ext cx="8426897" cy="6124754"/>
          </a:xfrm>
          <a:prstGeom prst="rect">
            <a:avLst/>
          </a:prstGeom>
          <a:noFill/>
        </p:spPr>
        <p:txBody>
          <a:bodyPr wrap="square" rtlCol="0">
            <a:spAutoFit/>
          </a:bodyPr>
          <a:lstStyle/>
          <a:p>
            <a:pPr defTabSz="609585"/>
            <a:endParaRPr lang="en-US" sz="4400" dirty="0" smtClean="0">
              <a:solidFill>
                <a:prstClr val="black"/>
              </a:solidFill>
            </a:endParaRPr>
          </a:p>
          <a:p>
            <a:pPr algn="ctr" defTabSz="609585"/>
            <a:r>
              <a:rPr lang="en-US" sz="5400" b="1" dirty="0" smtClean="0">
                <a:ln w="11430"/>
                <a:solidFill>
                  <a:srgbClr val="FFC000"/>
                </a:solidFill>
                <a:effectLst>
                  <a:outerShdw blurRad="25400" algn="tl" rotWithShape="0">
                    <a:srgbClr val="000000">
                      <a:alpha val="43000"/>
                    </a:srgbClr>
                  </a:outerShdw>
                </a:effectLst>
                <a:cs typeface="Calibri"/>
              </a:rPr>
              <a:t>Employers </a:t>
            </a:r>
            <a:r>
              <a:rPr lang="en-US" sz="5400" b="1" dirty="0">
                <a:ln w="11430"/>
                <a:solidFill>
                  <a:srgbClr val="FFC000"/>
                </a:solidFill>
                <a:effectLst>
                  <a:outerShdw blurRad="25400" algn="tl" rotWithShape="0">
                    <a:srgbClr val="000000">
                      <a:alpha val="43000"/>
                    </a:srgbClr>
                  </a:outerShdw>
                </a:effectLst>
                <a:cs typeface="Calibri"/>
              </a:rPr>
              <a:t>offer resume critiques </a:t>
            </a:r>
            <a:r>
              <a:rPr lang="en-US" sz="5400" b="1" dirty="0">
                <a:ln w="11430"/>
                <a:solidFill>
                  <a:schemeClr val="bg1"/>
                </a:solidFill>
                <a:effectLst>
                  <a:outerShdw blurRad="25400" algn="tl" rotWithShape="0">
                    <a:srgbClr val="000000">
                      <a:alpha val="43000"/>
                    </a:srgbClr>
                  </a:outerShdw>
                </a:effectLst>
                <a:cs typeface="Calibri"/>
              </a:rPr>
              <a:t>at the Career Center throughout the quarter!</a:t>
            </a:r>
            <a:endParaRPr lang="en-US" sz="4400" dirty="0">
              <a:solidFill>
                <a:prstClr val="black"/>
              </a:solidFill>
            </a:endParaRPr>
          </a:p>
          <a:p>
            <a:pPr algn="ctr" defTabSz="609585"/>
            <a:endParaRPr lang="en-US" sz="4400" dirty="0">
              <a:solidFill>
                <a:prstClr val="black"/>
              </a:solidFill>
            </a:endParaRPr>
          </a:p>
          <a:p>
            <a:pPr algn="ctr" defTabSz="609585"/>
            <a:endParaRPr lang="en-US" sz="4400" dirty="0">
              <a:solidFill>
                <a:prstClr val="black"/>
              </a:solidFill>
            </a:endParaRPr>
          </a:p>
          <a:p>
            <a:pPr algn="ctr" defTabSz="609585"/>
            <a:endParaRPr lang="en-US" sz="4400" dirty="0">
              <a:solidFill>
                <a:prstClr val="black"/>
              </a:solidFill>
            </a:endParaRPr>
          </a:p>
        </p:txBody>
      </p:sp>
    </p:spTree>
    <p:extLst>
      <p:ext uri="{BB962C8B-B14F-4D97-AF65-F5344CB8AC3E}">
        <p14:creationId xmlns:p14="http://schemas.microsoft.com/office/powerpoint/2010/main" val="648524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dirty="0">
                <a:solidFill>
                  <a:schemeClr val="accent1">
                    <a:lumMod val="75000"/>
                  </a:schemeClr>
                </a:solidFill>
                <a:effectLst>
                  <a:outerShdw blurRad="38100" dist="38100" dir="2700000" algn="tl">
                    <a:srgbClr val="000000">
                      <a:alpha val="43137"/>
                    </a:srgbClr>
                  </a:outerShdw>
                </a:effectLst>
                <a:ea typeface="ＭＳ Ｐゴシック" pitchFamily="1" charset="-128"/>
              </a:rPr>
              <a:t>How Do I </a:t>
            </a:r>
            <a:r>
              <a:rPr kumimoji="1" lang="en-US" dirty="0">
                <a:solidFill>
                  <a:srgbClr val="63A537"/>
                </a:solidFill>
                <a:effectLst>
                  <a:outerShdw blurRad="38100" dist="38100" dir="2700000" algn="tl">
                    <a:srgbClr val="000000">
                      <a:alpha val="43137"/>
                    </a:srgbClr>
                  </a:outerShdw>
                </a:effectLst>
                <a:ea typeface="ＭＳ Ｐゴシック" pitchFamily="1" charset="-128"/>
              </a:rPr>
              <a:t>Talk</a:t>
            </a:r>
            <a:r>
              <a:rPr kumimoji="1" lang="en-US" dirty="0">
                <a:solidFill>
                  <a:schemeClr val="accent1">
                    <a:lumMod val="75000"/>
                  </a:schemeClr>
                </a:solidFill>
                <a:effectLst>
                  <a:outerShdw blurRad="38100" dist="38100" dir="2700000" algn="tl">
                    <a:srgbClr val="000000">
                      <a:alpha val="43137"/>
                    </a:srgbClr>
                  </a:outerShdw>
                </a:effectLst>
                <a:ea typeface="ＭＳ Ｐゴシック" pitchFamily="1" charset="-128"/>
              </a:rPr>
              <a:t> About Experience?</a:t>
            </a:r>
            <a:endParaRPr lang="en-US" dirty="0">
              <a:solidFill>
                <a:schemeClr val="accent1">
                  <a:lumMod val="75000"/>
                </a:schemeClr>
              </a:solidFill>
            </a:endParaRPr>
          </a:p>
        </p:txBody>
      </p:sp>
      <p:sp>
        <p:nvSpPr>
          <p:cNvPr id="3" name="Content Placeholder 2"/>
          <p:cNvSpPr>
            <a:spLocks noGrp="1"/>
          </p:cNvSpPr>
          <p:nvPr>
            <p:ph idx="1"/>
          </p:nvPr>
        </p:nvSpPr>
        <p:spPr>
          <a:xfrm>
            <a:off x="1097279" y="1781565"/>
            <a:ext cx="9321043" cy="4706783"/>
          </a:xfrm>
        </p:spPr>
        <p:txBody>
          <a:bodyPr>
            <a:normAutofit/>
          </a:bodyPr>
          <a:lstStyle/>
          <a:p>
            <a:pPr>
              <a:buFont typeface="Arial" panose="020B0604020202020204" pitchFamily="34" charset="0"/>
              <a:buChar char="•"/>
              <a:defRPr/>
            </a:pPr>
            <a:r>
              <a:rPr lang="en-US" sz="2600" b="1" dirty="0">
                <a:solidFill>
                  <a:schemeClr val="tx1">
                    <a:lumMod val="95000"/>
                    <a:lumOff val="5000"/>
                  </a:schemeClr>
                </a:solidFill>
              </a:rPr>
              <a:t>Not job title, but </a:t>
            </a:r>
            <a:r>
              <a:rPr lang="en-US" sz="2600" b="1" u="sng" dirty="0">
                <a:solidFill>
                  <a:schemeClr val="tx1">
                    <a:lumMod val="95000"/>
                    <a:lumOff val="5000"/>
                  </a:schemeClr>
                </a:solidFill>
              </a:rPr>
              <a:t>tasks</a:t>
            </a:r>
            <a:r>
              <a:rPr lang="en-US" sz="2600" b="1" dirty="0">
                <a:solidFill>
                  <a:schemeClr val="tx1">
                    <a:lumMod val="95000"/>
                    <a:lumOff val="5000"/>
                  </a:schemeClr>
                </a:solidFill>
              </a:rPr>
              <a:t> </a:t>
            </a:r>
          </a:p>
          <a:p>
            <a:pPr marL="201168" lvl="1" indent="0">
              <a:buNone/>
              <a:defRPr/>
            </a:pPr>
            <a:r>
              <a:rPr lang="en-US" dirty="0">
                <a:solidFill>
                  <a:schemeClr val="tx1">
                    <a:lumMod val="95000"/>
                    <a:lumOff val="5000"/>
                  </a:schemeClr>
                </a:solidFill>
              </a:rPr>
              <a:t>Cashier…Try this:</a:t>
            </a:r>
          </a:p>
          <a:p>
            <a:pPr lvl="2">
              <a:buFont typeface="Arial" panose="020B0604020202020204" pitchFamily="34" charset="0"/>
              <a:buChar char="•"/>
              <a:defRPr/>
            </a:pPr>
            <a:r>
              <a:rPr lang="en-US" sz="2200" i="1" dirty="0">
                <a:solidFill>
                  <a:schemeClr val="tx1">
                    <a:lumMod val="95000"/>
                    <a:lumOff val="5000"/>
                  </a:schemeClr>
                </a:solidFill>
              </a:rPr>
              <a:t>Operated cash register and balanced $1500 in receipts</a:t>
            </a:r>
          </a:p>
          <a:p>
            <a:pPr>
              <a:buFont typeface="Arial" panose="020B0604020202020204" pitchFamily="34" charset="0"/>
              <a:buChar char="•"/>
              <a:defRPr/>
            </a:pPr>
            <a:endParaRPr lang="en-US" sz="1200" b="1" dirty="0">
              <a:solidFill>
                <a:schemeClr val="tx1">
                  <a:lumMod val="95000"/>
                  <a:lumOff val="5000"/>
                </a:schemeClr>
              </a:solidFill>
            </a:endParaRPr>
          </a:p>
          <a:p>
            <a:pPr>
              <a:buFont typeface="Arial" panose="020B0604020202020204" pitchFamily="34" charset="0"/>
              <a:buChar char="•"/>
              <a:defRPr/>
            </a:pPr>
            <a:r>
              <a:rPr lang="en-US" sz="2600" b="1" dirty="0">
                <a:solidFill>
                  <a:schemeClr val="tx1">
                    <a:lumMod val="95000"/>
                    <a:lumOff val="5000"/>
                  </a:schemeClr>
                </a:solidFill>
              </a:rPr>
              <a:t>Accomplishments, not duties</a:t>
            </a:r>
          </a:p>
          <a:p>
            <a:pPr marL="274638" lvl="1" indent="0">
              <a:buNone/>
              <a:defRPr/>
            </a:pPr>
            <a:r>
              <a:rPr lang="en-US" dirty="0">
                <a:solidFill>
                  <a:schemeClr val="tx1">
                    <a:lumMod val="95000"/>
                    <a:lumOff val="5000"/>
                  </a:schemeClr>
                </a:solidFill>
              </a:rPr>
              <a:t>Responsible for sales…Try this:</a:t>
            </a:r>
          </a:p>
          <a:p>
            <a:pPr lvl="2">
              <a:buFont typeface="Arial" panose="020B0604020202020204" pitchFamily="34" charset="0"/>
              <a:buChar char="•"/>
              <a:defRPr/>
            </a:pPr>
            <a:r>
              <a:rPr lang="en-US" sz="2200" i="1" dirty="0">
                <a:solidFill>
                  <a:schemeClr val="tx1">
                    <a:lumMod val="95000"/>
                    <a:lumOff val="5000"/>
                  </a:schemeClr>
                </a:solidFill>
              </a:rPr>
              <a:t>Awarded associate of the month for record-setting sales</a:t>
            </a:r>
          </a:p>
          <a:p>
            <a:pPr>
              <a:buFont typeface="Arial" panose="020B0604020202020204" pitchFamily="34" charset="0"/>
              <a:buChar char="•"/>
              <a:defRPr/>
            </a:pPr>
            <a:endParaRPr lang="en-US" sz="1200" b="1" dirty="0">
              <a:solidFill>
                <a:schemeClr val="tx1">
                  <a:lumMod val="95000"/>
                  <a:lumOff val="5000"/>
                </a:schemeClr>
              </a:solidFill>
            </a:endParaRPr>
          </a:p>
          <a:p>
            <a:pPr>
              <a:buFont typeface="Arial" panose="020B0604020202020204" pitchFamily="34" charset="0"/>
              <a:buChar char="•"/>
              <a:defRPr/>
            </a:pPr>
            <a:r>
              <a:rPr lang="en-US" sz="2600" b="1" dirty="0">
                <a:solidFill>
                  <a:schemeClr val="tx1">
                    <a:lumMod val="95000"/>
                    <a:lumOff val="5000"/>
                  </a:schemeClr>
                </a:solidFill>
              </a:rPr>
              <a:t>Use “action” words</a:t>
            </a:r>
          </a:p>
          <a:p>
            <a:pPr marL="201168" lvl="1" indent="0">
              <a:buNone/>
              <a:defRPr/>
            </a:pPr>
            <a:r>
              <a:rPr lang="en-US" dirty="0">
                <a:solidFill>
                  <a:schemeClr val="tx1">
                    <a:lumMod val="95000"/>
                    <a:lumOff val="5000"/>
                  </a:schemeClr>
                </a:solidFill>
                <a:cs typeface="Times New Roman" charset="0"/>
              </a:rPr>
              <a:t>Responsible for tutoring students… try this:</a:t>
            </a:r>
          </a:p>
          <a:p>
            <a:pPr lvl="2">
              <a:buFont typeface="Arial" panose="020B0604020202020204" pitchFamily="34" charset="0"/>
              <a:buChar char="•"/>
              <a:defRPr/>
            </a:pPr>
            <a:r>
              <a:rPr lang="en-US" sz="2200" i="1" dirty="0">
                <a:solidFill>
                  <a:schemeClr val="tx1">
                    <a:lumMod val="95000"/>
                    <a:lumOff val="5000"/>
                  </a:schemeClr>
                </a:solidFill>
                <a:cs typeface="Times New Roman" charset="0"/>
              </a:rPr>
              <a:t>Established positive rapport with 15, 6</a:t>
            </a:r>
            <a:r>
              <a:rPr lang="en-US" sz="2200" i="1" baseline="30000" dirty="0">
                <a:solidFill>
                  <a:schemeClr val="tx1">
                    <a:lumMod val="95000"/>
                    <a:lumOff val="5000"/>
                  </a:schemeClr>
                </a:solidFill>
                <a:cs typeface="Times New Roman" charset="0"/>
              </a:rPr>
              <a:t>th</a:t>
            </a:r>
            <a:r>
              <a:rPr lang="en-US" sz="2200" i="1" dirty="0">
                <a:solidFill>
                  <a:schemeClr val="tx1">
                    <a:lumMod val="95000"/>
                    <a:lumOff val="5000"/>
                  </a:schemeClr>
                </a:solidFill>
                <a:cs typeface="Times New Roman" charset="0"/>
              </a:rPr>
              <a:t> graders, assisting them in </a:t>
            </a:r>
            <a:r>
              <a:rPr lang="en-US" sz="2200" i="1" dirty="0">
                <a:solidFill>
                  <a:schemeClr val="tx1"/>
                </a:solidFill>
                <a:cs typeface="Times New Roman" charset="0"/>
              </a:rPr>
              <a:t>Language Arts</a:t>
            </a:r>
          </a:p>
          <a:p>
            <a:endParaRPr lang="en-US" dirty="0"/>
          </a:p>
        </p:txBody>
      </p:sp>
      <p:pic>
        <p:nvPicPr>
          <p:cNvPr id="4"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408525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effectLst>
                  <a:outerShdw blurRad="38100" dist="38100" dir="2700000" algn="tl">
                    <a:srgbClr val="000000">
                      <a:alpha val="43137"/>
                    </a:srgbClr>
                  </a:outerShdw>
                </a:effectLst>
              </a:rPr>
              <a:t>Experience Examples/ </a:t>
            </a:r>
            <a:r>
              <a:rPr lang="en-US" dirty="0">
                <a:solidFill>
                  <a:srgbClr val="63A537"/>
                </a:solidFill>
                <a:effectLst>
                  <a:outerShdw blurRad="38100" dist="38100" dir="2700000" algn="tl">
                    <a:srgbClr val="000000">
                      <a:alpha val="43137"/>
                    </a:srgbClr>
                  </a:outerShdw>
                </a:effectLst>
              </a:rPr>
              <a:t>TAR Method</a:t>
            </a:r>
            <a:endParaRPr lang="en-US" dirty="0">
              <a:solidFill>
                <a:srgbClr val="63A537"/>
              </a:solidFill>
            </a:endParaRPr>
          </a:p>
        </p:txBody>
      </p:sp>
      <p:sp>
        <p:nvSpPr>
          <p:cNvPr id="3" name="Content Placeholder 2"/>
          <p:cNvSpPr>
            <a:spLocks noGrp="1"/>
          </p:cNvSpPr>
          <p:nvPr>
            <p:ph idx="1"/>
          </p:nvPr>
        </p:nvSpPr>
        <p:spPr>
          <a:xfrm>
            <a:off x="399449" y="1853755"/>
            <a:ext cx="10058400" cy="4023360"/>
          </a:xfrm>
        </p:spPr>
        <p:txBody>
          <a:bodyPr>
            <a:normAutofit/>
          </a:bodyPr>
          <a:lstStyle/>
          <a:p>
            <a:pPr marL="0" indent="0">
              <a:buFont typeface="Wingdings 2" charset="2"/>
              <a:buNone/>
              <a:defRPr/>
            </a:pPr>
            <a:r>
              <a:rPr lang="en-US" sz="2800" cap="small" dirty="0"/>
              <a:t>Work Experience</a:t>
            </a:r>
          </a:p>
          <a:p>
            <a:pPr>
              <a:buFont typeface="Wingdings 2" charset="2"/>
              <a:buChar char=""/>
              <a:defRPr/>
            </a:pPr>
            <a:endParaRPr lang="en-US" sz="900" dirty="0"/>
          </a:p>
          <a:p>
            <a:pPr marL="0" indent="0">
              <a:lnSpc>
                <a:spcPct val="110000"/>
              </a:lnSpc>
              <a:spcBef>
                <a:spcPts val="0"/>
              </a:spcBef>
              <a:spcAft>
                <a:spcPts val="400"/>
              </a:spcAft>
              <a:buFont typeface="Wingdings 2" charset="2"/>
              <a:buNone/>
              <a:defRPr/>
            </a:pPr>
            <a:r>
              <a:rPr lang="en-US" b="1" dirty="0"/>
              <a:t>Lifeguard</a:t>
            </a:r>
          </a:p>
          <a:p>
            <a:pPr marL="0" indent="0">
              <a:lnSpc>
                <a:spcPct val="110000"/>
              </a:lnSpc>
              <a:spcBef>
                <a:spcPts val="0"/>
              </a:spcBef>
              <a:spcAft>
                <a:spcPts val="400"/>
              </a:spcAft>
              <a:buFont typeface="Wingdings 2" charset="2"/>
              <a:buNone/>
              <a:defRPr/>
            </a:pPr>
            <a:r>
              <a:rPr lang="en-US" dirty="0"/>
              <a:t>Sand Point Country Club, Temecula, CA  	June </a:t>
            </a:r>
            <a:r>
              <a:rPr lang="en-US" dirty="0" smtClean="0"/>
              <a:t>2017 </a:t>
            </a:r>
            <a:r>
              <a:rPr lang="en-US" dirty="0"/>
              <a:t>– September </a:t>
            </a:r>
            <a:r>
              <a:rPr lang="en-US" dirty="0" smtClean="0"/>
              <a:t>2019 </a:t>
            </a:r>
            <a:r>
              <a:rPr lang="en-US" dirty="0"/>
              <a:t>(Summers)</a:t>
            </a:r>
          </a:p>
          <a:p>
            <a:pPr>
              <a:lnSpc>
                <a:spcPct val="110000"/>
              </a:lnSpc>
              <a:spcBef>
                <a:spcPts val="0"/>
              </a:spcBef>
              <a:spcAft>
                <a:spcPts val="400"/>
              </a:spcAft>
              <a:buClrTx/>
              <a:buFont typeface="Wingdings 2" charset="2"/>
              <a:buChar char=""/>
              <a:defRPr/>
            </a:pPr>
            <a:r>
              <a:rPr lang="en-US" dirty="0"/>
              <a:t>Taught summer swimming classes </a:t>
            </a:r>
            <a:r>
              <a:rPr lang="en-US" dirty="0" smtClean="0"/>
              <a:t>for up to 15 children </a:t>
            </a:r>
            <a:r>
              <a:rPr lang="en-US" dirty="0"/>
              <a:t>ages five to </a:t>
            </a:r>
            <a:r>
              <a:rPr lang="en-US" dirty="0" smtClean="0"/>
              <a:t>ten, focusing on core techniques and safety</a:t>
            </a:r>
          </a:p>
          <a:p>
            <a:pPr>
              <a:lnSpc>
                <a:spcPct val="110000"/>
              </a:lnSpc>
              <a:spcBef>
                <a:spcPts val="0"/>
              </a:spcBef>
              <a:spcAft>
                <a:spcPts val="400"/>
              </a:spcAft>
              <a:buClrTx/>
              <a:buFont typeface="Wingdings 2" charset="2"/>
              <a:buChar char=""/>
              <a:defRPr/>
            </a:pPr>
            <a:r>
              <a:rPr lang="en-US" dirty="0" smtClean="0"/>
              <a:t>Monitored </a:t>
            </a:r>
            <a:r>
              <a:rPr lang="en-US" dirty="0"/>
              <a:t>swimming areas for rule violations and drowning victims</a:t>
            </a:r>
          </a:p>
          <a:p>
            <a:pPr>
              <a:lnSpc>
                <a:spcPct val="110000"/>
              </a:lnSpc>
              <a:spcBef>
                <a:spcPts val="0"/>
              </a:spcBef>
              <a:spcAft>
                <a:spcPts val="400"/>
              </a:spcAft>
              <a:buClrTx/>
              <a:buFont typeface="Wingdings 2" charset="2"/>
              <a:buChar char=""/>
              <a:defRPr/>
            </a:pPr>
            <a:r>
              <a:rPr lang="en-US" dirty="0"/>
              <a:t>Assisted in maintaining pool facilities and recreation areas surrounding pool areas</a:t>
            </a:r>
          </a:p>
          <a:p>
            <a:pPr>
              <a:lnSpc>
                <a:spcPct val="110000"/>
              </a:lnSpc>
              <a:spcBef>
                <a:spcPts val="0"/>
              </a:spcBef>
              <a:spcAft>
                <a:spcPts val="400"/>
              </a:spcAft>
              <a:buClrTx/>
              <a:buFont typeface="Wingdings 2" charset="2"/>
              <a:buChar char=""/>
              <a:defRPr/>
            </a:pPr>
            <a:r>
              <a:rPr lang="en-US" dirty="0"/>
              <a:t>Spearheaded entertainment activities sponsored by country club</a:t>
            </a:r>
          </a:p>
          <a:p>
            <a:pPr>
              <a:lnSpc>
                <a:spcPct val="110000"/>
              </a:lnSpc>
              <a:spcBef>
                <a:spcPts val="0"/>
              </a:spcBef>
              <a:spcAft>
                <a:spcPts val="400"/>
              </a:spcAft>
              <a:buClrTx/>
              <a:buFont typeface="Wingdings 2" charset="2"/>
              <a:buChar char=""/>
              <a:defRPr/>
            </a:pPr>
            <a:r>
              <a:rPr lang="en-US" dirty="0"/>
              <a:t>Supervised coworkers during assigned shifts at check-in and concession stand</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2527" b="50126"/>
          <a:stretch/>
        </p:blipFill>
        <p:spPr bwMode="auto">
          <a:xfrm>
            <a:off x="9689804" y="2269998"/>
            <a:ext cx="2502196" cy="112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9283" b="25080"/>
          <a:stretch/>
        </p:blipFill>
        <p:spPr bwMode="auto">
          <a:xfrm>
            <a:off x="9689804" y="3396344"/>
            <a:ext cx="2502196" cy="105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3835"/>
          <a:stretch/>
        </p:blipFill>
        <p:spPr bwMode="auto">
          <a:xfrm>
            <a:off x="9689804" y="4452258"/>
            <a:ext cx="2502196" cy="107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4"/>
          <a:stretch>
            <a:fillRect/>
          </a:stretch>
        </p:blipFill>
        <p:spPr>
          <a:xfrm>
            <a:off x="10141343" y="6316156"/>
            <a:ext cx="1628775" cy="457200"/>
          </a:xfrm>
          <a:prstGeom prst="rect">
            <a:avLst/>
          </a:prstGeom>
        </p:spPr>
      </p:pic>
      <p:cxnSp>
        <p:nvCxnSpPr>
          <p:cNvPr id="12" name="Straight Connector 11"/>
          <p:cNvCxnSpPr/>
          <p:nvPr/>
        </p:nvCxnSpPr>
        <p:spPr>
          <a:xfrm>
            <a:off x="9818370" y="3294061"/>
            <a:ext cx="153162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3944" y="3730066"/>
            <a:ext cx="3540846" cy="2825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18610" y="3758325"/>
            <a:ext cx="3773424"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818370" y="4292281"/>
            <a:ext cx="1805940" cy="1682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818370" y="4423999"/>
            <a:ext cx="1805940" cy="2825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110990" y="3876435"/>
            <a:ext cx="3773424"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818370" y="5365024"/>
            <a:ext cx="1805940" cy="28259"/>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818370" y="5501685"/>
            <a:ext cx="1805940" cy="28259"/>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818370" y="5650247"/>
            <a:ext cx="1805940" cy="28259"/>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996097" y="3758325"/>
            <a:ext cx="1693707"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999907" y="3876435"/>
            <a:ext cx="1693707"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996097" y="3990735"/>
            <a:ext cx="1693707"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93944" y="4034790"/>
            <a:ext cx="2283546" cy="14699"/>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493944" y="4147360"/>
            <a:ext cx="2283546" cy="14699"/>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05374" y="4252580"/>
            <a:ext cx="2283546" cy="14699"/>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57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95152" y="0"/>
            <a:ext cx="6903344" cy="6766560"/>
          </a:xfrm>
          <a:prstGeom prst="rect">
            <a:avLst/>
          </a:prstGeom>
        </p:spPr>
      </p:pic>
      <p:sp>
        <p:nvSpPr>
          <p:cNvPr id="3" name="Left Arrow 2"/>
          <p:cNvSpPr>
            <a:spLocks noChangeArrowheads="1"/>
          </p:cNvSpPr>
          <p:nvPr/>
        </p:nvSpPr>
        <p:spPr bwMode="auto">
          <a:xfrm>
            <a:off x="7806296" y="5963083"/>
            <a:ext cx="2184400" cy="581025"/>
          </a:xfrm>
          <a:prstGeom prst="leftArrow">
            <a:avLst>
              <a:gd name="adj1" fmla="val 50000"/>
              <a:gd name="adj2" fmla="val 49901"/>
            </a:avLst>
          </a:prstGeom>
          <a:solidFill>
            <a:schemeClr val="accent1"/>
          </a:solidFill>
          <a:ln w="12700" algn="ctr">
            <a:noFill/>
            <a:round/>
            <a:headEnd type="none" w="sm" len="sm"/>
            <a:tailEnd type="none" w="sm" len="sm"/>
          </a:ln>
        </p:spPr>
        <p:txBody>
          <a:bodyPr anchor="ctr" anchorCtr="1"/>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dirty="0"/>
              <a:t>Skills</a:t>
            </a:r>
          </a:p>
        </p:txBody>
      </p:sp>
      <p:pic>
        <p:nvPicPr>
          <p:cNvPr id="5"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4029836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effectLst>
                  <a:outerShdw blurRad="38100" dist="38100" dir="2700000" algn="tl">
                    <a:srgbClr val="000000">
                      <a:alpha val="43137"/>
                    </a:srgbClr>
                  </a:outerShdw>
                </a:effectLst>
              </a:rPr>
              <a:t>You’ve Got </a:t>
            </a:r>
            <a:r>
              <a:rPr lang="en-US" dirty="0">
                <a:solidFill>
                  <a:srgbClr val="63A537"/>
                </a:solidFill>
                <a:effectLst>
                  <a:outerShdw blurRad="38100" dist="38100" dir="2700000" algn="tl">
                    <a:srgbClr val="000000">
                      <a:alpha val="43137"/>
                    </a:srgbClr>
                  </a:outerShdw>
                </a:effectLst>
              </a:rPr>
              <a:t>Skills</a:t>
            </a:r>
            <a:r>
              <a:rPr lang="en-US" dirty="0">
                <a:solidFill>
                  <a:schemeClr val="accent1">
                    <a:lumMod val="75000"/>
                  </a:schemeClr>
                </a:solidFill>
                <a:effectLst>
                  <a:outerShdw blurRad="38100" dist="38100" dir="2700000" algn="tl">
                    <a:srgbClr val="000000">
                      <a:alpha val="43137"/>
                    </a:srgbClr>
                  </a:outerShdw>
                </a:effectLst>
              </a:rPr>
              <a:t>!</a:t>
            </a:r>
            <a:endParaRPr lang="en-US" dirty="0">
              <a:solidFill>
                <a:schemeClr val="accent1">
                  <a:lumMod val="75000"/>
                </a:schemeClr>
              </a:solidFill>
            </a:endParaRPr>
          </a:p>
        </p:txBody>
      </p:sp>
      <p:sp>
        <p:nvSpPr>
          <p:cNvPr id="3" name="Content Placeholder 2"/>
          <p:cNvSpPr>
            <a:spLocks noGrp="1"/>
          </p:cNvSpPr>
          <p:nvPr>
            <p:ph idx="1"/>
          </p:nvPr>
        </p:nvSpPr>
        <p:spPr>
          <a:xfrm>
            <a:off x="1115237" y="1781566"/>
            <a:ext cx="10058400" cy="4735966"/>
          </a:xfrm>
        </p:spPr>
        <p:txBody>
          <a:bodyPr>
            <a:normAutofit fontScale="92500" lnSpcReduction="10000"/>
          </a:bodyPr>
          <a:lstStyle/>
          <a:p>
            <a:pPr marL="0" indent="0">
              <a:lnSpc>
                <a:spcPct val="120000"/>
              </a:lnSpc>
              <a:spcBef>
                <a:spcPts val="0"/>
              </a:spcBef>
              <a:spcAft>
                <a:spcPts val="300"/>
              </a:spcAft>
              <a:buFont typeface="Wingdings 2" charset="2"/>
              <a:buNone/>
              <a:defRPr/>
            </a:pPr>
            <a:r>
              <a:rPr lang="en-US" sz="2800" dirty="0"/>
              <a:t>Skills</a:t>
            </a:r>
          </a:p>
          <a:p>
            <a:pPr marL="0" indent="0">
              <a:lnSpc>
                <a:spcPct val="120000"/>
              </a:lnSpc>
              <a:spcBef>
                <a:spcPts val="0"/>
              </a:spcBef>
              <a:spcAft>
                <a:spcPts val="300"/>
              </a:spcAft>
              <a:buFont typeface="Wingdings 2" charset="2"/>
              <a:buNone/>
              <a:defRPr/>
            </a:pPr>
            <a:r>
              <a:rPr lang="en-US" b="1" dirty="0"/>
              <a:t>Computer: </a:t>
            </a:r>
            <a:r>
              <a:rPr lang="en-US" dirty="0"/>
              <a:t>Minitab, Adobe CS, MATLAB, Microsoft Office: Word, Excel, PowerPoint, Access, </a:t>
            </a:r>
            <a:r>
              <a:rPr lang="en-US" dirty="0" smtClean="0"/>
              <a:t>Project</a:t>
            </a:r>
          </a:p>
          <a:p>
            <a:pPr marL="0" indent="0">
              <a:lnSpc>
                <a:spcPct val="120000"/>
              </a:lnSpc>
              <a:spcBef>
                <a:spcPts val="0"/>
              </a:spcBef>
              <a:spcAft>
                <a:spcPts val="300"/>
              </a:spcAft>
              <a:buFont typeface="Wingdings 2" charset="2"/>
              <a:buNone/>
              <a:defRPr/>
            </a:pPr>
            <a:r>
              <a:rPr lang="en-US" b="1" dirty="0" smtClean="0"/>
              <a:t>Social Media: </a:t>
            </a:r>
            <a:r>
              <a:rPr lang="en-US" dirty="0" smtClean="0"/>
              <a:t>Instagram</a:t>
            </a:r>
            <a:r>
              <a:rPr lang="en-US" dirty="0"/>
              <a:t>, </a:t>
            </a:r>
            <a:r>
              <a:rPr lang="en-US" dirty="0" smtClean="0"/>
              <a:t>Snapchat, Twitter, Facebook </a:t>
            </a:r>
            <a:r>
              <a:rPr lang="en-US" b="1" dirty="0" smtClean="0"/>
              <a:t>[*Business Use Only*]</a:t>
            </a:r>
            <a:endParaRPr lang="en-US" sz="2800" b="1" dirty="0"/>
          </a:p>
          <a:p>
            <a:pPr marL="0" indent="0">
              <a:lnSpc>
                <a:spcPct val="120000"/>
              </a:lnSpc>
              <a:spcBef>
                <a:spcPts val="0"/>
              </a:spcBef>
              <a:spcAft>
                <a:spcPts val="300"/>
              </a:spcAft>
              <a:buFont typeface="Wingdings 2" charset="2"/>
              <a:buNone/>
              <a:defRPr/>
            </a:pPr>
            <a:r>
              <a:rPr lang="en-US" b="1" dirty="0"/>
              <a:t>Language: </a:t>
            </a:r>
            <a:r>
              <a:rPr lang="en-US" dirty="0"/>
              <a:t>Bilingual in English and </a:t>
            </a:r>
            <a:r>
              <a:rPr lang="en-US" dirty="0" smtClean="0"/>
              <a:t>Spanish (reading, writing, speaking)</a:t>
            </a:r>
            <a:endParaRPr lang="en-US" dirty="0"/>
          </a:p>
          <a:p>
            <a:pPr marL="0" indent="0">
              <a:lnSpc>
                <a:spcPct val="120000"/>
              </a:lnSpc>
              <a:spcBef>
                <a:spcPts val="0"/>
              </a:spcBef>
              <a:spcAft>
                <a:spcPts val="300"/>
              </a:spcAft>
              <a:buFont typeface="Wingdings 2" pitchFamily="-65" charset="2"/>
              <a:buNone/>
              <a:defRPr/>
            </a:pPr>
            <a:endParaRPr lang="en-US" sz="1400" dirty="0"/>
          </a:p>
          <a:p>
            <a:pPr marL="0" indent="0">
              <a:lnSpc>
                <a:spcPct val="120000"/>
              </a:lnSpc>
              <a:spcBef>
                <a:spcPts val="0"/>
              </a:spcBef>
              <a:spcAft>
                <a:spcPts val="300"/>
              </a:spcAft>
              <a:buFont typeface="Wingdings 2" charset="2"/>
              <a:buNone/>
              <a:defRPr/>
            </a:pPr>
            <a:r>
              <a:rPr lang="en-US" sz="2800" dirty="0"/>
              <a:t>Technical Skills</a:t>
            </a:r>
            <a:endParaRPr lang="en-US" sz="3200" dirty="0"/>
          </a:p>
          <a:p>
            <a:pPr marL="0" indent="0">
              <a:lnSpc>
                <a:spcPct val="120000"/>
              </a:lnSpc>
              <a:spcBef>
                <a:spcPts val="0"/>
              </a:spcBef>
              <a:spcAft>
                <a:spcPts val="300"/>
              </a:spcAft>
              <a:buFont typeface="Wingdings 2" charset="2"/>
              <a:buNone/>
              <a:defRPr/>
            </a:pPr>
            <a:r>
              <a:rPr lang="en-US" b="1" dirty="0" smtClean="0"/>
              <a:t>Programming</a:t>
            </a:r>
            <a:r>
              <a:rPr lang="en-US" dirty="0"/>
              <a:t>: C/C++, html, Windows, UNIX </a:t>
            </a:r>
          </a:p>
          <a:p>
            <a:pPr marL="0" indent="0">
              <a:lnSpc>
                <a:spcPct val="120000"/>
              </a:lnSpc>
              <a:spcBef>
                <a:spcPts val="0"/>
              </a:spcBef>
              <a:spcAft>
                <a:spcPts val="300"/>
              </a:spcAft>
              <a:buFont typeface="Wingdings 2" charset="2"/>
              <a:buNone/>
              <a:defRPr/>
            </a:pPr>
            <a:r>
              <a:rPr lang="en-US" b="1" dirty="0"/>
              <a:t>Software</a:t>
            </a:r>
            <a:r>
              <a:rPr lang="en-US" dirty="0"/>
              <a:t>: Microsoft Word, PowerPoint, Excel </a:t>
            </a:r>
            <a:r>
              <a:rPr lang="en-US" b="1" dirty="0" smtClean="0">
                <a:solidFill>
                  <a:schemeClr val="tx1"/>
                </a:solidFill>
              </a:rPr>
              <a:t>[*</a:t>
            </a:r>
            <a:r>
              <a:rPr lang="en-US" b="1" dirty="0">
                <a:solidFill>
                  <a:schemeClr val="tx1"/>
                </a:solidFill>
              </a:rPr>
              <a:t>A</a:t>
            </a:r>
            <a:r>
              <a:rPr lang="en-US" b="1" dirty="0" smtClean="0">
                <a:solidFill>
                  <a:schemeClr val="tx1"/>
                </a:solidFill>
              </a:rPr>
              <a:t>dd </a:t>
            </a:r>
            <a:r>
              <a:rPr lang="en-US" b="1" dirty="0">
                <a:solidFill>
                  <a:schemeClr val="tx1"/>
                </a:solidFill>
              </a:rPr>
              <a:t>only if do not have “Computer Skills” </a:t>
            </a:r>
            <a:r>
              <a:rPr lang="en-US" b="1" dirty="0" smtClean="0">
                <a:solidFill>
                  <a:schemeClr val="tx1"/>
                </a:solidFill>
              </a:rPr>
              <a:t>section]</a:t>
            </a:r>
            <a:endParaRPr lang="en-US" b="1" dirty="0">
              <a:solidFill>
                <a:schemeClr val="tx1"/>
              </a:solidFill>
            </a:endParaRPr>
          </a:p>
          <a:p>
            <a:pPr marL="0" indent="0">
              <a:lnSpc>
                <a:spcPct val="120000"/>
              </a:lnSpc>
              <a:spcBef>
                <a:spcPts val="0"/>
              </a:spcBef>
              <a:spcAft>
                <a:spcPts val="300"/>
              </a:spcAft>
              <a:buFont typeface="Wingdings 2" charset="2"/>
              <a:buNone/>
              <a:defRPr/>
            </a:pPr>
            <a:endParaRPr lang="en-US" dirty="0">
              <a:solidFill>
                <a:schemeClr val="accent1">
                  <a:lumMod val="60000"/>
                  <a:lumOff val="40000"/>
                </a:schemeClr>
              </a:solidFill>
            </a:endParaRPr>
          </a:p>
          <a:p>
            <a:pPr marL="0" indent="0">
              <a:lnSpc>
                <a:spcPct val="120000"/>
              </a:lnSpc>
              <a:spcBef>
                <a:spcPts val="0"/>
              </a:spcBef>
              <a:spcAft>
                <a:spcPts val="300"/>
              </a:spcAft>
              <a:buFont typeface="Wingdings 2" charset="2"/>
              <a:buNone/>
              <a:defRPr/>
            </a:pPr>
            <a:r>
              <a:rPr lang="en-US" sz="2800" dirty="0"/>
              <a:t>Laboratory Skills</a:t>
            </a:r>
          </a:p>
          <a:p>
            <a:pPr marL="0" indent="0">
              <a:lnSpc>
                <a:spcPct val="120000"/>
              </a:lnSpc>
              <a:spcBef>
                <a:spcPts val="0"/>
              </a:spcBef>
              <a:spcAft>
                <a:spcPts val="300"/>
              </a:spcAft>
              <a:buFont typeface="Wingdings 2" charset="2"/>
              <a:buNone/>
              <a:defRPr/>
            </a:pPr>
            <a:r>
              <a:rPr lang="en-US" dirty="0"/>
              <a:t>SDS-PAGE, PCR/Cloning, ELISA, Electrophoresis, Spectrophotometry Computer Data Analysis, Amino acid analysis, Microscopy, DNA/Extraction/Quantification</a:t>
            </a:r>
          </a:p>
          <a:p>
            <a:endParaRPr lang="en-US" dirty="0"/>
          </a:p>
        </p:txBody>
      </p:sp>
      <p:pic>
        <p:nvPicPr>
          <p:cNvPr id="4"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2357960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127" y="66114"/>
            <a:ext cx="10477948" cy="1450757"/>
          </a:xfrm>
        </p:spPr>
        <p:txBody>
          <a:bodyPr/>
          <a:lstStyle/>
          <a:p>
            <a:r>
              <a:rPr lang="en-US" dirty="0">
                <a:solidFill>
                  <a:srgbClr val="63A537"/>
                </a:solidFill>
              </a:rPr>
              <a:t>Difference</a:t>
            </a:r>
            <a:r>
              <a:rPr lang="en-US" dirty="0"/>
              <a:t> Between Experience &amp; Activity</a:t>
            </a:r>
          </a:p>
        </p:txBody>
      </p:sp>
      <p:sp>
        <p:nvSpPr>
          <p:cNvPr id="3" name="Content Placeholder 2"/>
          <p:cNvSpPr>
            <a:spLocks noGrp="1"/>
          </p:cNvSpPr>
          <p:nvPr>
            <p:ph idx="1"/>
          </p:nvPr>
        </p:nvSpPr>
        <p:spPr>
          <a:xfrm>
            <a:off x="656216" y="1821072"/>
            <a:ext cx="10811436" cy="967549"/>
          </a:xfrm>
        </p:spPr>
        <p:txBody>
          <a:bodyPr>
            <a:normAutofit/>
          </a:bodyPr>
          <a:lstStyle/>
          <a:p>
            <a:r>
              <a:rPr lang="en-US" sz="2800" b="1" dirty="0"/>
              <a:t>Experience </a:t>
            </a:r>
            <a:r>
              <a:rPr lang="en-US" sz="2800" dirty="0"/>
              <a:t>is described with bullet points that describe the relevant skills &amp; experience acquired in a role. </a:t>
            </a:r>
          </a:p>
          <a:p>
            <a:endParaRPr lang="en-US" dirty="0"/>
          </a:p>
        </p:txBody>
      </p:sp>
      <p:pic>
        <p:nvPicPr>
          <p:cNvPr id="4" name="Picture 3"/>
          <p:cNvPicPr>
            <a:picLocks noChangeAspect="1"/>
          </p:cNvPicPr>
          <p:nvPr/>
        </p:nvPicPr>
        <p:blipFill>
          <a:blip r:embed="rId3"/>
          <a:stretch>
            <a:fillRect/>
          </a:stretch>
        </p:blipFill>
        <p:spPr>
          <a:xfrm>
            <a:off x="656216" y="5367457"/>
            <a:ext cx="11079596" cy="1005840"/>
          </a:xfrm>
          <a:prstGeom prst="rect">
            <a:avLst/>
          </a:prstGeom>
        </p:spPr>
      </p:pic>
      <p:pic>
        <p:nvPicPr>
          <p:cNvPr id="5" name="Picture 4"/>
          <p:cNvPicPr>
            <a:picLocks noChangeAspect="1"/>
          </p:cNvPicPr>
          <p:nvPr/>
        </p:nvPicPr>
        <p:blipFill>
          <a:blip r:embed="rId4"/>
          <a:stretch>
            <a:fillRect/>
          </a:stretch>
        </p:blipFill>
        <p:spPr>
          <a:xfrm>
            <a:off x="613777" y="2779138"/>
            <a:ext cx="10746298" cy="1371600"/>
          </a:xfrm>
          <a:prstGeom prst="rect">
            <a:avLst/>
          </a:prstGeom>
        </p:spPr>
      </p:pic>
      <p:sp>
        <p:nvSpPr>
          <p:cNvPr id="7" name="Rectangle 6"/>
          <p:cNvSpPr/>
          <p:nvPr/>
        </p:nvSpPr>
        <p:spPr>
          <a:xfrm>
            <a:off x="656216" y="4154697"/>
            <a:ext cx="10381898" cy="954107"/>
          </a:xfrm>
          <a:prstGeom prst="rect">
            <a:avLst/>
          </a:prstGeom>
        </p:spPr>
        <p:txBody>
          <a:bodyPr wrap="square">
            <a:spAutoFit/>
          </a:bodyPr>
          <a:lstStyle/>
          <a:p>
            <a:r>
              <a:rPr lang="en-US" sz="2800" b="1" dirty="0"/>
              <a:t>Activity </a:t>
            </a:r>
            <a:r>
              <a:rPr lang="en-US" sz="2800" dirty="0"/>
              <a:t>lists a membership or volunteer activity that is less relevant and/or less of a time commitment.</a:t>
            </a:r>
          </a:p>
        </p:txBody>
      </p:sp>
      <p:pic>
        <p:nvPicPr>
          <p:cNvPr id="8"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5"/>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60352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1409"/>
            <a:ext cx="10058400" cy="1450757"/>
          </a:xfrm>
        </p:spPr>
        <p:txBody>
          <a:bodyPr/>
          <a:lstStyle/>
          <a:p>
            <a:r>
              <a:rPr lang="en-US" dirty="0">
                <a:solidFill>
                  <a:srgbClr val="63A537"/>
                </a:solidFill>
                <a:effectLst>
                  <a:outerShdw blurRad="38100" dist="38100" dir="2700000" algn="tl">
                    <a:srgbClr val="000000">
                      <a:alpha val="43137"/>
                    </a:srgbClr>
                  </a:outerShdw>
                </a:effectLst>
              </a:rPr>
              <a:t>Tailor</a:t>
            </a:r>
            <a:r>
              <a:rPr lang="en-US" dirty="0">
                <a:solidFill>
                  <a:schemeClr val="accent1">
                    <a:lumMod val="75000"/>
                  </a:schemeClr>
                </a:solidFill>
                <a:effectLst>
                  <a:outerShdw blurRad="38100" dist="38100" dir="2700000" algn="tl">
                    <a:srgbClr val="000000">
                      <a:alpha val="43137"/>
                    </a:srgbClr>
                  </a:outerShdw>
                </a:effectLst>
              </a:rPr>
              <a:t> Your Resume</a:t>
            </a:r>
            <a:endParaRPr lang="en-US" dirty="0">
              <a:solidFill>
                <a:schemeClr val="accent1">
                  <a:lumMod val="75000"/>
                </a:schemeClr>
              </a:solidFill>
            </a:endParaRPr>
          </a:p>
        </p:txBody>
      </p:sp>
      <p:sp>
        <p:nvSpPr>
          <p:cNvPr id="4" name="Content Placeholder 3"/>
          <p:cNvSpPr>
            <a:spLocks noGrp="1"/>
          </p:cNvSpPr>
          <p:nvPr>
            <p:ph sz="half" idx="2"/>
          </p:nvPr>
        </p:nvSpPr>
        <p:spPr/>
        <p:txBody>
          <a:bodyPr>
            <a:normAutofit fontScale="25000" lnSpcReduction="20000"/>
          </a:bodyPr>
          <a:lstStyle/>
          <a:p>
            <a:pPr marL="0" indent="0">
              <a:buFont typeface="Wingdings 2" charset="2"/>
              <a:buNone/>
              <a:defRPr/>
            </a:pPr>
            <a:r>
              <a:rPr lang="en-US" sz="7200" b="1" dirty="0">
                <a:solidFill>
                  <a:schemeClr val="accent1">
                    <a:lumMod val="75000"/>
                  </a:schemeClr>
                </a:solidFill>
              </a:rPr>
              <a:t>Qualifications</a:t>
            </a:r>
          </a:p>
          <a:p>
            <a:pPr marL="0" indent="0">
              <a:buFont typeface="Wingdings 2" charset="2"/>
              <a:buNone/>
              <a:defRPr/>
            </a:pPr>
            <a:r>
              <a:rPr lang="en-US" sz="6400" dirty="0">
                <a:solidFill>
                  <a:schemeClr val="tx1"/>
                </a:solidFill>
              </a:rPr>
              <a:t>• Candidates must possess excellent </a:t>
            </a:r>
            <a:r>
              <a:rPr lang="en-US" sz="6400" b="1" dirty="0">
                <a:solidFill>
                  <a:srgbClr val="E65D00"/>
                </a:solidFill>
              </a:rPr>
              <a:t>oral and written communication skills</a:t>
            </a:r>
          </a:p>
          <a:p>
            <a:pPr marL="0" indent="0">
              <a:buFont typeface="Wingdings 2" charset="2"/>
              <a:buNone/>
              <a:defRPr/>
            </a:pPr>
            <a:r>
              <a:rPr lang="en-US" sz="6400" dirty="0">
                <a:solidFill>
                  <a:schemeClr val="tx1"/>
                </a:solidFill>
              </a:rPr>
              <a:t>• Proficiency in </a:t>
            </a:r>
            <a:r>
              <a:rPr lang="en-US" sz="6400" b="1" dirty="0">
                <a:solidFill>
                  <a:srgbClr val="E65D00"/>
                </a:solidFill>
              </a:rPr>
              <a:t>Microsoft Office (Excel, Power Point,</a:t>
            </a:r>
            <a:r>
              <a:rPr lang="en-US" sz="6400" dirty="0">
                <a:solidFill>
                  <a:schemeClr val="tx1"/>
                </a:solidFill>
              </a:rPr>
              <a:t> etc.)</a:t>
            </a:r>
          </a:p>
          <a:p>
            <a:pPr marL="0" indent="0">
              <a:buFont typeface="Wingdings 2" charset="2"/>
              <a:buNone/>
              <a:defRPr/>
            </a:pPr>
            <a:r>
              <a:rPr lang="en-US" sz="6400" dirty="0">
                <a:solidFill>
                  <a:schemeClr val="tx1"/>
                </a:solidFill>
              </a:rPr>
              <a:t>• Highly </a:t>
            </a:r>
            <a:r>
              <a:rPr lang="en-US" sz="6400" b="1" dirty="0">
                <a:solidFill>
                  <a:srgbClr val="E65D00"/>
                </a:solidFill>
              </a:rPr>
              <a:t>motivated</a:t>
            </a:r>
            <a:r>
              <a:rPr lang="en-US" sz="6400" dirty="0">
                <a:solidFill>
                  <a:schemeClr val="tx1"/>
                </a:solidFill>
              </a:rPr>
              <a:t>, with a </a:t>
            </a:r>
            <a:r>
              <a:rPr lang="en-US" sz="6400" b="1" dirty="0">
                <a:solidFill>
                  <a:srgbClr val="E65D00"/>
                </a:solidFill>
              </a:rPr>
              <a:t>positive</a:t>
            </a:r>
            <a:r>
              <a:rPr lang="en-US" sz="6400" dirty="0">
                <a:solidFill>
                  <a:schemeClr val="tx1"/>
                </a:solidFill>
              </a:rPr>
              <a:t> attitude </a:t>
            </a:r>
          </a:p>
          <a:p>
            <a:pPr marL="0" indent="0">
              <a:buFont typeface="Wingdings 2" charset="2"/>
              <a:buNone/>
              <a:defRPr/>
            </a:pPr>
            <a:r>
              <a:rPr lang="en-US" sz="6400" dirty="0">
                <a:solidFill>
                  <a:schemeClr val="tx1"/>
                </a:solidFill>
              </a:rPr>
              <a:t>• Enthusiasm for and/or experience in professional </a:t>
            </a:r>
            <a:r>
              <a:rPr lang="en-US" sz="6400" b="1" dirty="0">
                <a:solidFill>
                  <a:srgbClr val="E65D00"/>
                </a:solidFill>
              </a:rPr>
              <a:t>sports industry </a:t>
            </a:r>
          </a:p>
          <a:p>
            <a:pPr marL="0" indent="0">
              <a:buFont typeface="Wingdings 2" charset="2"/>
              <a:buNone/>
              <a:defRPr/>
            </a:pPr>
            <a:r>
              <a:rPr lang="en-US" sz="6400" dirty="0">
                <a:solidFill>
                  <a:schemeClr val="tx1"/>
                </a:solidFill>
              </a:rPr>
              <a:t>• Thoroughness and </a:t>
            </a:r>
            <a:r>
              <a:rPr lang="en-US" sz="6400" b="1" dirty="0">
                <a:solidFill>
                  <a:srgbClr val="E65D00"/>
                </a:solidFill>
              </a:rPr>
              <a:t>attention to detail</a:t>
            </a:r>
          </a:p>
          <a:p>
            <a:pPr marL="0" indent="0">
              <a:buFont typeface="Wingdings 2" charset="2"/>
              <a:buNone/>
              <a:defRPr/>
            </a:pPr>
            <a:r>
              <a:rPr lang="en-US" sz="6400" dirty="0">
                <a:solidFill>
                  <a:schemeClr val="tx1"/>
                </a:solidFill>
              </a:rPr>
              <a:t>• Ability to work in a </a:t>
            </a:r>
            <a:r>
              <a:rPr lang="en-US" sz="6400" b="1" dirty="0">
                <a:solidFill>
                  <a:srgbClr val="E65D00"/>
                </a:solidFill>
              </a:rPr>
              <a:t>fast-paced</a:t>
            </a:r>
            <a:r>
              <a:rPr lang="en-US" sz="6400" dirty="0">
                <a:solidFill>
                  <a:schemeClr val="tx1"/>
                </a:solidFill>
              </a:rPr>
              <a:t> environment and </a:t>
            </a:r>
            <a:r>
              <a:rPr lang="en-US" sz="6400" b="1" dirty="0">
                <a:solidFill>
                  <a:srgbClr val="E65D00"/>
                </a:solidFill>
              </a:rPr>
              <a:t>multi-task</a:t>
            </a:r>
          </a:p>
          <a:p>
            <a:pPr marL="0" indent="0">
              <a:buFont typeface="Wingdings 2" charset="2"/>
              <a:buNone/>
              <a:defRPr/>
            </a:pPr>
            <a:r>
              <a:rPr lang="en-US" sz="6400" dirty="0">
                <a:solidFill>
                  <a:schemeClr val="tx1"/>
                </a:solidFill>
              </a:rPr>
              <a:t>• Must have high level of </a:t>
            </a:r>
            <a:r>
              <a:rPr lang="en-US" sz="6400" b="1" dirty="0">
                <a:solidFill>
                  <a:srgbClr val="E65D00"/>
                </a:solidFill>
              </a:rPr>
              <a:t>interpersonal skills</a:t>
            </a:r>
            <a:r>
              <a:rPr lang="en-US" sz="6400" dirty="0">
                <a:solidFill>
                  <a:srgbClr val="E65D00"/>
                </a:solidFill>
              </a:rPr>
              <a:t> </a:t>
            </a:r>
            <a:r>
              <a:rPr lang="en-US" sz="6400" dirty="0">
                <a:solidFill>
                  <a:schemeClr val="tx1"/>
                </a:solidFill>
              </a:rPr>
              <a:t>to handle sensitive and </a:t>
            </a:r>
            <a:r>
              <a:rPr lang="en-US" sz="6400" b="1" dirty="0">
                <a:solidFill>
                  <a:srgbClr val="E65D00"/>
                </a:solidFill>
              </a:rPr>
              <a:t>confidential situations and information</a:t>
            </a:r>
          </a:p>
          <a:p>
            <a:pPr marL="0" indent="0">
              <a:buFont typeface="Wingdings 2" charset="2"/>
              <a:buNone/>
              <a:defRPr/>
            </a:pPr>
            <a:r>
              <a:rPr lang="en-US" sz="6400" dirty="0">
                <a:solidFill>
                  <a:schemeClr val="tx1"/>
                </a:solidFill>
              </a:rPr>
              <a:t>• Strong </a:t>
            </a:r>
            <a:r>
              <a:rPr lang="en-US" sz="6400" b="1" dirty="0">
                <a:solidFill>
                  <a:srgbClr val="E65D00"/>
                </a:solidFill>
              </a:rPr>
              <a:t>customer service</a:t>
            </a:r>
            <a:r>
              <a:rPr lang="en-US" sz="6400" b="1" dirty="0">
                <a:solidFill>
                  <a:schemeClr val="tx1"/>
                </a:solidFill>
              </a:rPr>
              <a:t> </a:t>
            </a:r>
            <a:r>
              <a:rPr lang="en-US" sz="6400" dirty="0">
                <a:solidFill>
                  <a:schemeClr val="tx1"/>
                </a:solidFill>
              </a:rPr>
              <a:t>skills required </a:t>
            </a:r>
          </a:p>
          <a:p>
            <a:pPr marL="0" indent="0">
              <a:buFont typeface="Wingdings 2" charset="2"/>
              <a:buNone/>
              <a:defRPr/>
            </a:pPr>
            <a:r>
              <a:rPr lang="en-US" sz="6400" dirty="0">
                <a:solidFill>
                  <a:schemeClr val="tx1"/>
                </a:solidFill>
              </a:rPr>
              <a:t>• Working towards a </a:t>
            </a:r>
            <a:r>
              <a:rPr lang="en-US" sz="6400" b="1" dirty="0">
                <a:solidFill>
                  <a:srgbClr val="E65D00"/>
                </a:solidFill>
              </a:rPr>
              <a:t>BA/BS in Marketing, Advertising or related field</a:t>
            </a:r>
          </a:p>
          <a:p>
            <a:endParaRPr lang="en-US" dirty="0"/>
          </a:p>
        </p:txBody>
      </p:sp>
      <p:pic>
        <p:nvPicPr>
          <p:cNvPr id="5124" name="Picture 4" descr="Image result for magnifying glass"/>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7114420" y="316228"/>
            <a:ext cx="1011936" cy="11216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32018" y="1764830"/>
            <a:ext cx="4551226" cy="223092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0841" y="4125686"/>
            <a:ext cx="5173579" cy="2062103"/>
          </a:xfrm>
          <a:prstGeom prst="rect">
            <a:avLst/>
          </a:prstGeom>
        </p:spPr>
        <p:txBody>
          <a:bodyPr wrap="square">
            <a:spAutoFit/>
          </a:bodyPr>
          <a:lstStyle/>
          <a:p>
            <a:pPr>
              <a:defRPr/>
            </a:pPr>
            <a:r>
              <a:rPr lang="en-US" sz="2000" b="1" dirty="0">
                <a:solidFill>
                  <a:schemeClr val="accent1">
                    <a:lumMod val="75000"/>
                  </a:schemeClr>
                </a:solidFill>
                <a:ea typeface="ＭＳ Ｐゴシック" charset="-128"/>
              </a:rPr>
              <a:t>Description</a:t>
            </a:r>
          </a:p>
          <a:p>
            <a:pPr>
              <a:defRPr/>
            </a:pPr>
            <a:r>
              <a:rPr lang="en-US" dirty="0">
                <a:ea typeface="ＭＳ Ｐゴシック" charset="-128"/>
              </a:rPr>
              <a:t>The Marketing and Promotions interns are responsible for assisting the marketing team in developing and implementing strategic marketing, advertising, promotions and public relations strategies. The intern will be </a:t>
            </a:r>
            <a:r>
              <a:rPr lang="en-US" b="1" dirty="0">
                <a:solidFill>
                  <a:srgbClr val="E65D00"/>
                </a:solidFill>
                <a:ea typeface="ＭＳ Ｐゴシック" charset="-128"/>
              </a:rPr>
              <a:t>out in the community </a:t>
            </a:r>
            <a:r>
              <a:rPr lang="en-US" dirty="0">
                <a:ea typeface="ＭＳ Ｐゴシック" charset="-128"/>
              </a:rPr>
              <a:t>helping </a:t>
            </a:r>
            <a:r>
              <a:rPr lang="en-US" b="1" dirty="0">
                <a:solidFill>
                  <a:srgbClr val="E65D00"/>
                </a:solidFill>
                <a:ea typeface="ＭＳ Ｐゴシック" charset="-128"/>
              </a:rPr>
              <a:t>promote</a:t>
            </a:r>
            <a:r>
              <a:rPr lang="en-US" dirty="0">
                <a:solidFill>
                  <a:srgbClr val="E65D00"/>
                </a:solidFill>
                <a:ea typeface="ＭＳ Ｐゴシック" charset="-128"/>
              </a:rPr>
              <a:t> </a:t>
            </a:r>
            <a:r>
              <a:rPr lang="en-US" dirty="0">
                <a:ea typeface="ＭＳ Ｐゴシック" charset="-128"/>
              </a:rPr>
              <a:t>the Fury </a:t>
            </a:r>
            <a:r>
              <a:rPr lang="en-US" b="1" dirty="0">
                <a:solidFill>
                  <a:srgbClr val="E65D00"/>
                </a:solidFill>
                <a:ea typeface="ＭＳ Ｐゴシック" charset="-128"/>
              </a:rPr>
              <a:t>brand</a:t>
            </a:r>
            <a:r>
              <a:rPr lang="en-US" dirty="0">
                <a:ea typeface="ＭＳ Ｐゴシック" charset="-128"/>
              </a:rPr>
              <a:t>.</a:t>
            </a:r>
          </a:p>
        </p:txBody>
      </p:sp>
      <p:sp>
        <p:nvSpPr>
          <p:cNvPr id="3" name="Rectangle 2"/>
          <p:cNvSpPr/>
          <p:nvPr/>
        </p:nvSpPr>
        <p:spPr>
          <a:xfrm>
            <a:off x="3754419" y="3173506"/>
            <a:ext cx="1245149" cy="311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December 1, 2017</a:t>
            </a:r>
          </a:p>
        </p:txBody>
      </p:sp>
      <p:sp>
        <p:nvSpPr>
          <p:cNvPr id="8" name="Rectangle 7"/>
          <p:cNvSpPr/>
          <p:nvPr/>
        </p:nvSpPr>
        <p:spPr>
          <a:xfrm>
            <a:off x="1106668" y="2436691"/>
            <a:ext cx="1245149" cy="311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September 12, 2017</a:t>
            </a:r>
          </a:p>
        </p:txBody>
      </p:sp>
      <p:pic>
        <p:nvPicPr>
          <p:cNvPr id="9"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5"/>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2752681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18A"/>
                </a:solidFill>
                <a:effectLst>
                  <a:outerShdw blurRad="38100" dist="38100" dir="2700000" algn="tl">
                    <a:srgbClr val="000000">
                      <a:alpha val="43137"/>
                    </a:srgbClr>
                  </a:outerShdw>
                </a:effectLst>
              </a:rPr>
              <a:t>Tailor Your Resume: Try it!</a:t>
            </a:r>
            <a:endParaRPr lang="en-US" dirty="0"/>
          </a:p>
        </p:txBody>
      </p:sp>
      <p:sp>
        <p:nvSpPr>
          <p:cNvPr id="3" name="Content Placeholder 2"/>
          <p:cNvSpPr>
            <a:spLocks noGrp="1"/>
          </p:cNvSpPr>
          <p:nvPr>
            <p:ph sz="quarter" idx="1"/>
          </p:nvPr>
        </p:nvSpPr>
        <p:spPr>
          <a:xfrm>
            <a:off x="1225550" y="1776495"/>
            <a:ext cx="8229600" cy="1142999"/>
          </a:xfrm>
        </p:spPr>
        <p:txBody>
          <a:bodyPr/>
          <a:lstStyle/>
          <a:p>
            <a:pPr marL="0" indent="0">
              <a:buNone/>
            </a:pPr>
            <a:r>
              <a:rPr lang="en-US" b="1" dirty="0">
                <a:solidFill>
                  <a:prstClr val="black"/>
                </a:solidFill>
              </a:rPr>
              <a:t>OBJECTIVE</a:t>
            </a:r>
          </a:p>
          <a:p>
            <a:pPr marL="0" indent="0">
              <a:buNone/>
            </a:pPr>
            <a:r>
              <a:rPr lang="en-US" dirty="0">
                <a:solidFill>
                  <a:prstClr val="black"/>
                </a:solidFill>
              </a:rPr>
              <a:t>To obtain the </a:t>
            </a:r>
            <a:r>
              <a:rPr lang="en-US" b="1" u="sng" dirty="0">
                <a:solidFill>
                  <a:srgbClr val="FF0000"/>
                </a:solidFill>
              </a:rPr>
              <a:t>Marketing and Promotions Internship</a:t>
            </a:r>
            <a:r>
              <a:rPr lang="en-US" dirty="0">
                <a:solidFill>
                  <a:srgbClr val="FF0000"/>
                </a:solidFill>
              </a:rPr>
              <a:t> </a:t>
            </a:r>
            <a:r>
              <a:rPr lang="en-US" dirty="0">
                <a:solidFill>
                  <a:prstClr val="black"/>
                </a:solidFill>
              </a:rPr>
              <a:t>with the </a:t>
            </a:r>
            <a:r>
              <a:rPr lang="en-US" b="1" u="sng" dirty="0">
                <a:solidFill>
                  <a:srgbClr val="FF0000"/>
                </a:solidFill>
              </a:rPr>
              <a:t>Ontario FURY</a:t>
            </a:r>
            <a:r>
              <a:rPr lang="en-US" dirty="0">
                <a:solidFill>
                  <a:prstClr val="black"/>
                </a:solidFill>
              </a:rPr>
              <a:t>.</a:t>
            </a:r>
          </a:p>
          <a:p>
            <a:pPr marL="0" indent="0">
              <a:buNone/>
            </a:pPr>
            <a:endParaRPr lang="en-US" dirty="0"/>
          </a:p>
        </p:txBody>
      </p:sp>
      <p:sp>
        <p:nvSpPr>
          <p:cNvPr id="5" name="TextBox 4"/>
          <p:cNvSpPr txBox="1"/>
          <p:nvPr/>
        </p:nvSpPr>
        <p:spPr>
          <a:xfrm>
            <a:off x="1122680" y="2565733"/>
            <a:ext cx="8712200" cy="1437317"/>
          </a:xfrm>
          <a:prstGeom prst="rect">
            <a:avLst/>
          </a:prstGeom>
          <a:noFill/>
        </p:spPr>
        <p:txBody>
          <a:bodyPr wrap="square" rtlCol="0">
            <a:spAutoFit/>
          </a:bodyPr>
          <a:lstStyle/>
          <a:p>
            <a:pPr>
              <a:lnSpc>
                <a:spcPct val="150000"/>
              </a:lnSpc>
            </a:pPr>
            <a:r>
              <a:rPr lang="en-US" sz="2200" b="1" dirty="0">
                <a:solidFill>
                  <a:prstClr val="black"/>
                </a:solidFill>
              </a:rPr>
              <a:t>EDUCATION</a:t>
            </a:r>
          </a:p>
          <a:p>
            <a:pPr lvl="0" fontAlgn="base">
              <a:spcBef>
                <a:spcPct val="20000"/>
              </a:spcBef>
              <a:spcAft>
                <a:spcPct val="0"/>
              </a:spcAft>
              <a:buClr>
                <a:srgbClr val="144D8E"/>
              </a:buClr>
              <a:buSzPct val="85000"/>
            </a:pPr>
            <a:r>
              <a:rPr lang="en-US" sz="1600" b="1" u="sng" dirty="0">
                <a:solidFill>
                  <a:srgbClr val="FF0000"/>
                </a:solidFill>
              </a:rPr>
              <a:t>Bachelor of Arts, Business Administration, Marketing Concentration</a:t>
            </a:r>
            <a:r>
              <a:rPr lang="en-US" sz="1600" i="1" dirty="0">
                <a:solidFill>
                  <a:prstClr val="black"/>
                </a:solidFill>
              </a:rPr>
              <a:t>	</a:t>
            </a:r>
            <a:r>
              <a:rPr lang="en-US" sz="1600" dirty="0">
                <a:solidFill>
                  <a:prstClr val="black"/>
                </a:solidFill>
              </a:rPr>
              <a:t>June 2017</a:t>
            </a:r>
          </a:p>
          <a:p>
            <a:pPr lvl="0" fontAlgn="base">
              <a:spcBef>
                <a:spcPct val="20000"/>
              </a:spcBef>
              <a:spcAft>
                <a:spcPct val="0"/>
              </a:spcAft>
              <a:buClr>
                <a:srgbClr val="144D8E"/>
              </a:buClr>
              <a:buSzPct val="85000"/>
            </a:pPr>
            <a:r>
              <a:rPr lang="en-US" sz="1600" dirty="0">
                <a:solidFill>
                  <a:prstClr val="black"/>
                </a:solidFill>
              </a:rPr>
              <a:t>University of California, Riverside</a:t>
            </a:r>
            <a:endParaRPr lang="en-US" sz="2000" dirty="0"/>
          </a:p>
          <a:p>
            <a:r>
              <a:rPr lang="en-US" sz="1600" dirty="0"/>
              <a:t>Relevant Coursework: </a:t>
            </a:r>
            <a:r>
              <a:rPr lang="en-US" sz="1600" b="1" u="sng" dirty="0">
                <a:solidFill>
                  <a:srgbClr val="FF0000"/>
                </a:solidFill>
              </a:rPr>
              <a:t>Sports in the 21</a:t>
            </a:r>
            <a:r>
              <a:rPr lang="en-US" sz="1600" b="1" u="sng" baseline="30000" dirty="0">
                <a:solidFill>
                  <a:srgbClr val="FF0000"/>
                </a:solidFill>
              </a:rPr>
              <a:t>st</a:t>
            </a:r>
            <a:r>
              <a:rPr lang="en-US" sz="1600" b="1" u="sng" dirty="0">
                <a:solidFill>
                  <a:srgbClr val="FF0000"/>
                </a:solidFill>
              </a:rPr>
              <a:t> Century, Creative Marketing, Interpersonal Communication</a:t>
            </a:r>
          </a:p>
        </p:txBody>
      </p:sp>
      <p:sp>
        <p:nvSpPr>
          <p:cNvPr id="6" name="TextBox 5"/>
          <p:cNvSpPr txBox="1"/>
          <p:nvPr/>
        </p:nvSpPr>
        <p:spPr>
          <a:xfrm>
            <a:off x="1122680" y="4037340"/>
            <a:ext cx="8585200" cy="1261884"/>
          </a:xfrm>
          <a:prstGeom prst="rect">
            <a:avLst/>
          </a:prstGeom>
          <a:noFill/>
        </p:spPr>
        <p:txBody>
          <a:bodyPr wrap="square" rtlCol="0">
            <a:spAutoFit/>
          </a:bodyPr>
          <a:lstStyle/>
          <a:p>
            <a:r>
              <a:rPr lang="en-US" sz="2000" b="1" dirty="0"/>
              <a:t>EXPERIENCE</a:t>
            </a:r>
          </a:p>
          <a:p>
            <a:pPr marL="285750" indent="-285750">
              <a:buFont typeface="Arial" panose="020B0604020202020204" pitchFamily="34" charset="0"/>
              <a:buChar char="•"/>
            </a:pPr>
            <a:r>
              <a:rPr lang="en-US" b="1" u="sng" dirty="0" smtClean="0">
                <a:solidFill>
                  <a:srgbClr val="FF0000"/>
                </a:solidFill>
              </a:rPr>
              <a:t>Collaborated</a:t>
            </a:r>
            <a:r>
              <a:rPr lang="en-US" dirty="0" smtClean="0"/>
              <a:t> </a:t>
            </a:r>
            <a:r>
              <a:rPr lang="en-US" dirty="0"/>
              <a:t>with 5 </a:t>
            </a:r>
            <a:r>
              <a:rPr lang="en-US" b="1" u="sng" dirty="0">
                <a:solidFill>
                  <a:srgbClr val="FF0000"/>
                </a:solidFill>
              </a:rPr>
              <a:t>community</a:t>
            </a:r>
            <a:r>
              <a:rPr lang="en-US" dirty="0"/>
              <a:t> sponsors to raise approximately $1,000 for the annual </a:t>
            </a:r>
            <a:r>
              <a:rPr lang="en-US" b="1" u="sng" dirty="0">
                <a:solidFill>
                  <a:srgbClr val="FF0000"/>
                </a:solidFill>
              </a:rPr>
              <a:t>UCR Basketball </a:t>
            </a:r>
            <a:r>
              <a:rPr lang="en-US" dirty="0"/>
              <a:t>Homecoming</a:t>
            </a:r>
          </a:p>
          <a:p>
            <a:endParaRPr lang="en-US" sz="2000" dirty="0"/>
          </a:p>
        </p:txBody>
      </p:sp>
      <p:sp>
        <p:nvSpPr>
          <p:cNvPr id="7" name="Rectangle 6"/>
          <p:cNvSpPr/>
          <p:nvPr/>
        </p:nvSpPr>
        <p:spPr>
          <a:xfrm>
            <a:off x="1122680" y="5063746"/>
            <a:ext cx="8648700" cy="1323439"/>
          </a:xfrm>
          <a:prstGeom prst="rect">
            <a:avLst/>
          </a:prstGeom>
        </p:spPr>
        <p:txBody>
          <a:bodyPr wrap="square">
            <a:spAutoFit/>
          </a:bodyPr>
          <a:lstStyle/>
          <a:p>
            <a:r>
              <a:rPr lang="en-US" sz="2000" b="1" dirty="0">
                <a:solidFill>
                  <a:srgbClr val="000000"/>
                </a:solidFill>
              </a:rPr>
              <a:t>SKILLS</a:t>
            </a:r>
          </a:p>
          <a:p>
            <a:r>
              <a:rPr lang="en-US" sz="2000" b="1" dirty="0">
                <a:solidFill>
                  <a:srgbClr val="000000"/>
                </a:solidFill>
              </a:rPr>
              <a:t>Computer</a:t>
            </a:r>
            <a:r>
              <a:rPr lang="en-US" sz="2000" dirty="0">
                <a:solidFill>
                  <a:srgbClr val="000000"/>
                </a:solidFill>
              </a:rPr>
              <a:t>: </a:t>
            </a:r>
            <a:r>
              <a:rPr lang="en-US" sz="2000" b="1" u="sng" dirty="0">
                <a:solidFill>
                  <a:srgbClr val="FF0000"/>
                </a:solidFill>
              </a:rPr>
              <a:t>Microsoft Office: Excel</a:t>
            </a:r>
            <a:r>
              <a:rPr lang="en-US" sz="2000" b="1" u="sng" dirty="0">
                <a:solidFill>
                  <a:srgbClr val="000000"/>
                </a:solidFill>
              </a:rPr>
              <a:t>, </a:t>
            </a:r>
            <a:r>
              <a:rPr lang="en-US" sz="2000" b="1" u="sng" dirty="0">
                <a:solidFill>
                  <a:srgbClr val="FF0000"/>
                </a:solidFill>
              </a:rPr>
              <a:t>PowerPoint</a:t>
            </a:r>
            <a:r>
              <a:rPr lang="en-US" sz="2000" dirty="0">
                <a:solidFill>
                  <a:srgbClr val="000000"/>
                </a:solidFill>
              </a:rPr>
              <a:t>, Word, Adobe Photoshop</a:t>
            </a:r>
          </a:p>
          <a:p>
            <a:r>
              <a:rPr lang="en-US" sz="2000" b="1" dirty="0">
                <a:solidFill>
                  <a:srgbClr val="000000"/>
                </a:solidFill>
              </a:rPr>
              <a:t>Social Media</a:t>
            </a:r>
            <a:r>
              <a:rPr lang="en-US" sz="2000" dirty="0">
                <a:solidFill>
                  <a:srgbClr val="000000"/>
                </a:solidFill>
              </a:rPr>
              <a:t>: Facebook, Twitter, LinkedIn, Instagram, YouTube</a:t>
            </a:r>
          </a:p>
          <a:p>
            <a:r>
              <a:rPr lang="en-US" sz="2000" b="1" dirty="0">
                <a:solidFill>
                  <a:srgbClr val="000000"/>
                </a:solidFill>
              </a:rPr>
              <a:t>Language</a:t>
            </a:r>
            <a:r>
              <a:rPr lang="en-US" sz="2000" dirty="0">
                <a:solidFill>
                  <a:srgbClr val="000000"/>
                </a:solidFill>
              </a:rPr>
              <a:t>: Bilingual in Spanish and </a:t>
            </a:r>
            <a:r>
              <a:rPr lang="en-US" sz="2000" dirty="0" smtClean="0">
                <a:solidFill>
                  <a:srgbClr val="000000"/>
                </a:solidFill>
              </a:rPr>
              <a:t>English (reading, writing, speaking)</a:t>
            </a:r>
            <a:endParaRPr lang="en-US" sz="2000" dirty="0">
              <a:solidFill>
                <a:srgbClr val="000000"/>
              </a:solidFill>
            </a:endParaRPr>
          </a:p>
        </p:txBody>
      </p:sp>
      <p:pic>
        <p:nvPicPr>
          <p:cNvPr id="8"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334825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5"/>
                                        </p:tgtEl>
                                        <p:attrNameLst>
                                          <p:attrName>ppt_x</p:attrName>
                                        </p:attrNameLst>
                                      </p:cBhvr>
                                      <p:tavLst>
                                        <p:tav tm="0">
                                          <p:val>
                                            <p:strVal val="ppt_x"/>
                                          </p:val>
                                        </p:tav>
                                        <p:tav tm="100000">
                                          <p:val>
                                            <p:strVal val="ppt_x"/>
                                          </p:val>
                                        </p:tav>
                                      </p:tavLst>
                                    </p:anim>
                                    <p:anim calcmode="lin" valueType="num">
                                      <p:cBhvr additive="base">
                                        <p:cTn id="23" dur="500"/>
                                        <p:tgtEl>
                                          <p:spTgt spid="5"/>
                                        </p:tgtEl>
                                        <p:attrNameLst>
                                          <p:attrName>ppt_y</p:attrName>
                                        </p:attrNameLst>
                                      </p:cBhvr>
                                      <p:tavLst>
                                        <p:tav tm="0">
                                          <p:val>
                                            <p:strVal val="ppt_y"/>
                                          </p:val>
                                        </p:tav>
                                        <p:tav tm="100000">
                                          <p:val>
                                            <p:strVal val="1+ppt_h/2"/>
                                          </p:val>
                                        </p:tav>
                                      </p:tavLst>
                                    </p:anim>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5" dur="500"/>
                                        <p:tgtEl>
                                          <p:spTgt spid="3">
                                            <p:txEl>
                                              <p:pRg st="0" end="0"/>
                                            </p:txEl>
                                          </p:spTgt>
                                        </p:tgtEl>
                                        <p:attrNameLst>
                                          <p:attrName>ppt_y</p:attrName>
                                        </p:attrNameLst>
                                      </p:cBhvr>
                                      <p:tavLst>
                                        <p:tav tm="0">
                                          <p:val>
                                            <p:strVal val="ppt_y"/>
                                          </p:val>
                                        </p:tav>
                                        <p:tav tm="100000">
                                          <p:val>
                                            <p:strVal val="1+ppt_h/2"/>
                                          </p:val>
                                        </p:tav>
                                      </p:tavLst>
                                    </p:anim>
                                    <p:set>
                                      <p:cBhvr>
                                        <p:cTn id="36" dur="1" fill="hold">
                                          <p:stCondLst>
                                            <p:cond delay="499"/>
                                          </p:stCondLst>
                                        </p:cTn>
                                        <p:tgtEl>
                                          <p:spTgt spid="3">
                                            <p:txEl>
                                              <p:pRg st="0" end="0"/>
                                            </p:txEl>
                                          </p:spTgt>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9" dur="500"/>
                                        <p:tgtEl>
                                          <p:spTgt spid="3">
                                            <p:txEl>
                                              <p:pRg st="1" end="1"/>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6"/>
                                        </p:tgtEl>
                                        <p:attrNameLst>
                                          <p:attrName>ppt_x</p:attrName>
                                        </p:attrNameLst>
                                      </p:cBhvr>
                                      <p:tavLst>
                                        <p:tav tm="0">
                                          <p:val>
                                            <p:strVal val="ppt_x"/>
                                          </p:val>
                                        </p:tav>
                                        <p:tav tm="100000">
                                          <p:val>
                                            <p:strVal val="ppt_x"/>
                                          </p:val>
                                        </p:tav>
                                      </p:tavLst>
                                    </p:anim>
                                    <p:anim calcmode="lin" valueType="num">
                                      <p:cBhvr additive="base">
                                        <p:cTn id="45" dur="500"/>
                                        <p:tgtEl>
                                          <p:spTgt spid="6"/>
                                        </p:tgtEl>
                                        <p:attrNameLst>
                                          <p:attrName>ppt_y</p:attrName>
                                        </p:attrNameLst>
                                      </p:cBhvr>
                                      <p:tavLst>
                                        <p:tav tm="0">
                                          <p:val>
                                            <p:strVal val="ppt_y"/>
                                          </p:val>
                                        </p:tav>
                                        <p:tav tm="100000">
                                          <p:val>
                                            <p:strVal val="1+ppt_h/2"/>
                                          </p:val>
                                        </p:tav>
                                      </p:tavLst>
                                    </p:anim>
                                    <p:set>
                                      <p:cBhvr>
                                        <p:cTn id="46" dur="1" fill="hold">
                                          <p:stCondLst>
                                            <p:cond delay="499"/>
                                          </p:stCondLst>
                                        </p:cTn>
                                        <p:tgtEl>
                                          <p:spTgt spid="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7"/>
                                        </p:tgtEl>
                                        <p:attrNameLst>
                                          <p:attrName>ppt_x</p:attrName>
                                        </p:attrNameLst>
                                      </p:cBhvr>
                                      <p:tavLst>
                                        <p:tav tm="0">
                                          <p:val>
                                            <p:strVal val="ppt_x"/>
                                          </p:val>
                                        </p:tav>
                                        <p:tav tm="100000">
                                          <p:val>
                                            <p:strVal val="ppt_x"/>
                                          </p:val>
                                        </p:tav>
                                      </p:tavLst>
                                    </p:anim>
                                    <p:anim calcmode="lin" valueType="num">
                                      <p:cBhvr additive="base">
                                        <p:cTn id="57" dur="500"/>
                                        <p:tgtEl>
                                          <p:spTgt spid="7"/>
                                        </p:tgtEl>
                                        <p:attrNameLst>
                                          <p:attrName>ppt_y</p:attrName>
                                        </p:attrNameLst>
                                      </p:cBhvr>
                                      <p:tavLst>
                                        <p:tav tm="0">
                                          <p:val>
                                            <p:strVal val="ppt_y"/>
                                          </p:val>
                                        </p:tav>
                                        <p:tav tm="100000">
                                          <p:val>
                                            <p:strVal val="1+ppt_h/2"/>
                                          </p:val>
                                        </p:tav>
                                      </p:tavLst>
                                    </p:anim>
                                    <p:set>
                                      <p:cBhvr>
                                        <p:cTn id="5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allAtOnce"/>
      <p:bldP spid="5" grpId="0"/>
      <p:bldP spid="5" grpId="1"/>
      <p:bldP spid="6" grpId="0"/>
      <p:bldP spid="6" grpId="1"/>
      <p:bldP spid="7" grpId="0"/>
      <p:bldP spid="7"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check 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7567" y="2626468"/>
            <a:ext cx="4440395" cy="29377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chemeClr val="accent1">
                    <a:lumMod val="75000"/>
                  </a:schemeClr>
                </a:solidFill>
                <a:effectLst>
                  <a:outerShdw blurRad="38100" dist="38100" dir="2700000" algn="tl">
                    <a:srgbClr val="000000">
                      <a:alpha val="43137"/>
                    </a:srgbClr>
                  </a:outerShdw>
                </a:effectLst>
                <a:ea typeface="ＭＳ Ｐゴシック" pitchFamily="1" charset="-128"/>
              </a:rPr>
              <a:t>Resume </a:t>
            </a:r>
            <a:r>
              <a:rPr lang="en-US" dirty="0">
                <a:solidFill>
                  <a:srgbClr val="63A537"/>
                </a:solidFill>
                <a:effectLst>
                  <a:outerShdw blurRad="38100" dist="38100" dir="2700000" algn="tl">
                    <a:srgbClr val="000000">
                      <a:alpha val="43137"/>
                    </a:srgbClr>
                  </a:outerShdw>
                </a:effectLst>
                <a:ea typeface="ＭＳ Ｐゴシック" pitchFamily="1" charset="-128"/>
              </a:rPr>
              <a:t>Check List</a:t>
            </a:r>
            <a:endParaRPr lang="en-US" dirty="0">
              <a:solidFill>
                <a:srgbClr val="63A537"/>
              </a:solidFill>
            </a:endParaRPr>
          </a:p>
        </p:txBody>
      </p:sp>
      <p:sp>
        <p:nvSpPr>
          <p:cNvPr id="3" name="Content Placeholder 2"/>
          <p:cNvSpPr>
            <a:spLocks noGrp="1"/>
          </p:cNvSpPr>
          <p:nvPr>
            <p:ph idx="1"/>
          </p:nvPr>
        </p:nvSpPr>
        <p:spPr>
          <a:xfrm>
            <a:off x="1097279" y="1781566"/>
            <a:ext cx="10770683" cy="4949974"/>
          </a:xfrm>
        </p:spPr>
        <p:txBody>
          <a:bodyPr>
            <a:normAutofit lnSpcReduction="10000"/>
          </a:bodyPr>
          <a:lstStyle/>
          <a:p>
            <a:pPr>
              <a:spcBef>
                <a:spcPts val="75"/>
              </a:spcBef>
              <a:spcAft>
                <a:spcPts val="1200"/>
              </a:spcAft>
              <a:buFont typeface="Arial" panose="020B0604020202020204" pitchFamily="34" charset="0"/>
              <a:buChar char="•"/>
            </a:pPr>
            <a:r>
              <a:rPr lang="en-US" altLang="en-US" sz="2800" dirty="0">
                <a:solidFill>
                  <a:schemeClr val="tx1"/>
                </a:solidFill>
                <a:ea typeface="ＭＳ Ｐゴシック" panose="020B0600070205080204" pitchFamily="34" charset="-128"/>
              </a:rPr>
              <a:t>One page maximum </a:t>
            </a:r>
          </a:p>
          <a:p>
            <a:pPr>
              <a:spcBef>
                <a:spcPts val="75"/>
              </a:spcBef>
              <a:spcAft>
                <a:spcPts val="1200"/>
              </a:spcAft>
              <a:buFont typeface="Arial" panose="020B0604020202020204" pitchFamily="34" charset="0"/>
              <a:buChar char="•"/>
            </a:pPr>
            <a:r>
              <a:rPr lang="en-US" altLang="en-US" sz="2800" dirty="0">
                <a:solidFill>
                  <a:schemeClr val="tx1"/>
                </a:solidFill>
                <a:ea typeface="ＭＳ Ｐゴシック" panose="020B0600070205080204" pitchFamily="34" charset="-128"/>
              </a:rPr>
              <a:t>10-second glance: most relevant first</a:t>
            </a:r>
          </a:p>
          <a:p>
            <a:pPr>
              <a:spcBef>
                <a:spcPts val="75"/>
              </a:spcBef>
              <a:spcAft>
                <a:spcPts val="1200"/>
              </a:spcAft>
              <a:buFont typeface="Arial" panose="020B0604020202020204" pitchFamily="34" charset="0"/>
              <a:buChar char="•"/>
            </a:pPr>
            <a:r>
              <a:rPr lang="en-US" altLang="en-US" sz="2800" dirty="0">
                <a:solidFill>
                  <a:schemeClr val="tx1"/>
                </a:solidFill>
                <a:ea typeface="ＭＳ Ｐゴシック" panose="020B0600070205080204" pitchFamily="34" charset="-128"/>
              </a:rPr>
              <a:t>Tailor your resume to the position </a:t>
            </a:r>
          </a:p>
          <a:p>
            <a:pPr>
              <a:spcBef>
                <a:spcPts val="75"/>
              </a:spcBef>
              <a:spcAft>
                <a:spcPts val="1200"/>
              </a:spcAft>
              <a:buFont typeface="Arial" panose="020B0604020202020204" pitchFamily="34" charset="0"/>
              <a:buChar char="•"/>
            </a:pPr>
            <a:r>
              <a:rPr lang="en-US" altLang="en-US" sz="2800" dirty="0">
                <a:solidFill>
                  <a:schemeClr val="tx1"/>
                </a:solidFill>
                <a:ea typeface="ＭＳ Ｐゴシック" panose="020B0600070205080204" pitchFamily="34" charset="-128"/>
              </a:rPr>
              <a:t>Use industry language to describe experience </a:t>
            </a:r>
          </a:p>
          <a:p>
            <a:pPr>
              <a:spcBef>
                <a:spcPts val="75"/>
              </a:spcBef>
              <a:spcAft>
                <a:spcPts val="1200"/>
              </a:spcAft>
              <a:buFont typeface="Arial" panose="020B0604020202020204" pitchFamily="34" charset="0"/>
              <a:buChar char="•"/>
            </a:pPr>
            <a:r>
              <a:rPr lang="en-US" altLang="en-US" sz="2800" dirty="0">
                <a:solidFill>
                  <a:schemeClr val="tx1"/>
                </a:solidFill>
                <a:ea typeface="ＭＳ Ｐゴシック" panose="020B0600070205080204" pitchFamily="34" charset="-128"/>
              </a:rPr>
              <a:t>All relevant experience, paid or unpaid</a:t>
            </a:r>
          </a:p>
          <a:p>
            <a:pPr>
              <a:spcBef>
                <a:spcPts val="75"/>
              </a:spcBef>
              <a:spcAft>
                <a:spcPts val="1200"/>
              </a:spcAft>
              <a:buFont typeface="Arial" panose="020B0604020202020204" pitchFamily="34" charset="0"/>
              <a:buChar char="•"/>
            </a:pPr>
            <a:r>
              <a:rPr lang="en-US" altLang="en-US" sz="2800" dirty="0">
                <a:solidFill>
                  <a:schemeClr val="tx1"/>
                </a:solidFill>
                <a:ea typeface="ＭＳ Ｐゴシック" panose="020B0600070205080204" pitchFamily="34" charset="-128"/>
              </a:rPr>
              <a:t>High school experience (Juniors + remove this) </a:t>
            </a:r>
          </a:p>
          <a:p>
            <a:pPr>
              <a:spcBef>
                <a:spcPts val="75"/>
              </a:spcBef>
              <a:spcAft>
                <a:spcPts val="1200"/>
              </a:spcAft>
              <a:buFont typeface="Arial" panose="020B0604020202020204" pitchFamily="34" charset="0"/>
              <a:buChar char="•"/>
            </a:pPr>
            <a:r>
              <a:rPr lang="en-US" altLang="en-US" sz="2800" dirty="0">
                <a:solidFill>
                  <a:schemeClr val="tx1"/>
                </a:solidFill>
                <a:ea typeface="ＭＳ Ｐゴシック" panose="020B0600070205080204" pitchFamily="34" charset="-128"/>
              </a:rPr>
              <a:t>Avoid personal pronouns (I, me, my)</a:t>
            </a:r>
          </a:p>
          <a:p>
            <a:pPr>
              <a:spcBef>
                <a:spcPts val="75"/>
              </a:spcBef>
              <a:spcAft>
                <a:spcPts val="1200"/>
              </a:spcAft>
              <a:buFont typeface="Arial" panose="020B0604020202020204" pitchFamily="34" charset="0"/>
              <a:buChar char="•"/>
            </a:pPr>
            <a:r>
              <a:rPr lang="en-US" altLang="en-US" sz="2800" dirty="0">
                <a:solidFill>
                  <a:schemeClr val="tx1"/>
                </a:solidFill>
                <a:ea typeface="ＭＳ Ｐゴシック" panose="020B0600070205080204" pitchFamily="34" charset="-128"/>
              </a:rPr>
              <a:t>Use appropriate verb tenses</a:t>
            </a:r>
          </a:p>
          <a:p>
            <a:pPr>
              <a:spcBef>
                <a:spcPts val="75"/>
              </a:spcBef>
              <a:spcAft>
                <a:spcPts val="1200"/>
              </a:spcAft>
              <a:buFont typeface="Arial" panose="020B0604020202020204" pitchFamily="34" charset="0"/>
              <a:buChar char="•"/>
            </a:pPr>
            <a:r>
              <a:rPr lang="en-US" altLang="en-US" sz="2800" dirty="0">
                <a:solidFill>
                  <a:schemeClr val="tx1"/>
                </a:solidFill>
                <a:ea typeface="ＭＳ Ｐゴシック" panose="020B0600070205080204" pitchFamily="34" charset="-128"/>
              </a:rPr>
              <a:t>Error free (both spelling and grammar)</a:t>
            </a:r>
          </a:p>
          <a:p>
            <a:endParaRPr lang="en-US" dirty="0"/>
          </a:p>
        </p:txBody>
      </p:sp>
      <p:pic>
        <p:nvPicPr>
          <p:cNvPr id="5"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4"/>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122252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150245"/>
            <a:ext cx="10058400" cy="1450757"/>
          </a:xfrm>
        </p:spPr>
        <p:txBody>
          <a:bodyPr/>
          <a:lstStyle/>
          <a:p>
            <a:r>
              <a:rPr lang="en-US" dirty="0">
                <a:solidFill>
                  <a:schemeClr val="accent1">
                    <a:lumMod val="75000"/>
                  </a:schemeClr>
                </a:solidFill>
                <a:effectLst>
                  <a:outerShdw blurRad="38100" dist="38100" dir="2700000" algn="tl">
                    <a:srgbClr val="000000">
                      <a:alpha val="43137"/>
                    </a:srgbClr>
                  </a:outerShdw>
                </a:effectLst>
              </a:rPr>
              <a:t>Stuff </a:t>
            </a:r>
            <a:r>
              <a:rPr lang="en-US" dirty="0">
                <a:solidFill>
                  <a:srgbClr val="E65D00"/>
                </a:solidFill>
                <a:effectLst>
                  <a:outerShdw blurRad="38100" dist="38100" dir="2700000" algn="tl">
                    <a:srgbClr val="000000">
                      <a:alpha val="43137"/>
                    </a:srgbClr>
                  </a:outerShdw>
                </a:effectLst>
              </a:rPr>
              <a:t>NOT</a:t>
            </a:r>
            <a:r>
              <a:rPr lang="en-US" dirty="0">
                <a:solidFill>
                  <a:srgbClr val="FF0000"/>
                </a:solidFill>
                <a:effectLst>
                  <a:outerShdw blurRad="38100" dist="38100" dir="2700000" algn="tl">
                    <a:srgbClr val="000000">
                      <a:alpha val="43137"/>
                    </a:srgbClr>
                  </a:outerShdw>
                </a:effectLst>
              </a:rPr>
              <a:t> </a:t>
            </a:r>
            <a:r>
              <a:rPr lang="en-US" dirty="0">
                <a:solidFill>
                  <a:schemeClr val="accent1">
                    <a:lumMod val="75000"/>
                  </a:schemeClr>
                </a:solidFill>
                <a:effectLst>
                  <a:outerShdw blurRad="38100" dist="38100" dir="2700000" algn="tl">
                    <a:srgbClr val="000000">
                      <a:alpha val="43137"/>
                    </a:srgbClr>
                  </a:outerShdw>
                </a:effectLst>
              </a:rPr>
              <a:t>to Include in an Application</a:t>
            </a:r>
            <a:endParaRPr lang="en-US" dirty="0"/>
          </a:p>
        </p:txBody>
      </p:sp>
      <p:sp>
        <p:nvSpPr>
          <p:cNvPr id="3" name="Content Placeholder 2"/>
          <p:cNvSpPr>
            <a:spLocks noGrp="1"/>
          </p:cNvSpPr>
          <p:nvPr>
            <p:ph sz="half" idx="1"/>
          </p:nvPr>
        </p:nvSpPr>
        <p:spPr/>
        <p:txBody>
          <a:bodyPr>
            <a:normAutofit/>
          </a:bodyPr>
          <a:lstStyle/>
          <a:p>
            <a:pPr>
              <a:buFont typeface="Arial" panose="020B0604020202020204" pitchFamily="34" charset="0"/>
              <a:buChar char="•"/>
              <a:defRPr/>
            </a:pPr>
            <a:r>
              <a:rPr lang="en-US" sz="2800" dirty="0">
                <a:solidFill>
                  <a:srgbClr val="333333"/>
                </a:solidFill>
              </a:rPr>
              <a:t>Include your picture </a:t>
            </a:r>
          </a:p>
          <a:p>
            <a:pPr>
              <a:buFont typeface="Arial" panose="020B0604020202020204" pitchFamily="34" charset="0"/>
              <a:buChar char="•"/>
              <a:defRPr/>
            </a:pPr>
            <a:r>
              <a:rPr lang="en-US" sz="2800" dirty="0">
                <a:solidFill>
                  <a:srgbClr val="333333"/>
                </a:solidFill>
              </a:rPr>
              <a:t>List age, marital status and other demographic information </a:t>
            </a:r>
          </a:p>
          <a:p>
            <a:pPr>
              <a:buFont typeface="Arial" panose="020B0604020202020204" pitchFamily="34" charset="0"/>
              <a:buChar char="•"/>
              <a:defRPr/>
            </a:pPr>
            <a:r>
              <a:rPr lang="en-US" sz="2800" dirty="0">
                <a:solidFill>
                  <a:srgbClr val="333333"/>
                </a:solidFill>
              </a:rPr>
              <a:t>Send as a word doc – save as PDF before sending</a:t>
            </a:r>
          </a:p>
          <a:p>
            <a:pPr>
              <a:buFont typeface="Arial" panose="020B0604020202020204" pitchFamily="34" charset="0"/>
              <a:buChar char="•"/>
              <a:defRPr/>
            </a:pPr>
            <a:r>
              <a:rPr lang="en-US" sz="2800" dirty="0">
                <a:solidFill>
                  <a:srgbClr val="333333"/>
                </a:solidFill>
              </a:rPr>
              <a:t>Reference – create a separate page</a:t>
            </a:r>
          </a:p>
          <a:p>
            <a:pPr>
              <a:buFont typeface="Arial" panose="020B0604020202020204" pitchFamily="34" charset="0"/>
              <a:buChar char="•"/>
              <a:defRPr/>
            </a:pPr>
            <a:endParaRPr lang="en-US" sz="2800" dirty="0">
              <a:solidFill>
                <a:srgbClr val="333333"/>
              </a:solidFill>
            </a:endParaRPr>
          </a:p>
          <a:p>
            <a:endParaRPr lang="en-US" dirty="0"/>
          </a:p>
        </p:txBody>
      </p:sp>
      <p:pic>
        <p:nvPicPr>
          <p:cNvPr id="8194" name="Picture 2" descr="Image result for DO N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18238" y="2129632"/>
            <a:ext cx="4937125" cy="34559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395775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Let’s Try It!</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smtClean="0"/>
              <a:t> Take </a:t>
            </a:r>
            <a:r>
              <a:rPr lang="en-US" sz="3200" b="1" dirty="0" smtClean="0"/>
              <a:t>5 minutes </a:t>
            </a:r>
            <a:r>
              <a:rPr lang="en-US" sz="3200" dirty="0" smtClean="0"/>
              <a:t>to independently work on your resume</a:t>
            </a:r>
          </a:p>
          <a:p>
            <a:pPr marL="0" indent="0">
              <a:buNone/>
            </a:pPr>
            <a:r>
              <a:rPr lang="en-US" sz="3200" dirty="0"/>
              <a:t> </a:t>
            </a:r>
            <a:r>
              <a:rPr lang="en-US" sz="3200" dirty="0" smtClean="0"/>
              <a:t>- Include </a:t>
            </a:r>
            <a:r>
              <a:rPr lang="en-US" sz="3200" dirty="0"/>
              <a:t>your </a:t>
            </a:r>
            <a:r>
              <a:rPr lang="en-US" sz="3200" b="1" dirty="0" smtClean="0"/>
              <a:t>Contact Information </a:t>
            </a:r>
            <a:r>
              <a:rPr lang="en-US" sz="3200" dirty="0" smtClean="0"/>
              <a:t>section, </a:t>
            </a:r>
            <a:r>
              <a:rPr lang="en-US" sz="3200" b="1" dirty="0" smtClean="0"/>
              <a:t>Education</a:t>
            </a:r>
            <a:r>
              <a:rPr lang="en-US" sz="3200" dirty="0" smtClean="0"/>
              <a:t> </a:t>
            </a:r>
            <a:r>
              <a:rPr lang="en-US" sz="3200" dirty="0"/>
              <a:t>section, 1 </a:t>
            </a:r>
            <a:r>
              <a:rPr lang="en-US" sz="3200" b="1" dirty="0" smtClean="0"/>
              <a:t>Experience</a:t>
            </a:r>
            <a:r>
              <a:rPr lang="en-US" sz="3200" dirty="0" smtClean="0"/>
              <a:t> </a:t>
            </a:r>
            <a:r>
              <a:rPr lang="en-US" sz="3200" dirty="0"/>
              <a:t>with 1-2 bullet points, </a:t>
            </a:r>
            <a:r>
              <a:rPr lang="en-US" sz="3200" b="1" dirty="0"/>
              <a:t>Skills</a:t>
            </a:r>
            <a:r>
              <a:rPr lang="en-US" sz="3200" dirty="0"/>
              <a:t> </a:t>
            </a:r>
            <a:r>
              <a:rPr lang="en-US" sz="3200" dirty="0" smtClean="0"/>
              <a:t>Section</a:t>
            </a:r>
          </a:p>
          <a:p>
            <a:pPr>
              <a:buFont typeface="Wingdings" panose="05000000000000000000" pitchFamily="2" charset="2"/>
              <a:buChar char="§"/>
            </a:pPr>
            <a:r>
              <a:rPr lang="en-US" sz="3200" dirty="0"/>
              <a:t> </a:t>
            </a:r>
            <a:r>
              <a:rPr lang="en-US" sz="3200" dirty="0" smtClean="0"/>
              <a:t>Take another </a:t>
            </a:r>
            <a:r>
              <a:rPr lang="en-US" sz="3200" b="1" dirty="0"/>
              <a:t>5</a:t>
            </a:r>
            <a:r>
              <a:rPr lang="en-US" sz="3200" b="1" dirty="0" smtClean="0"/>
              <a:t> minutes </a:t>
            </a:r>
            <a:r>
              <a:rPr lang="en-US" sz="3200" dirty="0" smtClean="0"/>
              <a:t>to pair off with a partner and review your Resumes and provide feedback. </a:t>
            </a:r>
          </a:p>
        </p:txBody>
      </p:sp>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863" y="4530941"/>
            <a:ext cx="3138043" cy="2201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6368" y="4526585"/>
            <a:ext cx="2621932" cy="2205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353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340092" y="379979"/>
            <a:ext cx="8426897" cy="5447645"/>
          </a:xfrm>
          <a:prstGeom prst="rect">
            <a:avLst/>
          </a:prstGeom>
          <a:noFill/>
        </p:spPr>
        <p:txBody>
          <a:bodyPr wrap="square" rtlCol="0">
            <a:spAutoFit/>
          </a:bodyPr>
          <a:lstStyle/>
          <a:p>
            <a:pPr defTabSz="609585"/>
            <a:endParaRPr lang="en-US" sz="4400" dirty="0" smtClean="0">
              <a:solidFill>
                <a:prstClr val="black"/>
              </a:solidFill>
            </a:endParaRPr>
          </a:p>
          <a:p>
            <a:pPr algn="ctr" defTabSz="609585"/>
            <a:endParaRPr lang="en-US" sz="5400" b="1" dirty="0" smtClean="0">
              <a:ln w="11430"/>
              <a:solidFill>
                <a:schemeClr val="bg1"/>
              </a:solidFill>
              <a:effectLst>
                <a:outerShdw blurRad="25400" algn="tl" rotWithShape="0">
                  <a:srgbClr val="000000">
                    <a:alpha val="43000"/>
                  </a:srgbClr>
                </a:outerShdw>
              </a:effectLst>
              <a:cs typeface="Calibri"/>
            </a:endParaRPr>
          </a:p>
          <a:p>
            <a:pPr algn="ctr" defTabSz="609585"/>
            <a:r>
              <a:rPr lang="en-US" sz="5400" b="1" dirty="0" smtClean="0">
                <a:ln w="11430"/>
                <a:solidFill>
                  <a:schemeClr val="bg1"/>
                </a:solidFill>
                <a:effectLst>
                  <a:outerShdw blurRad="25400" algn="tl" rotWithShape="0">
                    <a:srgbClr val="000000">
                      <a:alpha val="43000"/>
                    </a:srgbClr>
                  </a:outerShdw>
                </a:effectLst>
                <a:cs typeface="Calibri"/>
              </a:rPr>
              <a:t>Recruiters </a:t>
            </a:r>
            <a:r>
              <a:rPr lang="en-US" sz="5400" b="1" dirty="0">
                <a:ln w="11430"/>
                <a:solidFill>
                  <a:schemeClr val="bg1"/>
                </a:solidFill>
                <a:effectLst>
                  <a:outerShdw blurRad="25400" algn="tl" rotWithShape="0">
                    <a:srgbClr val="000000">
                      <a:alpha val="43000"/>
                    </a:srgbClr>
                  </a:outerShdw>
                </a:effectLst>
                <a:cs typeface="Calibri"/>
              </a:rPr>
              <a:t>spend </a:t>
            </a:r>
            <a:r>
              <a:rPr lang="en-US" sz="5400" b="1" dirty="0">
                <a:ln w="11430"/>
                <a:solidFill>
                  <a:srgbClr val="FFC000"/>
                </a:solidFill>
                <a:effectLst>
                  <a:outerShdw blurRad="25400" algn="tl" rotWithShape="0">
                    <a:srgbClr val="000000">
                      <a:alpha val="43000"/>
                    </a:srgbClr>
                  </a:outerShdw>
                </a:effectLst>
                <a:cs typeface="Calibri"/>
              </a:rPr>
              <a:t>5-7 seconds </a:t>
            </a:r>
            <a:r>
              <a:rPr lang="en-US" sz="5400" b="1" dirty="0">
                <a:ln w="11430"/>
                <a:solidFill>
                  <a:schemeClr val="bg1"/>
                </a:solidFill>
                <a:effectLst>
                  <a:outerShdw blurRad="25400" algn="tl" rotWithShape="0">
                    <a:srgbClr val="000000">
                      <a:alpha val="43000"/>
                    </a:srgbClr>
                  </a:outerShdw>
                </a:effectLst>
                <a:cs typeface="Calibri"/>
              </a:rPr>
              <a:t>looking at a resume?</a:t>
            </a:r>
            <a:endParaRPr lang="en-US" sz="4400" dirty="0">
              <a:solidFill>
                <a:prstClr val="black"/>
              </a:solidFill>
            </a:endParaRPr>
          </a:p>
          <a:p>
            <a:pPr algn="ctr" defTabSz="609585"/>
            <a:endParaRPr lang="en-US" sz="4400" dirty="0">
              <a:solidFill>
                <a:prstClr val="black"/>
              </a:solidFill>
            </a:endParaRPr>
          </a:p>
          <a:p>
            <a:pPr algn="ctr" defTabSz="609585"/>
            <a:endParaRPr lang="en-US" sz="4400" dirty="0">
              <a:solidFill>
                <a:prstClr val="black"/>
              </a:solidFill>
            </a:endParaRPr>
          </a:p>
        </p:txBody>
      </p:sp>
    </p:spTree>
    <p:extLst>
      <p:ext uri="{BB962C8B-B14F-4D97-AF65-F5344CB8AC3E}">
        <p14:creationId xmlns:p14="http://schemas.microsoft.com/office/powerpoint/2010/main" val="1651150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150245"/>
            <a:ext cx="10058400" cy="1450757"/>
          </a:xfrm>
        </p:spPr>
        <p:txBody>
          <a:bodyPr/>
          <a:lstStyle/>
          <a:p>
            <a:r>
              <a:rPr lang="en-US" dirty="0" smtClean="0">
                <a:solidFill>
                  <a:schemeClr val="accent1">
                    <a:lumMod val="75000"/>
                  </a:schemeClr>
                </a:solidFill>
                <a:effectLst>
                  <a:outerShdw blurRad="38100" dist="38100" dir="2700000" algn="tl">
                    <a:srgbClr val="000000">
                      <a:alpha val="43137"/>
                    </a:srgbClr>
                  </a:outerShdw>
                </a:effectLst>
              </a:rPr>
              <a:t>What else do you need?</a:t>
            </a:r>
            <a:endParaRPr lang="en-US" dirty="0"/>
          </a:p>
        </p:txBody>
      </p:sp>
      <p:sp>
        <p:nvSpPr>
          <p:cNvPr id="3" name="Content Placeholder 2"/>
          <p:cNvSpPr>
            <a:spLocks noGrp="1"/>
          </p:cNvSpPr>
          <p:nvPr>
            <p:ph sz="half" idx="1"/>
          </p:nvPr>
        </p:nvSpPr>
        <p:spPr>
          <a:xfrm>
            <a:off x="6729983" y="2930822"/>
            <a:ext cx="4937760" cy="2445850"/>
          </a:xfrm>
        </p:spPr>
        <p:txBody>
          <a:bodyPr>
            <a:normAutofit/>
          </a:bodyPr>
          <a:lstStyle/>
          <a:p>
            <a:pPr>
              <a:buFont typeface="Arial" panose="020B0604020202020204" pitchFamily="34" charset="0"/>
              <a:buChar char="•"/>
              <a:defRPr/>
            </a:pPr>
            <a:r>
              <a:rPr lang="en-US" sz="4000" dirty="0" smtClean="0">
                <a:solidFill>
                  <a:srgbClr val="333333"/>
                </a:solidFill>
              </a:rPr>
              <a:t>References Page</a:t>
            </a:r>
            <a:endParaRPr lang="en-US" sz="4000" dirty="0">
              <a:solidFill>
                <a:srgbClr val="333333"/>
              </a:solidFill>
            </a:endParaRPr>
          </a:p>
          <a:p>
            <a:pPr>
              <a:buFont typeface="Arial" panose="020B0604020202020204" pitchFamily="34" charset="0"/>
              <a:buChar char="•"/>
              <a:defRPr/>
            </a:pPr>
            <a:r>
              <a:rPr lang="en-US" sz="4000" dirty="0" smtClean="0">
                <a:solidFill>
                  <a:srgbClr val="333333"/>
                </a:solidFill>
              </a:rPr>
              <a:t>Develop your LinkedIn</a:t>
            </a:r>
            <a:endParaRPr lang="en-US" sz="4000" dirty="0">
              <a:solidFill>
                <a:srgbClr val="333333"/>
              </a:solidFill>
            </a:endParaRPr>
          </a:p>
          <a:p>
            <a:pPr>
              <a:buFont typeface="Arial" panose="020B0604020202020204" pitchFamily="34" charset="0"/>
              <a:buChar char="•"/>
              <a:defRPr/>
            </a:pPr>
            <a:r>
              <a:rPr lang="en-US" sz="4000" dirty="0" smtClean="0">
                <a:solidFill>
                  <a:srgbClr val="333333"/>
                </a:solidFill>
              </a:rPr>
              <a:t>Resume review</a:t>
            </a:r>
            <a:endParaRPr lang="en-US" sz="4000" dirty="0">
              <a:solidFill>
                <a:srgbClr val="333333"/>
              </a:solidFill>
            </a:endParaRPr>
          </a:p>
          <a:p>
            <a:endParaRPr lang="en-US" dirty="0"/>
          </a:p>
        </p:txBody>
      </p:sp>
      <p:pic>
        <p:nvPicPr>
          <p:cNvPr id="5"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2"/>
          <a:stretch>
            <a:fillRect/>
          </a:stretch>
        </p:blipFill>
        <p:spPr>
          <a:xfrm>
            <a:off x="10141343" y="6316156"/>
            <a:ext cx="1628775" cy="457200"/>
          </a:xfrm>
          <a:prstGeom prst="rect">
            <a:avLst/>
          </a:prstGeom>
        </p:spPr>
      </p:pic>
      <p:pic>
        <p:nvPicPr>
          <p:cNvPr id="1026" name="Picture 2" descr="Image result for what else do you ne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656" y="2086377"/>
            <a:ext cx="4134739" cy="413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65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dirty="0">
                <a:solidFill>
                  <a:schemeClr val="accent1">
                    <a:lumMod val="75000"/>
                  </a:schemeClr>
                </a:solidFill>
                <a:effectLst>
                  <a:outerShdw blurRad="38100" dist="38100" dir="2700000" algn="tl">
                    <a:srgbClr val="000000">
                      <a:alpha val="43137"/>
                    </a:srgbClr>
                  </a:outerShdw>
                </a:effectLst>
              </a:rPr>
              <a:t>References</a:t>
            </a:r>
            <a:endParaRPr lang="en-US" dirty="0">
              <a:solidFill>
                <a:schemeClr val="accent1">
                  <a:lumMod val="75000"/>
                </a:schemeClr>
              </a:solidFill>
            </a:endParaRPr>
          </a:p>
        </p:txBody>
      </p:sp>
      <p:sp>
        <p:nvSpPr>
          <p:cNvPr id="3" name="Content Placeholder 2"/>
          <p:cNvSpPr>
            <a:spLocks noGrp="1"/>
          </p:cNvSpPr>
          <p:nvPr>
            <p:ph idx="1"/>
          </p:nvPr>
        </p:nvSpPr>
        <p:spPr>
          <a:xfrm>
            <a:off x="1097280" y="1781565"/>
            <a:ext cx="8572014" cy="4638689"/>
          </a:xfrm>
        </p:spPr>
        <p:txBody>
          <a:bodyPr>
            <a:normAutofit fontScale="40000" lnSpcReduction="20000"/>
          </a:bodyPr>
          <a:lstStyle/>
          <a:p>
            <a:pPr>
              <a:lnSpc>
                <a:spcPct val="150000"/>
              </a:lnSpc>
              <a:buFont typeface="Arial" panose="020B0604020202020204" pitchFamily="34" charset="0"/>
              <a:buChar char="•"/>
              <a:defRPr/>
            </a:pPr>
            <a:r>
              <a:rPr lang="en-US" sz="6000" dirty="0"/>
              <a:t>A reference is someone who: </a:t>
            </a:r>
          </a:p>
          <a:p>
            <a:pPr lvl="1">
              <a:buFont typeface="Arial" panose="020B0604020202020204" pitchFamily="34" charset="0"/>
              <a:buChar char="•"/>
              <a:defRPr/>
            </a:pPr>
            <a:r>
              <a:rPr lang="en-US" sz="6000" dirty="0"/>
              <a:t>knows your work habits</a:t>
            </a:r>
          </a:p>
          <a:p>
            <a:pPr lvl="1">
              <a:buFont typeface="Arial" panose="020B0604020202020204" pitchFamily="34" charset="0"/>
              <a:buChar char="•"/>
              <a:defRPr/>
            </a:pPr>
            <a:r>
              <a:rPr lang="en-US" sz="6000" dirty="0"/>
              <a:t>has known you for a long time</a:t>
            </a:r>
          </a:p>
          <a:p>
            <a:pPr lvl="1">
              <a:buFont typeface="Arial" panose="020B0604020202020204" pitchFamily="34" charset="0"/>
              <a:buChar char="•"/>
              <a:defRPr/>
            </a:pPr>
            <a:r>
              <a:rPr lang="en-US" sz="6000" dirty="0"/>
              <a:t>is credible</a:t>
            </a:r>
          </a:p>
          <a:p>
            <a:pPr lvl="1">
              <a:buFont typeface="Arial" panose="020B0604020202020204" pitchFamily="34" charset="0"/>
              <a:buChar char="•"/>
              <a:defRPr/>
            </a:pPr>
            <a:r>
              <a:rPr lang="en-US" sz="6000" dirty="0"/>
              <a:t>is not </a:t>
            </a:r>
            <a:r>
              <a:rPr lang="en-US" sz="6000" i="1" dirty="0"/>
              <a:t>just a personal friend or your mother</a:t>
            </a:r>
          </a:p>
          <a:p>
            <a:pPr>
              <a:lnSpc>
                <a:spcPct val="150000"/>
              </a:lnSpc>
              <a:buFont typeface="Arial" panose="020B0604020202020204" pitchFamily="34" charset="0"/>
              <a:buChar char="•"/>
              <a:defRPr/>
            </a:pPr>
            <a:r>
              <a:rPr lang="en-US" sz="6000" dirty="0"/>
              <a:t>Contact your references before</a:t>
            </a:r>
          </a:p>
          <a:p>
            <a:pPr lvl="1">
              <a:buFont typeface="Arial" panose="020B0604020202020204" pitchFamily="34" charset="0"/>
              <a:buChar char="•"/>
              <a:defRPr/>
            </a:pPr>
            <a:r>
              <a:rPr lang="en-US" sz="6000" dirty="0"/>
              <a:t>Ask if they are willing to give you a </a:t>
            </a:r>
            <a:r>
              <a:rPr lang="en-US" sz="6000" i="1" dirty="0"/>
              <a:t>positive</a:t>
            </a:r>
            <a:r>
              <a:rPr lang="en-US" sz="6000" dirty="0"/>
              <a:t> </a:t>
            </a:r>
          </a:p>
          <a:p>
            <a:pPr marL="201168" lvl="1" indent="0">
              <a:buNone/>
              <a:defRPr/>
            </a:pPr>
            <a:r>
              <a:rPr lang="en-US" sz="6000" dirty="0"/>
              <a:t>   reference</a:t>
            </a:r>
          </a:p>
          <a:p>
            <a:pPr>
              <a:lnSpc>
                <a:spcPct val="150000"/>
              </a:lnSpc>
              <a:buFont typeface="Arial" panose="020B0604020202020204" pitchFamily="34" charset="0"/>
              <a:buChar char="•"/>
              <a:defRPr/>
            </a:pPr>
            <a:r>
              <a:rPr lang="en-US" sz="6000" dirty="0"/>
              <a:t>Make sure their information is correct</a:t>
            </a:r>
          </a:p>
          <a:p>
            <a:pPr lvl="1">
              <a:buFont typeface="Arial" panose="020B0604020202020204" pitchFamily="34" charset="0"/>
              <a:buChar char="•"/>
              <a:defRPr/>
            </a:pPr>
            <a:r>
              <a:rPr lang="en-US" sz="6000" dirty="0"/>
              <a:t>Names, job titles and phone numbers</a:t>
            </a:r>
          </a:p>
          <a:p>
            <a:endParaRPr lang="en-US" dirty="0"/>
          </a:p>
        </p:txBody>
      </p:sp>
      <p:pic>
        <p:nvPicPr>
          <p:cNvPr id="4098" name="Picture 2" descr="Image result for hi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3782" y="1876342"/>
            <a:ext cx="3219855" cy="32198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4"/>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115610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189"/>
            <a:ext cx="10515600" cy="1325563"/>
          </a:xfrm>
        </p:spPr>
        <p:txBody>
          <a:bodyPr>
            <a:normAutofit/>
          </a:bodyPr>
          <a:lstStyle/>
          <a:p>
            <a:r>
              <a:rPr lang="en-US" sz="4800" dirty="0">
                <a:solidFill>
                  <a:srgbClr val="00518A"/>
                </a:solidFill>
                <a:effectLst>
                  <a:outerShdw blurRad="38100" dist="38100" dir="2700000" algn="tl">
                    <a:srgbClr val="000000">
                      <a:alpha val="43137"/>
                    </a:srgbClr>
                  </a:outerShdw>
                </a:effectLst>
              </a:rPr>
              <a:t>References Format Samples</a:t>
            </a:r>
            <a:endParaRPr lang="en-US" sz="4800" dirty="0"/>
          </a:p>
        </p:txBody>
      </p:sp>
      <p:sp>
        <p:nvSpPr>
          <p:cNvPr id="3" name="Content Placeholder 2"/>
          <p:cNvSpPr>
            <a:spLocks noGrp="1"/>
          </p:cNvSpPr>
          <p:nvPr>
            <p:ph sz="quarter" idx="1"/>
          </p:nvPr>
        </p:nvSpPr>
        <p:spPr>
          <a:xfrm>
            <a:off x="526772" y="1639958"/>
            <a:ext cx="6062871" cy="5048982"/>
          </a:xfrm>
        </p:spPr>
        <p:txBody>
          <a:bodyPr>
            <a:normAutofit fontScale="92500" lnSpcReduction="10000"/>
          </a:bodyPr>
          <a:lstStyle/>
          <a:p>
            <a:pPr marL="0" indent="0" algn="ctr">
              <a:buNone/>
            </a:pPr>
            <a:r>
              <a:rPr lang="en-US" sz="1900" b="1" dirty="0"/>
              <a:t>SCOTT BEARS</a:t>
            </a:r>
            <a:endParaRPr lang="en-US" sz="1900" dirty="0"/>
          </a:p>
          <a:p>
            <a:pPr marL="0" indent="0" algn="ctr">
              <a:buNone/>
            </a:pPr>
            <a:r>
              <a:rPr lang="en-US" sz="1600" dirty="0"/>
              <a:t>900 University Avenue, Riverside, CA 92521</a:t>
            </a:r>
          </a:p>
          <a:p>
            <a:pPr marL="0" indent="0" algn="ctr">
              <a:buNone/>
            </a:pPr>
            <a:r>
              <a:rPr lang="en-US" sz="1600" dirty="0"/>
              <a:t>555.555.5555</a:t>
            </a:r>
          </a:p>
          <a:p>
            <a:pPr marL="0" indent="0" algn="ctr">
              <a:buNone/>
            </a:pPr>
            <a:r>
              <a:rPr lang="en-US" sz="1600" dirty="0"/>
              <a:t>scott.bears@gmail.com</a:t>
            </a:r>
          </a:p>
          <a:p>
            <a:pPr marL="0" indent="0" algn="ctr">
              <a:buNone/>
            </a:pPr>
            <a:r>
              <a:rPr lang="en-US" sz="1600" dirty="0"/>
              <a:t>www.linkedin.com/scottbears</a:t>
            </a:r>
          </a:p>
          <a:p>
            <a:pPr marL="0" indent="0">
              <a:buNone/>
            </a:pPr>
            <a:endParaRPr lang="en-US" sz="2400" dirty="0"/>
          </a:p>
          <a:p>
            <a:pPr marL="0" indent="0" algn="ctr">
              <a:buNone/>
            </a:pPr>
            <a:r>
              <a:rPr lang="en-US" sz="1900" b="1" dirty="0"/>
              <a:t>REFERENCES</a:t>
            </a:r>
            <a:r>
              <a:rPr lang="en-US" sz="2000" b="1" dirty="0"/>
              <a:t/>
            </a:r>
            <a:br>
              <a:rPr lang="en-US" sz="2000" b="1" dirty="0"/>
            </a:br>
            <a:endParaRPr lang="en-US" dirty="0"/>
          </a:p>
          <a:p>
            <a:pPr marL="0" indent="0" algn="ctr">
              <a:buNone/>
            </a:pPr>
            <a:r>
              <a:rPr lang="en-US" sz="1600" dirty="0"/>
              <a:t>Name</a:t>
            </a:r>
          </a:p>
          <a:p>
            <a:pPr marL="0" indent="0" algn="ctr">
              <a:buNone/>
            </a:pPr>
            <a:r>
              <a:rPr lang="en-US" sz="1600" dirty="0"/>
              <a:t>Position</a:t>
            </a:r>
          </a:p>
          <a:p>
            <a:pPr marL="0" indent="0" algn="ctr">
              <a:buNone/>
            </a:pPr>
            <a:r>
              <a:rPr lang="en-US" sz="1600" dirty="0"/>
              <a:t>Company/Organization</a:t>
            </a:r>
          </a:p>
          <a:p>
            <a:pPr marL="0" indent="0" algn="ctr">
              <a:buNone/>
            </a:pPr>
            <a:r>
              <a:rPr lang="en-US" sz="1600" dirty="0"/>
              <a:t>Phone number</a:t>
            </a:r>
          </a:p>
          <a:p>
            <a:pPr marL="0" indent="0" algn="ctr">
              <a:buNone/>
            </a:pPr>
            <a:r>
              <a:rPr lang="en-US" sz="1600" dirty="0"/>
              <a:t>Email Address</a:t>
            </a:r>
          </a:p>
          <a:p>
            <a:pPr marL="0" indent="0" algn="ctr">
              <a:buNone/>
            </a:pPr>
            <a:r>
              <a:rPr lang="en-US" sz="1600" dirty="0"/>
              <a:t>Professional Relationship</a:t>
            </a:r>
          </a:p>
        </p:txBody>
      </p:sp>
      <p:sp>
        <p:nvSpPr>
          <p:cNvPr id="4" name="TextBox 3"/>
          <p:cNvSpPr txBox="1"/>
          <p:nvPr/>
        </p:nvSpPr>
        <p:spPr>
          <a:xfrm>
            <a:off x="7143908" y="2900323"/>
            <a:ext cx="3017196" cy="1938992"/>
          </a:xfrm>
          <a:prstGeom prst="rect">
            <a:avLst/>
          </a:prstGeom>
          <a:solidFill>
            <a:schemeClr val="accent2"/>
          </a:solidFill>
        </p:spPr>
        <p:txBody>
          <a:bodyPr wrap="square" rtlCol="0">
            <a:spAutoFit/>
          </a:bodyPr>
          <a:lstStyle/>
          <a:p>
            <a:r>
              <a:rPr lang="en-US" sz="2400" dirty="0">
                <a:solidFill>
                  <a:schemeClr val="bg1"/>
                </a:solidFill>
              </a:rPr>
              <a:t>Note: Your format for the reference should be the same as your resume’s header format.  </a:t>
            </a:r>
          </a:p>
        </p:txBody>
      </p:sp>
      <p:pic>
        <p:nvPicPr>
          <p:cNvPr id="5"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2"/>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30668583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62762"/>
          </a:xfrm>
          <a:prstGeom prst="rect">
            <a:avLst/>
          </a:prstGeom>
        </p:spPr>
      </p:pic>
      <p:pic>
        <p:nvPicPr>
          <p:cNvPr id="3"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4223784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50043" y="2410319"/>
            <a:ext cx="6096000" cy="2246769"/>
          </a:xfrm>
          <a:prstGeom prst="rect">
            <a:avLst/>
          </a:prstGeom>
        </p:spPr>
        <p:txBody>
          <a:bodyPr>
            <a:spAutoFit/>
          </a:bodyPr>
          <a:lstStyle/>
          <a:p>
            <a:pPr marL="285750" indent="-285750">
              <a:spcAft>
                <a:spcPts val="600"/>
              </a:spcAft>
              <a:buFont typeface="Wingdings" panose="05000000000000000000" pitchFamily="2" charset="2"/>
              <a:buChar char="ü"/>
            </a:pPr>
            <a:r>
              <a:rPr lang="en-US" altLang="en-US" sz="2400" dirty="0">
                <a:ea typeface="ＭＳ Ｐゴシック" panose="020B0600070205080204" pitchFamily="34" charset="-128"/>
              </a:rPr>
              <a:t>Create a profile</a:t>
            </a:r>
          </a:p>
          <a:p>
            <a:pPr marL="285750" indent="-285750">
              <a:spcAft>
                <a:spcPts val="600"/>
              </a:spcAft>
              <a:buFont typeface="Wingdings" panose="05000000000000000000" pitchFamily="2" charset="2"/>
              <a:buChar char="ü"/>
            </a:pPr>
            <a:r>
              <a:rPr lang="en-US" altLang="en-US" sz="2400" dirty="0">
                <a:ea typeface="ＭＳ Ｐゴシック" panose="020B0600070205080204" pitchFamily="34" charset="-128"/>
              </a:rPr>
              <a:t>Use new student-focused sections</a:t>
            </a:r>
          </a:p>
          <a:p>
            <a:pPr marL="285750" indent="-285750">
              <a:spcAft>
                <a:spcPts val="600"/>
              </a:spcAft>
              <a:buFont typeface="Wingdings" panose="05000000000000000000" pitchFamily="2" charset="2"/>
              <a:buChar char="ü"/>
            </a:pPr>
            <a:r>
              <a:rPr lang="en-US" altLang="en-US" sz="2400" dirty="0">
                <a:ea typeface="ＭＳ Ｐゴシック" panose="020B0600070205080204" pitchFamily="34" charset="-128"/>
              </a:rPr>
              <a:t>Maintain current &amp; complete content</a:t>
            </a:r>
          </a:p>
          <a:p>
            <a:pPr marL="285750" indent="-285750">
              <a:spcAft>
                <a:spcPts val="600"/>
              </a:spcAft>
              <a:buFont typeface="Wingdings" panose="05000000000000000000" pitchFamily="2" charset="2"/>
              <a:buChar char="ü"/>
            </a:pPr>
            <a:r>
              <a:rPr lang="en-US" altLang="en-US" sz="2400" dirty="0">
                <a:ea typeface="ＭＳ Ｐゴシック" panose="020B0600070205080204" pitchFamily="34" charset="-128"/>
              </a:rPr>
              <a:t>Upload your resume</a:t>
            </a:r>
          </a:p>
          <a:p>
            <a:pPr marL="285750" indent="-285750">
              <a:spcAft>
                <a:spcPts val="600"/>
              </a:spcAft>
              <a:buFont typeface="Wingdings" panose="05000000000000000000" pitchFamily="2" charset="2"/>
              <a:buChar char="ü"/>
            </a:pPr>
            <a:r>
              <a:rPr lang="en-US" altLang="en-US" sz="2400" dirty="0">
                <a:ea typeface="ＭＳ Ｐゴシック" panose="020B0600070205080204" pitchFamily="34" charset="-128"/>
              </a:rPr>
              <a:t>Attend a “Mastering LinkedIn” workshop</a:t>
            </a:r>
          </a:p>
        </p:txBody>
      </p:sp>
      <p:sp>
        <p:nvSpPr>
          <p:cNvPr id="5" name="Rectangle 4"/>
          <p:cNvSpPr/>
          <p:nvPr/>
        </p:nvSpPr>
        <p:spPr>
          <a:xfrm>
            <a:off x="0" y="0"/>
            <a:ext cx="4441371"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defRPr/>
            </a:pPr>
            <a:r>
              <a:rPr lang="en-US" sz="6000" b="1" i="1" dirty="0">
                <a:effectLst>
                  <a:outerShdw blurRad="38100" dist="38100" dir="2700000" algn="tl">
                    <a:srgbClr val="000000">
                      <a:alpha val="43137"/>
                    </a:srgbClr>
                  </a:outerShdw>
                </a:effectLst>
              </a:rPr>
              <a:t>Why?</a:t>
            </a:r>
          </a:p>
          <a:p>
            <a:pPr algn="ctr">
              <a:buClr>
                <a:schemeClr val="bg1"/>
              </a:buClr>
              <a:defRPr/>
            </a:pPr>
            <a:endParaRPr lang="en-US" sz="2000" b="1" i="1" dirty="0">
              <a:effectLst>
                <a:outerShdw blurRad="38100" dist="38100" dir="2700000" algn="tl">
                  <a:srgbClr val="000000">
                    <a:alpha val="43137"/>
                  </a:srgbClr>
                </a:outerShdw>
              </a:effectLst>
            </a:endParaRPr>
          </a:p>
          <a:p>
            <a:pPr marL="342900" indent="-342900" algn="ctr">
              <a:buClr>
                <a:schemeClr val="bg1"/>
              </a:buClr>
              <a:buFont typeface="Arial" pitchFamily="34" charset="0"/>
              <a:buChar char="•"/>
              <a:defRPr/>
            </a:pPr>
            <a:r>
              <a:rPr lang="en-US" sz="3600" i="1" dirty="0"/>
              <a:t>75-80% of jobs are found through the hidden marketplace</a:t>
            </a:r>
          </a:p>
          <a:p>
            <a:pPr algn="ctr">
              <a:buClr>
                <a:schemeClr val="bg1"/>
              </a:buClr>
              <a:defRPr/>
            </a:pPr>
            <a:endParaRPr lang="en-US" sz="3600" i="1" dirty="0"/>
          </a:p>
          <a:p>
            <a:pPr marL="342900" indent="-342900" algn="ctr">
              <a:buClr>
                <a:schemeClr val="bg1"/>
              </a:buClr>
              <a:buFont typeface="Arial" pitchFamily="34" charset="0"/>
              <a:buChar char="•"/>
              <a:defRPr/>
            </a:pPr>
            <a:r>
              <a:rPr lang="en-US" sz="3600" i="1" dirty="0"/>
              <a:t>HR recruiters are using LinkedIn to reduce recruitment costs</a:t>
            </a:r>
            <a:endParaRPr lang="en-US" sz="3600" dirty="0"/>
          </a:p>
        </p:txBody>
      </p:sp>
      <p:pic>
        <p:nvPicPr>
          <p:cNvPr id="1026" name="Picture 2" descr="https://brand.linkedin.com/etc/designs/linkedin/katy/global/clientlibs/img/default-share.png"/>
          <p:cNvPicPr>
            <a:picLocks noChangeAspect="1" noChangeArrowheads="1"/>
          </p:cNvPicPr>
          <p:nvPr/>
        </p:nvPicPr>
        <p:blipFill rotWithShape="1">
          <a:blip r:embed="rId3">
            <a:extLst>
              <a:ext uri="{28A0092B-C50C-407E-A947-70E740481C1C}">
                <a14:useLocalDpi xmlns:a14="http://schemas.microsoft.com/office/drawing/2010/main" val="0"/>
              </a:ext>
            </a:extLst>
          </a:blip>
          <a:srcRect l="23823" t="34760" r="23437" b="33677"/>
          <a:stretch/>
        </p:blipFill>
        <p:spPr bwMode="auto">
          <a:xfrm>
            <a:off x="6665496" y="858252"/>
            <a:ext cx="3465094" cy="12673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4"/>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383888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237" y="23083"/>
            <a:ext cx="10058400" cy="1450757"/>
          </a:xfrm>
        </p:spPr>
        <p:txBody>
          <a:bodyPr/>
          <a:lstStyle/>
          <a:p>
            <a:r>
              <a:rPr lang="en-US" altLang="en-US" dirty="0">
                <a:solidFill>
                  <a:srgbClr val="63A537"/>
                </a:solidFill>
                <a:ea typeface="ＭＳ Ｐゴシック" panose="020B0600070205080204" pitchFamily="34" charset="-128"/>
              </a:rPr>
              <a:t>Next</a:t>
            </a:r>
            <a:r>
              <a:rPr lang="en-US" altLang="en-US" dirty="0">
                <a:solidFill>
                  <a:schemeClr val="accent1">
                    <a:lumMod val="75000"/>
                  </a:schemeClr>
                </a:solidFill>
                <a:ea typeface="ＭＳ Ｐゴシック" panose="020B0600070205080204" pitchFamily="34" charset="-128"/>
              </a:rPr>
              <a:t> Steps</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pPr marL="457200" indent="-457200" algn="ctr">
              <a:buFont typeface="Arial" pitchFamily="34" charset="0"/>
              <a:buChar char="•"/>
              <a:defRPr/>
            </a:pPr>
            <a:r>
              <a:rPr lang="en-US" sz="4000" dirty="0"/>
              <a:t>Have your resume critiqued during a 10 minute Drop-In at the Career Center</a:t>
            </a:r>
          </a:p>
          <a:p>
            <a:pPr algn="ctr">
              <a:buFont typeface="Wingdings 2" charset="2"/>
              <a:buNone/>
              <a:defRPr/>
            </a:pPr>
            <a:r>
              <a:rPr lang="en-US" sz="4000" dirty="0">
                <a:solidFill>
                  <a:schemeClr val="accent1">
                    <a:lumMod val="75000"/>
                  </a:schemeClr>
                </a:solidFill>
              </a:rPr>
              <a:t>(Mon-Thurs 10-3, Fri 10-12)</a:t>
            </a:r>
          </a:p>
          <a:p>
            <a:pPr algn="ctr">
              <a:buFont typeface="Wingdings 2" charset="2"/>
              <a:buNone/>
              <a:defRPr/>
            </a:pPr>
            <a:endParaRPr lang="en-US" sz="4000" dirty="0"/>
          </a:p>
          <a:p>
            <a:pPr marL="457200" indent="-457200" algn="ctr">
              <a:buFont typeface="Arial" pitchFamily="34" charset="0"/>
              <a:buChar char="•"/>
              <a:defRPr/>
            </a:pPr>
            <a:r>
              <a:rPr lang="en-US" sz="4000" dirty="0"/>
              <a:t>Upload your Resume to UCR Handshake &amp; complete your UCR Handshake profile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1375" y="5922176"/>
            <a:ext cx="2387301" cy="380952"/>
          </a:xfrm>
          <a:prstGeom prst="rect">
            <a:avLst/>
          </a:prstGeom>
        </p:spPr>
      </p:pic>
      <p:pic>
        <p:nvPicPr>
          <p:cNvPr id="6"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20080575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57" y="0"/>
            <a:ext cx="12193057" cy="6858594"/>
          </a:xfrm>
          <a:prstGeom prst="rect">
            <a:avLst/>
          </a:prstGeom>
        </p:spPr>
      </p:pic>
      <p:sp>
        <p:nvSpPr>
          <p:cNvPr id="2" name="Title 1"/>
          <p:cNvSpPr>
            <a:spLocks noGrp="1"/>
          </p:cNvSpPr>
          <p:nvPr>
            <p:ph type="title"/>
          </p:nvPr>
        </p:nvSpPr>
        <p:spPr>
          <a:xfrm>
            <a:off x="1097280" y="286604"/>
            <a:ext cx="10058400" cy="750260"/>
          </a:xfrm>
        </p:spPr>
        <p:txBody>
          <a:bodyPr>
            <a:noAutofit/>
          </a:bodyPr>
          <a:lstStyle/>
          <a:p>
            <a:pPr algn="ctr"/>
            <a:r>
              <a:rPr lang="en-US" dirty="0">
                <a:solidFill>
                  <a:schemeClr val="accent1">
                    <a:lumMod val="75000"/>
                  </a:schemeClr>
                </a:solidFill>
                <a:effectLst>
                  <a:outerShdw blurRad="38100" dist="38100" dir="2700000" algn="tl">
                    <a:srgbClr val="000000">
                      <a:alpha val="43137"/>
                    </a:srgbClr>
                  </a:outerShdw>
                </a:effectLst>
                <a:latin typeface="+mn-lt"/>
                <a:cs typeface="Aharoni" pitchFamily="2" charset="-79"/>
              </a:rPr>
              <a:t/>
            </a:r>
            <a:br>
              <a:rPr lang="en-US" dirty="0">
                <a:solidFill>
                  <a:schemeClr val="accent1">
                    <a:lumMod val="75000"/>
                  </a:schemeClr>
                </a:solidFill>
                <a:effectLst>
                  <a:outerShdw blurRad="38100" dist="38100" dir="2700000" algn="tl">
                    <a:srgbClr val="000000">
                      <a:alpha val="43137"/>
                    </a:srgbClr>
                  </a:outerShdw>
                </a:effectLst>
                <a:latin typeface="+mn-lt"/>
                <a:cs typeface="Aharoni" pitchFamily="2" charset="-79"/>
              </a:rPr>
            </a:br>
            <a:r>
              <a:rPr lang="en-US" dirty="0">
                <a:solidFill>
                  <a:schemeClr val="accent1">
                    <a:lumMod val="75000"/>
                  </a:schemeClr>
                </a:solidFill>
                <a:effectLst>
                  <a:outerShdw blurRad="38100" dist="38100" dir="2700000" algn="tl">
                    <a:srgbClr val="000000">
                      <a:alpha val="43137"/>
                    </a:srgbClr>
                  </a:outerShdw>
                </a:effectLst>
                <a:latin typeface="+mn-lt"/>
                <a:cs typeface="Aharoni" pitchFamily="2" charset="-79"/>
              </a:rPr>
              <a:t/>
            </a:r>
            <a:br>
              <a:rPr lang="en-US" dirty="0">
                <a:solidFill>
                  <a:schemeClr val="accent1">
                    <a:lumMod val="75000"/>
                  </a:schemeClr>
                </a:solidFill>
                <a:effectLst>
                  <a:outerShdw blurRad="38100" dist="38100" dir="2700000" algn="tl">
                    <a:srgbClr val="000000">
                      <a:alpha val="43137"/>
                    </a:srgbClr>
                  </a:outerShdw>
                </a:effectLst>
                <a:latin typeface="+mn-lt"/>
                <a:cs typeface="Aharoni" pitchFamily="2" charset="-79"/>
              </a:rPr>
            </a:br>
            <a:r>
              <a:rPr lang="en-US" b="1" dirty="0">
                <a:solidFill>
                  <a:srgbClr val="0070C0"/>
                </a:solidFill>
              </a:rPr>
              <a:t/>
            </a:r>
            <a:br>
              <a:rPr lang="en-US" b="1" dirty="0">
                <a:solidFill>
                  <a:srgbClr val="0070C0"/>
                </a:solidFill>
              </a:rPr>
            </a:br>
            <a:endParaRPr lang="en-US" b="1" dirty="0">
              <a:solidFill>
                <a:srgbClr val="0070C0"/>
              </a:solidFill>
            </a:endParaRPr>
          </a:p>
        </p:txBody>
      </p:sp>
      <p:sp>
        <p:nvSpPr>
          <p:cNvPr id="3" name="Content Placeholder 2"/>
          <p:cNvSpPr>
            <a:spLocks noGrp="1"/>
          </p:cNvSpPr>
          <p:nvPr>
            <p:ph idx="1"/>
          </p:nvPr>
        </p:nvSpPr>
        <p:spPr>
          <a:xfrm>
            <a:off x="627576" y="1957564"/>
            <a:ext cx="3695946" cy="3980330"/>
          </a:xfrm>
        </p:spPr>
        <p:txBody>
          <a:bodyPr>
            <a:normAutofit/>
          </a:bodyPr>
          <a:lstStyle/>
          <a:p>
            <a:pPr marL="0" indent="0">
              <a:buNone/>
            </a:pPr>
            <a:endParaRPr lang="en-US" dirty="0">
              <a:solidFill>
                <a:schemeClr val="bg1"/>
              </a:solidFill>
            </a:endParaRPr>
          </a:p>
          <a:p>
            <a:pPr>
              <a:lnSpc>
                <a:spcPct val="110000"/>
              </a:lnSpc>
              <a:spcBef>
                <a:spcPts val="0"/>
              </a:spcBef>
              <a:spcAft>
                <a:spcPts val="0"/>
              </a:spcAft>
              <a:buNone/>
            </a:pPr>
            <a:r>
              <a:rPr lang="en-US" b="1" dirty="0">
                <a:solidFill>
                  <a:schemeClr val="bg1"/>
                </a:solidFill>
              </a:rPr>
              <a:t>Hours:</a:t>
            </a:r>
            <a:r>
              <a:rPr lang="en-US" dirty="0">
                <a:solidFill>
                  <a:schemeClr val="bg1"/>
                </a:solidFill>
              </a:rPr>
              <a:t> </a:t>
            </a:r>
          </a:p>
          <a:p>
            <a:pPr>
              <a:lnSpc>
                <a:spcPct val="110000"/>
              </a:lnSpc>
              <a:spcBef>
                <a:spcPts val="0"/>
              </a:spcBef>
              <a:spcAft>
                <a:spcPts val="0"/>
              </a:spcAft>
              <a:buNone/>
            </a:pPr>
            <a:r>
              <a:rPr lang="en-US" dirty="0">
                <a:solidFill>
                  <a:schemeClr val="bg1"/>
                </a:solidFill>
              </a:rPr>
              <a:t>Mon. - Fri. 8 am to 5 pm</a:t>
            </a:r>
          </a:p>
          <a:p>
            <a:pPr>
              <a:lnSpc>
                <a:spcPct val="110000"/>
              </a:lnSpc>
              <a:spcBef>
                <a:spcPts val="0"/>
              </a:spcBef>
              <a:spcAft>
                <a:spcPts val="0"/>
              </a:spcAft>
              <a:buNone/>
            </a:pPr>
            <a:r>
              <a:rPr lang="en-US" dirty="0">
                <a:solidFill>
                  <a:schemeClr val="bg1"/>
                </a:solidFill>
              </a:rPr>
              <a:t>except Wed. 9 am to 5 pm</a:t>
            </a:r>
          </a:p>
          <a:p>
            <a:pPr>
              <a:lnSpc>
                <a:spcPct val="120000"/>
              </a:lnSpc>
              <a:spcBef>
                <a:spcPts val="0"/>
              </a:spcBef>
              <a:spcAft>
                <a:spcPts val="0"/>
              </a:spcAft>
              <a:buNone/>
            </a:pPr>
            <a:endParaRPr lang="en-US" dirty="0">
              <a:solidFill>
                <a:schemeClr val="bg1"/>
              </a:solidFill>
            </a:endParaRPr>
          </a:p>
          <a:p>
            <a:pPr>
              <a:lnSpc>
                <a:spcPct val="120000"/>
              </a:lnSpc>
              <a:spcBef>
                <a:spcPts val="0"/>
              </a:spcBef>
              <a:spcAft>
                <a:spcPts val="0"/>
              </a:spcAft>
              <a:buNone/>
            </a:pPr>
            <a:r>
              <a:rPr lang="en-US" b="1" dirty="0">
                <a:solidFill>
                  <a:schemeClr val="bg1"/>
                </a:solidFill>
              </a:rPr>
              <a:t>Drop-In Hours:</a:t>
            </a:r>
            <a:r>
              <a:rPr lang="en-US" dirty="0">
                <a:solidFill>
                  <a:schemeClr val="bg1"/>
                </a:solidFill>
              </a:rPr>
              <a:t> </a:t>
            </a:r>
          </a:p>
          <a:p>
            <a:pPr>
              <a:lnSpc>
                <a:spcPct val="120000"/>
              </a:lnSpc>
              <a:spcBef>
                <a:spcPts val="0"/>
              </a:spcBef>
              <a:spcAft>
                <a:spcPts val="0"/>
              </a:spcAft>
              <a:buNone/>
            </a:pPr>
            <a:r>
              <a:rPr lang="en-US" dirty="0">
                <a:solidFill>
                  <a:schemeClr val="bg1"/>
                </a:solidFill>
              </a:rPr>
              <a:t>Mon. - Thurs. 10 am-3pm</a:t>
            </a:r>
          </a:p>
          <a:p>
            <a:pPr>
              <a:lnSpc>
                <a:spcPct val="120000"/>
              </a:lnSpc>
              <a:spcBef>
                <a:spcPts val="0"/>
              </a:spcBef>
              <a:spcAft>
                <a:spcPts val="0"/>
              </a:spcAft>
              <a:buNone/>
            </a:pPr>
            <a:r>
              <a:rPr lang="en-US" dirty="0">
                <a:solidFill>
                  <a:schemeClr val="bg1"/>
                </a:solidFill>
              </a:rPr>
              <a:t>Fri. 10 am-12 pm</a:t>
            </a:r>
          </a:p>
        </p:txBody>
      </p:sp>
      <p:pic>
        <p:nvPicPr>
          <p:cNvPr id="4" name="Picture 3"/>
          <p:cNvPicPr>
            <a:picLocks noChangeAspect="1"/>
          </p:cNvPicPr>
          <p:nvPr/>
        </p:nvPicPr>
        <p:blipFill>
          <a:blip r:embed="rId3"/>
          <a:stretch>
            <a:fillRect/>
          </a:stretch>
        </p:blipFill>
        <p:spPr>
          <a:xfrm>
            <a:off x="7377954" y="1290877"/>
            <a:ext cx="4417066" cy="4098762"/>
          </a:xfrm>
          <a:prstGeom prst="rect">
            <a:avLst/>
          </a:prstGeom>
        </p:spPr>
      </p:pic>
      <p:sp>
        <p:nvSpPr>
          <p:cNvPr id="5" name="Right Arrow 4"/>
          <p:cNvSpPr/>
          <p:nvPr/>
        </p:nvSpPr>
        <p:spPr>
          <a:xfrm rot="8270900">
            <a:off x="9475337" y="2193589"/>
            <a:ext cx="1122652" cy="459925"/>
          </a:xfrm>
          <a:prstGeom prst="rightArrow">
            <a:avLst/>
          </a:prstGeom>
          <a:solidFill>
            <a:srgbClr val="E65D00"/>
          </a:solidFill>
          <a:ln w="9525" cap="flat" cmpd="sng" algn="ctr">
            <a:solidFill>
              <a:srgbClr val="E65D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509412" rtl="0" eaLnBrk="1" latinLnBrk="0" hangingPunct="1">
              <a:defRPr sz="2000" kern="1200">
                <a:solidFill>
                  <a:schemeClr val="lt1"/>
                </a:solidFill>
                <a:latin typeface="+mn-lt"/>
                <a:ea typeface="+mn-ea"/>
                <a:cs typeface="+mn-cs"/>
              </a:defRPr>
            </a:lvl1pPr>
            <a:lvl2pPr marL="509412" algn="l" defTabSz="509412" rtl="0" eaLnBrk="1" latinLnBrk="0" hangingPunct="1">
              <a:defRPr sz="2000" kern="1200">
                <a:solidFill>
                  <a:schemeClr val="lt1"/>
                </a:solidFill>
                <a:latin typeface="+mn-lt"/>
                <a:ea typeface="+mn-ea"/>
                <a:cs typeface="+mn-cs"/>
              </a:defRPr>
            </a:lvl2pPr>
            <a:lvl3pPr marL="1018824" algn="l" defTabSz="509412" rtl="0" eaLnBrk="1" latinLnBrk="0" hangingPunct="1">
              <a:defRPr sz="2000" kern="1200">
                <a:solidFill>
                  <a:schemeClr val="lt1"/>
                </a:solidFill>
                <a:latin typeface="+mn-lt"/>
                <a:ea typeface="+mn-ea"/>
                <a:cs typeface="+mn-cs"/>
              </a:defRPr>
            </a:lvl3pPr>
            <a:lvl4pPr marL="1528237" algn="l" defTabSz="509412" rtl="0" eaLnBrk="1" latinLnBrk="0" hangingPunct="1">
              <a:defRPr sz="2000" kern="1200">
                <a:solidFill>
                  <a:schemeClr val="lt1"/>
                </a:solidFill>
                <a:latin typeface="+mn-lt"/>
                <a:ea typeface="+mn-ea"/>
                <a:cs typeface="+mn-cs"/>
              </a:defRPr>
            </a:lvl4pPr>
            <a:lvl5pPr marL="2037649" algn="l" defTabSz="509412" rtl="0" eaLnBrk="1" latinLnBrk="0" hangingPunct="1">
              <a:defRPr sz="2000" kern="1200">
                <a:solidFill>
                  <a:schemeClr val="lt1"/>
                </a:solidFill>
                <a:latin typeface="+mn-lt"/>
                <a:ea typeface="+mn-ea"/>
                <a:cs typeface="+mn-cs"/>
              </a:defRPr>
            </a:lvl5pPr>
            <a:lvl6pPr marL="2547061" algn="l" defTabSz="509412" rtl="0" eaLnBrk="1" latinLnBrk="0" hangingPunct="1">
              <a:defRPr sz="2000" kern="1200">
                <a:solidFill>
                  <a:schemeClr val="lt1"/>
                </a:solidFill>
                <a:latin typeface="+mn-lt"/>
                <a:ea typeface="+mn-ea"/>
                <a:cs typeface="+mn-cs"/>
              </a:defRPr>
            </a:lvl6pPr>
            <a:lvl7pPr marL="3056473" algn="l" defTabSz="509412" rtl="0" eaLnBrk="1" latinLnBrk="0" hangingPunct="1">
              <a:defRPr sz="2000" kern="1200">
                <a:solidFill>
                  <a:schemeClr val="lt1"/>
                </a:solidFill>
                <a:latin typeface="+mn-lt"/>
                <a:ea typeface="+mn-ea"/>
                <a:cs typeface="+mn-cs"/>
              </a:defRPr>
            </a:lvl7pPr>
            <a:lvl8pPr marL="3565886" algn="l" defTabSz="509412" rtl="0" eaLnBrk="1" latinLnBrk="0" hangingPunct="1">
              <a:defRPr sz="2000" kern="1200">
                <a:solidFill>
                  <a:schemeClr val="lt1"/>
                </a:solidFill>
                <a:latin typeface="+mn-lt"/>
                <a:ea typeface="+mn-ea"/>
                <a:cs typeface="+mn-cs"/>
              </a:defRPr>
            </a:lvl8pPr>
            <a:lvl9pPr marL="4075298" algn="l" defTabSz="509412" rtl="0" eaLnBrk="1" latinLnBrk="0" hangingPunct="1">
              <a:defRPr sz="2000" kern="1200">
                <a:solidFill>
                  <a:schemeClr val="lt1"/>
                </a:solidFill>
                <a:latin typeface="+mn-lt"/>
                <a:ea typeface="+mn-ea"/>
                <a:cs typeface="+mn-cs"/>
              </a:defRPr>
            </a:lvl9pPr>
          </a:lstStyle>
          <a:p>
            <a:pPr algn="ctr">
              <a:defRPr/>
            </a:pPr>
            <a:endParaRPr lang="en-US">
              <a:solidFill>
                <a:sysClr val="window" lastClr="FFFFFF"/>
              </a:solidFill>
              <a:latin typeface="Calibri"/>
            </a:endParaRPr>
          </a:p>
        </p:txBody>
      </p:sp>
      <p:sp>
        <p:nvSpPr>
          <p:cNvPr id="7" name="TextBox 6"/>
          <p:cNvSpPr txBox="1"/>
          <p:nvPr/>
        </p:nvSpPr>
        <p:spPr>
          <a:xfrm>
            <a:off x="4012762" y="492768"/>
            <a:ext cx="3792295" cy="830997"/>
          </a:xfrm>
          <a:prstGeom prst="rect">
            <a:avLst/>
          </a:prstGeom>
          <a:noFill/>
        </p:spPr>
        <p:txBody>
          <a:bodyPr wrap="square" rtlCol="0">
            <a:spAutoFit/>
          </a:bodyPr>
          <a:lstStyle/>
          <a:p>
            <a:r>
              <a:rPr lang="en-US" sz="4800" b="1" dirty="0">
                <a:solidFill>
                  <a:srgbClr val="E9B635"/>
                </a:solidFill>
              </a:rPr>
              <a:t>Come See Us!</a:t>
            </a:r>
          </a:p>
        </p:txBody>
      </p:sp>
      <p:pic>
        <p:nvPicPr>
          <p:cNvPr id="8" name="Picture 7"/>
          <p:cNvPicPr>
            <a:picLocks noChangeAspect="1"/>
          </p:cNvPicPr>
          <p:nvPr/>
        </p:nvPicPr>
        <p:blipFill>
          <a:blip r:embed="rId4"/>
          <a:stretch>
            <a:fillRect/>
          </a:stretch>
        </p:blipFill>
        <p:spPr>
          <a:xfrm>
            <a:off x="4415041" y="1290877"/>
            <a:ext cx="2962913" cy="4098762"/>
          </a:xfrm>
          <a:prstGeom prst="rect">
            <a:avLst/>
          </a:prstGeom>
        </p:spPr>
      </p:pic>
    </p:spTree>
    <p:extLst>
      <p:ext uri="{BB962C8B-B14F-4D97-AF65-F5344CB8AC3E}">
        <p14:creationId xmlns:p14="http://schemas.microsoft.com/office/powerpoint/2010/main" val="295592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300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E1514C-5E56-4738-A1FF-4B1CFD2A3E36}" type="slidenum">
              <a:rPr lang="en-US" smtClean="0"/>
              <a:t>4</a:t>
            </a:fld>
            <a:endParaRPr lang="en-US"/>
          </a:p>
        </p:txBody>
      </p:sp>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6468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71029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E1514C-5E56-4738-A1FF-4B1CFD2A3E36}" type="slidenum">
              <a:rPr lang="en-US" smtClean="0"/>
              <a:t>6</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9112" cy="6858000"/>
          </a:xfrm>
          <a:prstGeom prst="rect">
            <a:avLst/>
          </a:prstGeom>
        </p:spPr>
      </p:pic>
      <p:sp>
        <p:nvSpPr>
          <p:cNvPr id="4" name="Rectangle 3"/>
          <p:cNvSpPr/>
          <p:nvPr/>
        </p:nvSpPr>
        <p:spPr>
          <a:xfrm flipH="1">
            <a:off x="6192108" y="2525984"/>
            <a:ext cx="4475888" cy="275198"/>
          </a:xfrm>
          <a:prstGeom prst="rect">
            <a:avLst/>
          </a:prstGeom>
          <a:solidFill>
            <a:srgbClr val="ECC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1524001" y="2428832"/>
            <a:ext cx="4757351" cy="400110"/>
            <a:chOff x="0" y="2525992"/>
            <a:chExt cx="4757351" cy="400110"/>
          </a:xfrm>
        </p:grpSpPr>
        <p:sp>
          <p:nvSpPr>
            <p:cNvPr id="6" name="TextBox 5"/>
            <p:cNvSpPr txBox="1"/>
            <p:nvPr/>
          </p:nvSpPr>
          <p:spPr>
            <a:xfrm>
              <a:off x="957687" y="2525992"/>
              <a:ext cx="3799664" cy="400110"/>
            </a:xfrm>
            <a:prstGeom prst="rect">
              <a:avLst/>
            </a:prstGeom>
            <a:noFill/>
          </p:spPr>
          <p:txBody>
            <a:bodyPr wrap="square" rtlCol="0">
              <a:spAutoFit/>
            </a:bodyPr>
            <a:lstStyle/>
            <a:p>
              <a:r>
                <a:rPr lang="en-US" sz="2000" b="1" dirty="0">
                  <a:solidFill>
                    <a:schemeClr val="bg1"/>
                  </a:solidFill>
                  <a:latin typeface="Arial"/>
                  <a:cs typeface="Arial"/>
                </a:rPr>
                <a:t>Create a Handshake Account</a:t>
              </a:r>
            </a:p>
          </p:txBody>
        </p:sp>
        <p:sp>
          <p:nvSpPr>
            <p:cNvPr id="7" name="Rectangle 6"/>
            <p:cNvSpPr/>
            <p:nvPr/>
          </p:nvSpPr>
          <p:spPr>
            <a:xfrm>
              <a:off x="0" y="2623144"/>
              <a:ext cx="957687" cy="275198"/>
            </a:xfrm>
            <a:prstGeom prst="rect">
              <a:avLst/>
            </a:prstGeom>
            <a:solidFill>
              <a:srgbClr val="ECC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Rectangle 7"/>
          <p:cNvSpPr/>
          <p:nvPr/>
        </p:nvSpPr>
        <p:spPr>
          <a:xfrm>
            <a:off x="3512189" y="3077429"/>
            <a:ext cx="2474007" cy="347069"/>
          </a:xfrm>
          <a:prstGeom prst="rect">
            <a:avLst/>
          </a:prstGeom>
          <a:solidFill>
            <a:schemeClr val="tx1">
              <a:alpha val="60000"/>
            </a:schemeClr>
          </a:solidFill>
          <a:ln>
            <a:solidFill>
              <a:srgbClr val="FFFFFF">
                <a:alpha val="7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2436174" y="3033697"/>
            <a:ext cx="7780693" cy="390798"/>
            <a:chOff x="866738" y="3034062"/>
            <a:chExt cx="7780693" cy="357894"/>
          </a:xfrm>
        </p:grpSpPr>
        <p:sp>
          <p:nvSpPr>
            <p:cNvPr id="10" name="TextBox 9"/>
            <p:cNvSpPr txBox="1"/>
            <p:nvPr/>
          </p:nvSpPr>
          <p:spPr>
            <a:xfrm>
              <a:off x="866738" y="3038013"/>
              <a:ext cx="402674" cy="353943"/>
            </a:xfrm>
            <a:prstGeom prst="rect">
              <a:avLst/>
            </a:prstGeom>
            <a:noFill/>
          </p:spPr>
          <p:txBody>
            <a:bodyPr wrap="none" rtlCol="0">
              <a:spAutoFit/>
            </a:bodyPr>
            <a:lstStyle/>
            <a:p>
              <a:pPr algn="r"/>
              <a:r>
                <a:rPr lang="en-US" sz="1700" dirty="0">
                  <a:solidFill>
                    <a:srgbClr val="ECC23D"/>
                  </a:solidFill>
                  <a:latin typeface="Arial Black"/>
                  <a:cs typeface="Arial Black"/>
                </a:rPr>
                <a:t>1.</a:t>
              </a:r>
            </a:p>
          </p:txBody>
        </p:sp>
        <p:sp>
          <p:nvSpPr>
            <p:cNvPr id="11" name="TextBox 10"/>
            <p:cNvSpPr txBox="1"/>
            <p:nvPr/>
          </p:nvSpPr>
          <p:spPr>
            <a:xfrm>
              <a:off x="1121891" y="3034062"/>
              <a:ext cx="7525540" cy="323165"/>
            </a:xfrm>
            <a:prstGeom prst="rect">
              <a:avLst/>
            </a:prstGeom>
            <a:noFill/>
          </p:spPr>
          <p:txBody>
            <a:bodyPr wrap="square" rtlCol="0">
              <a:spAutoFit/>
            </a:bodyPr>
            <a:lstStyle/>
            <a:p>
              <a:r>
                <a:rPr lang="en-US" sz="1500" dirty="0">
                  <a:solidFill>
                    <a:schemeClr val="bg1"/>
                  </a:solidFill>
                  <a:latin typeface="Arial"/>
                  <a:cs typeface="Arial"/>
                </a:rPr>
                <a:t>Log into   </a:t>
              </a:r>
              <a:r>
                <a:rPr lang="en-US" sz="1500" b="1" dirty="0">
                  <a:solidFill>
                    <a:srgbClr val="ECC23D"/>
                  </a:solidFill>
                  <a:latin typeface="Arial"/>
                  <a:cs typeface="Arial"/>
                </a:rPr>
                <a:t>go.ucr.edu/</a:t>
              </a:r>
              <a:r>
                <a:rPr lang="en-US" sz="1500" b="1" dirty="0" err="1">
                  <a:solidFill>
                    <a:srgbClr val="ECC23D"/>
                  </a:solidFill>
                  <a:latin typeface="Arial"/>
                  <a:cs typeface="Arial"/>
                </a:rPr>
                <a:t>ucrhandshake</a:t>
              </a:r>
              <a:r>
                <a:rPr lang="en-US" sz="1500" dirty="0">
                  <a:solidFill>
                    <a:schemeClr val="bg1"/>
                  </a:solidFill>
                  <a:latin typeface="Arial"/>
                  <a:cs typeface="Arial"/>
                </a:rPr>
                <a:t>   with your UCR username and password.</a:t>
              </a:r>
            </a:p>
          </p:txBody>
        </p:sp>
      </p:grpSp>
      <p:grpSp>
        <p:nvGrpSpPr>
          <p:cNvPr id="12" name="Group 11"/>
          <p:cNvGrpSpPr/>
          <p:nvPr/>
        </p:nvGrpSpPr>
        <p:grpSpPr>
          <a:xfrm>
            <a:off x="2390738" y="3563534"/>
            <a:ext cx="7370754" cy="553998"/>
            <a:chOff x="866738" y="3563534"/>
            <a:chExt cx="7370754" cy="553998"/>
          </a:xfrm>
        </p:grpSpPr>
        <p:sp>
          <p:nvSpPr>
            <p:cNvPr id="13" name="TextBox 12"/>
            <p:cNvSpPr txBox="1"/>
            <p:nvPr/>
          </p:nvSpPr>
          <p:spPr>
            <a:xfrm>
              <a:off x="866738" y="3564575"/>
              <a:ext cx="402674" cy="353943"/>
            </a:xfrm>
            <a:prstGeom prst="rect">
              <a:avLst/>
            </a:prstGeom>
            <a:noFill/>
          </p:spPr>
          <p:txBody>
            <a:bodyPr wrap="none" rtlCol="0">
              <a:spAutoFit/>
            </a:bodyPr>
            <a:lstStyle/>
            <a:p>
              <a:pPr algn="r"/>
              <a:r>
                <a:rPr lang="en-US" sz="1700" dirty="0">
                  <a:solidFill>
                    <a:srgbClr val="ECC23D"/>
                  </a:solidFill>
                  <a:latin typeface="Arial Black"/>
                  <a:cs typeface="Arial Black"/>
                </a:rPr>
                <a:t>2.</a:t>
              </a:r>
            </a:p>
          </p:txBody>
        </p:sp>
        <p:sp>
          <p:nvSpPr>
            <p:cNvPr id="14" name="TextBox 13"/>
            <p:cNvSpPr txBox="1"/>
            <p:nvPr/>
          </p:nvSpPr>
          <p:spPr>
            <a:xfrm>
              <a:off x="1165877" y="3563534"/>
              <a:ext cx="7071615" cy="553998"/>
            </a:xfrm>
            <a:prstGeom prst="rect">
              <a:avLst/>
            </a:prstGeom>
            <a:noFill/>
          </p:spPr>
          <p:txBody>
            <a:bodyPr wrap="square" rtlCol="0">
              <a:spAutoFit/>
            </a:bodyPr>
            <a:lstStyle/>
            <a:p>
              <a:r>
                <a:rPr lang="en-US" sz="1500" dirty="0">
                  <a:solidFill>
                    <a:schemeClr val="bg1"/>
                  </a:solidFill>
                  <a:latin typeface="Arial"/>
                  <a:cs typeface="Arial"/>
                </a:rPr>
                <a:t>Create a new Handshake profile by adding your resume, photos, skills and more. Make your profile public to employers.</a:t>
              </a:r>
            </a:p>
          </p:txBody>
        </p:sp>
      </p:grpSp>
      <p:grpSp>
        <p:nvGrpSpPr>
          <p:cNvPr id="15" name="Group 14"/>
          <p:cNvGrpSpPr/>
          <p:nvPr/>
        </p:nvGrpSpPr>
        <p:grpSpPr>
          <a:xfrm>
            <a:off x="2390738" y="4255818"/>
            <a:ext cx="7370756" cy="576810"/>
            <a:chOff x="866738" y="4255818"/>
            <a:chExt cx="7370756" cy="576810"/>
          </a:xfrm>
        </p:grpSpPr>
        <p:sp>
          <p:nvSpPr>
            <p:cNvPr id="16" name="TextBox 15"/>
            <p:cNvSpPr txBox="1"/>
            <p:nvPr/>
          </p:nvSpPr>
          <p:spPr>
            <a:xfrm>
              <a:off x="866738" y="4255818"/>
              <a:ext cx="402674" cy="353943"/>
            </a:xfrm>
            <a:prstGeom prst="rect">
              <a:avLst/>
            </a:prstGeom>
            <a:noFill/>
          </p:spPr>
          <p:txBody>
            <a:bodyPr wrap="none" rtlCol="0">
              <a:spAutoFit/>
            </a:bodyPr>
            <a:lstStyle/>
            <a:p>
              <a:pPr algn="r"/>
              <a:r>
                <a:rPr lang="en-US" sz="1700" dirty="0">
                  <a:solidFill>
                    <a:srgbClr val="ECC23D"/>
                  </a:solidFill>
                  <a:latin typeface="Arial Black"/>
                  <a:cs typeface="Arial Black"/>
                </a:rPr>
                <a:t>3.</a:t>
              </a:r>
            </a:p>
          </p:txBody>
        </p:sp>
        <p:sp>
          <p:nvSpPr>
            <p:cNvPr id="17" name="TextBox 16"/>
            <p:cNvSpPr txBox="1"/>
            <p:nvPr/>
          </p:nvSpPr>
          <p:spPr>
            <a:xfrm>
              <a:off x="1165879" y="4278630"/>
              <a:ext cx="7071615" cy="553998"/>
            </a:xfrm>
            <a:prstGeom prst="rect">
              <a:avLst/>
            </a:prstGeom>
            <a:noFill/>
          </p:spPr>
          <p:txBody>
            <a:bodyPr wrap="square" rtlCol="0">
              <a:spAutoFit/>
            </a:bodyPr>
            <a:lstStyle/>
            <a:p>
              <a:r>
                <a:rPr lang="en-US" sz="1500" dirty="0">
                  <a:solidFill>
                    <a:schemeClr val="bg1"/>
                  </a:solidFill>
                  <a:latin typeface="Arial"/>
                  <a:cs typeface="Arial"/>
                </a:rPr>
                <a:t>Click “Jobs” in the menu bar and start applying. Save searches and sign up for notifications about future opportunities that match your interests!</a:t>
              </a:r>
            </a:p>
          </p:txBody>
        </p:sp>
      </p:grpSp>
    </p:spTree>
    <p:extLst>
      <p:ext uri="{BB962C8B-B14F-4D97-AF65-F5344CB8AC3E}">
        <p14:creationId xmlns:p14="http://schemas.microsoft.com/office/powerpoint/2010/main" val="1680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2466752" y="2478555"/>
            <a:ext cx="7774527" cy="1900889"/>
          </a:xfrm>
          <a:prstGeom prst="rect">
            <a:avLst/>
          </a:prstGeom>
        </p:spPr>
        <p:txBody>
          <a:bodyPr/>
          <a:lstStyle>
            <a:lvl1pPr algn="l" defTabSz="914400" rtl="0" eaLnBrk="1" latinLnBrk="0" hangingPunct="1">
              <a:lnSpc>
                <a:spcPct val="85000"/>
              </a:lnSpc>
              <a:spcBef>
                <a:spcPct val="0"/>
              </a:spcBef>
              <a:buNone/>
              <a:defRPr sz="4800" kern="1200" spc="-50" baseline="0">
                <a:solidFill>
                  <a:schemeClr val="accent2">
                    <a:lumMod val="75000"/>
                  </a:schemeClr>
                </a:solidFill>
                <a:latin typeface="+mn-lt"/>
                <a:ea typeface="+mj-ea"/>
                <a:cs typeface="+mj-cs"/>
              </a:defRPr>
            </a:lvl1pPr>
          </a:lstStyle>
          <a:p>
            <a:r>
              <a:rPr lang="en-US" altLang="en-US" sz="8800" b="1" dirty="0">
                <a:solidFill>
                  <a:srgbClr val="FFC000"/>
                </a:solidFill>
                <a:effectLst>
                  <a:outerShdw blurRad="38100" dist="38100" dir="2700000" algn="tl">
                    <a:srgbClr val="000000">
                      <a:alpha val="43137"/>
                    </a:srgbClr>
                  </a:outerShdw>
                </a:effectLst>
              </a:rPr>
              <a:t>Resume Writing </a:t>
            </a:r>
            <a:endParaRPr lang="es-US" sz="8800" dirty="0">
              <a:solidFill>
                <a:srgbClr val="FFC000"/>
              </a:solidFill>
            </a:endParaRPr>
          </a:p>
        </p:txBody>
      </p:sp>
    </p:spTree>
    <p:extLst>
      <p:ext uri="{BB962C8B-B14F-4D97-AF65-F5344CB8AC3E}">
        <p14:creationId xmlns:p14="http://schemas.microsoft.com/office/powerpoint/2010/main" val="2361281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415115573"/>
              </p:ext>
            </p:extLst>
          </p:nvPr>
        </p:nvGraphicFramePr>
        <p:xfrm>
          <a:off x="214009" y="248479"/>
          <a:ext cx="11478638" cy="6361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8"/>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11338451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effectLst>
                  <a:outerShdw blurRad="38100" dist="38100" dir="2700000" algn="tl">
                    <a:srgbClr val="000000">
                      <a:alpha val="43137"/>
                    </a:srgbClr>
                  </a:outerShdw>
                </a:effectLst>
              </a:rPr>
              <a:t>Agenda</a:t>
            </a:r>
            <a:endParaRPr lang="en-US" dirty="0">
              <a:solidFill>
                <a:schemeClr val="accent1">
                  <a:lumMod val="75000"/>
                </a:schemeClr>
              </a:solidFill>
            </a:endParaRPr>
          </a:p>
        </p:txBody>
      </p:sp>
      <p:sp>
        <p:nvSpPr>
          <p:cNvPr id="3" name="Content Placeholder 2"/>
          <p:cNvSpPr>
            <a:spLocks noGrp="1"/>
          </p:cNvSpPr>
          <p:nvPr>
            <p:ph idx="1"/>
          </p:nvPr>
        </p:nvSpPr>
        <p:spPr>
          <a:xfrm>
            <a:off x="1115237" y="1817520"/>
            <a:ext cx="3673933" cy="3970094"/>
          </a:xfrm>
        </p:spPr>
        <p:txBody>
          <a:bodyPr>
            <a:normAutofit/>
          </a:bodyPr>
          <a:lstStyle/>
          <a:p>
            <a:pPr>
              <a:buFont typeface="Wingdings" panose="05000000000000000000" pitchFamily="2" charset="2"/>
              <a:buChar char="q"/>
            </a:pPr>
            <a:r>
              <a:rPr lang="en-US" dirty="0" smtClean="0"/>
              <a:t>What is a Resume?</a:t>
            </a:r>
          </a:p>
          <a:p>
            <a:pPr>
              <a:buFont typeface="Wingdings" panose="05000000000000000000" pitchFamily="2" charset="2"/>
              <a:buChar char="q"/>
            </a:pPr>
            <a:r>
              <a:rPr lang="en-US" dirty="0" smtClean="0"/>
              <a:t>Resume Format</a:t>
            </a:r>
          </a:p>
          <a:p>
            <a:pPr lvl="1">
              <a:buFont typeface="Wingdings" panose="05000000000000000000" pitchFamily="2" charset="2"/>
              <a:buChar char="§"/>
            </a:pPr>
            <a:r>
              <a:rPr lang="en-US" dirty="0" smtClean="0"/>
              <a:t>Chronological Format</a:t>
            </a:r>
          </a:p>
          <a:p>
            <a:pPr lvl="1">
              <a:buFont typeface="Wingdings" panose="05000000000000000000" pitchFamily="2" charset="2"/>
              <a:buChar char="§"/>
            </a:pPr>
            <a:r>
              <a:rPr lang="en-US" dirty="0" smtClean="0"/>
              <a:t>Functional Format</a:t>
            </a:r>
          </a:p>
          <a:p>
            <a:pPr>
              <a:buFont typeface="Wingdings" panose="05000000000000000000" pitchFamily="2" charset="2"/>
              <a:buChar char="q"/>
            </a:pPr>
            <a:r>
              <a:rPr lang="en-US" dirty="0" smtClean="0"/>
              <a:t>Main Sections on a Resume</a:t>
            </a:r>
          </a:p>
          <a:p>
            <a:pPr lvl="1">
              <a:buFont typeface="Wingdings" panose="05000000000000000000" pitchFamily="2" charset="2"/>
              <a:buChar char="§"/>
            </a:pPr>
            <a:r>
              <a:rPr lang="en-US" dirty="0" smtClean="0"/>
              <a:t>Header/Contact Info</a:t>
            </a:r>
          </a:p>
          <a:p>
            <a:pPr lvl="1">
              <a:buFont typeface="Wingdings" panose="05000000000000000000" pitchFamily="2" charset="2"/>
              <a:buChar char="§"/>
            </a:pPr>
            <a:r>
              <a:rPr lang="en-US" dirty="0" smtClean="0"/>
              <a:t>Objective</a:t>
            </a:r>
          </a:p>
          <a:p>
            <a:pPr lvl="1">
              <a:buFont typeface="Wingdings" panose="05000000000000000000" pitchFamily="2" charset="2"/>
              <a:buChar char="§"/>
            </a:pPr>
            <a:r>
              <a:rPr lang="en-US" dirty="0" smtClean="0"/>
              <a:t>Education</a:t>
            </a:r>
          </a:p>
          <a:p>
            <a:pPr lvl="1">
              <a:buFont typeface="Wingdings" panose="05000000000000000000" pitchFamily="2" charset="2"/>
              <a:buChar char="§"/>
            </a:pPr>
            <a:r>
              <a:rPr lang="en-US" dirty="0" smtClean="0"/>
              <a:t>Experience</a:t>
            </a:r>
          </a:p>
          <a:p>
            <a:pPr lvl="1">
              <a:buFont typeface="Wingdings" panose="05000000000000000000" pitchFamily="2" charset="2"/>
              <a:buChar char="§"/>
            </a:pPr>
            <a:r>
              <a:rPr lang="en-US" dirty="0" smtClean="0"/>
              <a:t>Skills</a:t>
            </a:r>
          </a:p>
          <a:p>
            <a:pPr lvl="1">
              <a:buFont typeface="Wingdings" panose="05000000000000000000" pitchFamily="2" charset="2"/>
              <a:buChar char="§"/>
            </a:pPr>
            <a:r>
              <a:rPr lang="en-US" dirty="0" smtClean="0"/>
              <a:t>Activities</a:t>
            </a:r>
          </a:p>
          <a:p>
            <a:pPr marL="201168" lvl="1" indent="0">
              <a:buNone/>
            </a:pPr>
            <a:endParaRPr lang="en-US" dirty="0" smtClean="0"/>
          </a:p>
          <a:p>
            <a:pPr marL="201168" lvl="1" indent="0">
              <a:buNone/>
            </a:pPr>
            <a:endParaRPr lang="en-US" dirty="0" smtClean="0"/>
          </a:p>
          <a:p>
            <a:pPr lvl="1">
              <a:buFont typeface="Wingdings" panose="05000000000000000000" pitchFamily="2" charset="2"/>
              <a:buChar char="§"/>
            </a:pPr>
            <a:endParaRPr lang="en-US" dirty="0" smtClean="0"/>
          </a:p>
          <a:p>
            <a:pPr lvl="1">
              <a:buFont typeface="Wingdings" panose="05000000000000000000" pitchFamily="2" charset="2"/>
              <a:buChar char="§"/>
            </a:pPr>
            <a:endParaRPr lang="en-US" dirty="0" smtClean="0"/>
          </a:p>
          <a:p>
            <a:pPr>
              <a:buFont typeface="Wingdings" panose="05000000000000000000" pitchFamily="2" charset="2"/>
              <a:buChar char="q"/>
            </a:pPr>
            <a:endParaRPr lang="en-US" dirty="0"/>
          </a:p>
        </p:txBody>
      </p:sp>
      <p:pic>
        <p:nvPicPr>
          <p:cNvPr id="4"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41343" y="6316156"/>
            <a:ext cx="1628775" cy="457200"/>
          </a:xfrm>
          <a:prstGeom prst="rect">
            <a:avLst/>
          </a:prstGeom>
        </p:spPr>
      </p:pic>
      <p:sp>
        <p:nvSpPr>
          <p:cNvPr id="5" name="Content Placeholder 2"/>
          <p:cNvSpPr txBox="1">
            <a:spLocks/>
          </p:cNvSpPr>
          <p:nvPr/>
        </p:nvSpPr>
        <p:spPr>
          <a:xfrm>
            <a:off x="6467410" y="1817520"/>
            <a:ext cx="3673933" cy="397009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dirty="0" smtClean="0"/>
              <a:t>Tailor your Resume</a:t>
            </a:r>
          </a:p>
          <a:p>
            <a:pPr>
              <a:buFont typeface="Wingdings" panose="05000000000000000000" pitchFamily="2" charset="2"/>
              <a:buChar char="q"/>
            </a:pPr>
            <a:r>
              <a:rPr lang="en-US" dirty="0" smtClean="0"/>
              <a:t>Resume Checklist</a:t>
            </a:r>
          </a:p>
          <a:p>
            <a:pPr>
              <a:buFont typeface="Wingdings" panose="05000000000000000000" pitchFamily="2" charset="2"/>
              <a:buChar char="q"/>
            </a:pPr>
            <a:r>
              <a:rPr lang="en-US" dirty="0" smtClean="0"/>
              <a:t>Stuff not to Include on your Resume</a:t>
            </a:r>
          </a:p>
          <a:p>
            <a:pPr>
              <a:buFont typeface="Wingdings" panose="05000000000000000000" pitchFamily="2" charset="2"/>
              <a:buChar char="q"/>
            </a:pPr>
            <a:r>
              <a:rPr lang="en-US" dirty="0" smtClean="0"/>
              <a:t>Resume Activity</a:t>
            </a:r>
          </a:p>
          <a:p>
            <a:pPr>
              <a:buFont typeface="Wingdings" panose="05000000000000000000" pitchFamily="2" charset="2"/>
              <a:buChar char="q"/>
            </a:pPr>
            <a:r>
              <a:rPr lang="en-US" dirty="0" smtClean="0"/>
              <a:t>References</a:t>
            </a:r>
          </a:p>
          <a:p>
            <a:pPr>
              <a:buFont typeface="Wingdings" panose="05000000000000000000" pitchFamily="2" charset="2"/>
              <a:buChar char="q"/>
            </a:pPr>
            <a:r>
              <a:rPr lang="en-US" dirty="0" smtClean="0"/>
              <a:t>LinkedIn</a:t>
            </a:r>
          </a:p>
          <a:p>
            <a:pPr>
              <a:buFont typeface="Wingdings" panose="05000000000000000000" pitchFamily="2" charset="2"/>
              <a:buChar char="q"/>
            </a:pPr>
            <a:r>
              <a:rPr lang="en-US" dirty="0" smtClean="0"/>
              <a:t>Next Steps</a:t>
            </a:r>
          </a:p>
          <a:p>
            <a:pPr>
              <a:buFont typeface="Wingdings" panose="05000000000000000000" pitchFamily="2" charset="2"/>
              <a:buChar char="q"/>
            </a:pPr>
            <a:endParaRPr lang="en-US" dirty="0" smtClean="0"/>
          </a:p>
          <a:p>
            <a:pPr>
              <a:buFont typeface="Wingdings" panose="05000000000000000000" pitchFamily="2" charset="2"/>
              <a:buChar char="q"/>
            </a:pPr>
            <a:endParaRPr lang="en-US" dirty="0" smtClean="0"/>
          </a:p>
          <a:p>
            <a:pPr marL="201168" lvl="1" indent="0">
              <a:buFont typeface="Calibri" pitchFamily="34" charset="0"/>
              <a:buNone/>
            </a:pPr>
            <a:endParaRPr lang="en-US" dirty="0" smtClean="0"/>
          </a:p>
          <a:p>
            <a:pPr lvl="1">
              <a:buFont typeface="Wingdings" panose="05000000000000000000" pitchFamily="2" charset="2"/>
              <a:buChar char="§"/>
            </a:pPr>
            <a:endParaRPr lang="en-US" dirty="0" smtClean="0"/>
          </a:p>
          <a:p>
            <a:pPr lvl="1">
              <a:buFont typeface="Wingdings" panose="05000000000000000000" pitchFamily="2" charset="2"/>
              <a:buChar char="§"/>
            </a:pPr>
            <a:endParaRPr lang="en-US" dirty="0" smtClean="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392303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6" id="{92EFB102-F384-4408-89FA-9160FB5C7169}" vid="{F8B6420B-C4C0-46F6-B134-5D4C3918206A}"/>
    </a:ext>
  </a:extLst>
</a:theme>
</file>

<file path=ppt/theme/theme2.xml><?xml version="1.0" encoding="utf-8"?>
<a:theme xmlns:a="http://schemas.openxmlformats.org/drawingml/2006/main" name="1_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6" id="{92EFB102-F384-4408-89FA-9160FB5C7169}" vid="{F8B6420B-C4C0-46F6-B134-5D4C3918206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3761E23F04AA4F98B4E70CBD5B1BF0" ma:contentTypeVersion="0" ma:contentTypeDescription="Create a new document." ma:contentTypeScope="" ma:versionID="dc0edabc3ffa3766eb2bbb8e3eb8fba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FDAC52-191F-4FB6-B4F6-71B10753EC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C03265E-10EA-40D8-A1B4-22291C9E9A8E}">
  <ds:schemaRefs>
    <ds:schemaRef ds:uri="http://schemas.microsoft.com/sharepoint/v3/contenttype/forms"/>
  </ds:schemaRefs>
</ds:datastoreItem>
</file>

<file path=customXml/itemProps3.xml><?xml version="1.0" encoding="utf-8"?>
<ds:datastoreItem xmlns:ds="http://schemas.openxmlformats.org/officeDocument/2006/customXml" ds:itemID="{95E46F2F-269E-43E6-9D4D-65EC243EAE07}">
  <ds:schemaRefs>
    <ds:schemaRef ds:uri="http://purl.org/dc/dcmitype/"/>
    <ds:schemaRef ds:uri="http://purl.org/dc/terms/"/>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Butterfly_Project_Template</Template>
  <TotalTime>8093</TotalTime>
  <Words>2830</Words>
  <Application>Microsoft Office PowerPoint</Application>
  <PresentationFormat>Widescreen</PresentationFormat>
  <Paragraphs>382</Paragraphs>
  <Slides>36</Slides>
  <Notes>19</Notes>
  <HiddenSlides>6</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36</vt:i4>
      </vt:variant>
    </vt:vector>
  </HeadingPairs>
  <TitlesOfParts>
    <vt:vector size="49" baseType="lpstr">
      <vt:lpstr>ＭＳ Ｐゴシック</vt:lpstr>
      <vt:lpstr>Aharoni</vt:lpstr>
      <vt:lpstr>Arial</vt:lpstr>
      <vt:lpstr>Arial Black</vt:lpstr>
      <vt:lpstr>Calibri</vt:lpstr>
      <vt:lpstr>Calibri Light</vt:lpstr>
      <vt:lpstr>Georgia</vt:lpstr>
      <vt:lpstr>Times New Roman</vt:lpstr>
      <vt:lpstr>Wingdings</vt:lpstr>
      <vt:lpstr>Wingdings 2</vt:lpstr>
      <vt:lpstr>Retrospect</vt:lpstr>
      <vt:lpstr>1_Retrospect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Objective (optional)</vt:lpstr>
      <vt:lpstr>PowerPoint Presentation</vt:lpstr>
      <vt:lpstr>Education</vt:lpstr>
      <vt:lpstr>PowerPoint Presentation</vt:lpstr>
      <vt:lpstr>What counts as experience?</vt:lpstr>
      <vt:lpstr>How Do I Talk About Experience?</vt:lpstr>
      <vt:lpstr>Experience Examples/ TAR Method</vt:lpstr>
      <vt:lpstr>PowerPoint Presentation</vt:lpstr>
      <vt:lpstr>You’ve Got Skills!</vt:lpstr>
      <vt:lpstr>Difference Between Experience &amp; Activity</vt:lpstr>
      <vt:lpstr>Tailor Your Resume</vt:lpstr>
      <vt:lpstr>Tailor Your Resume: Try it!</vt:lpstr>
      <vt:lpstr>Resume Check List</vt:lpstr>
      <vt:lpstr>Stuff NOT to Include in an Application</vt:lpstr>
      <vt:lpstr>Let’s Try It!</vt:lpstr>
      <vt:lpstr>What else do you need?</vt:lpstr>
      <vt:lpstr>References</vt:lpstr>
      <vt:lpstr>References Format Samples</vt:lpstr>
      <vt:lpstr>PowerPoint Presentation</vt:lpstr>
      <vt:lpstr>PowerPoint Presentation</vt:lpstr>
      <vt:lpstr>Next Steps</vt:lpstr>
      <vt:lpstr>   </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 Writing</dc:title>
  <dc:creator>USP UCR;ana.coria@ucr.edu</dc:creator>
  <cp:lastModifiedBy>Vanessa Lee</cp:lastModifiedBy>
  <cp:revision>192</cp:revision>
  <dcterms:created xsi:type="dcterms:W3CDTF">2017-07-13T21:40:42Z</dcterms:created>
  <dcterms:modified xsi:type="dcterms:W3CDTF">2019-08-30T22:12:55Z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0x010100383761E23F04AA4F98B4E70CBD5B1BF0</vt:lpwstr>
  </property>
</Properties>
</file>