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 id="2147483672" r:id="rId6"/>
  </p:sldMasterIdLst>
  <p:notesMasterIdLst>
    <p:notesMasterId r:id="rId21"/>
  </p:notesMasterIdLst>
  <p:handoutMasterIdLst>
    <p:handoutMasterId r:id="rId22"/>
  </p:handoutMasterIdLst>
  <p:sldIdLst>
    <p:sldId id="289" r:id="rId7"/>
    <p:sldId id="272" r:id="rId8"/>
    <p:sldId id="273" r:id="rId9"/>
    <p:sldId id="256" r:id="rId10"/>
    <p:sldId id="264" r:id="rId11"/>
    <p:sldId id="266" r:id="rId12"/>
    <p:sldId id="275" r:id="rId13"/>
    <p:sldId id="284" r:id="rId14"/>
    <p:sldId id="285" r:id="rId15"/>
    <p:sldId id="286" r:id="rId16"/>
    <p:sldId id="281" r:id="rId17"/>
    <p:sldId id="282" r:id="rId18"/>
    <p:sldId id="287"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67463" autoAdjust="0"/>
  </p:normalViewPr>
  <p:slideViewPr>
    <p:cSldViewPr snapToGrid="0">
      <p:cViewPr varScale="1">
        <p:scale>
          <a:sx n="69" d="100"/>
          <a:sy n="69" d="100"/>
        </p:scale>
        <p:origin x="524" y="52"/>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9/11/2019</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9/11/2019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340719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193256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50398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01443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03681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724111-AF3F-154F-B263-B8BE4340B3C4}"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30703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724111-AF3F-154F-B263-B8BE4340B3C4}"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18551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24111-AF3F-154F-B263-B8BE4340B3C4}"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7992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141805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487599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93728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765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2AD810B-109B-456A-A3F0-60D0F21BE93D}" type="datetimeFigureOut">
              <a:rPr lang="en-US" smtClean="0"/>
              <a:t>9/11/2019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229DCD3-048D-433E-858F-3343DED6B4B1}" type="slidenum">
              <a:rPr lang="en-US" smtClean="0"/>
              <a:t>‹#›</a:t>
            </a:fld>
            <a:endParaRPr lang="en-US"/>
          </a:p>
        </p:txBody>
      </p:sp>
    </p:spTree>
    <p:extLst>
      <p:ext uri="{BB962C8B-B14F-4D97-AF65-F5344CB8AC3E}">
        <p14:creationId xmlns:p14="http://schemas.microsoft.com/office/powerpoint/2010/main" val="3685766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AD810B-109B-456A-A3F0-60D0F21BE93D}"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229DCD3-048D-433E-858F-3343DED6B4B1}" type="slidenum">
              <a:rPr lang="en-US" smtClean="0"/>
              <a:t>‹#›</a:t>
            </a:fld>
            <a:endParaRPr lang="en-US"/>
          </a:p>
        </p:txBody>
      </p:sp>
    </p:spTree>
    <p:extLst>
      <p:ext uri="{BB962C8B-B14F-4D97-AF65-F5344CB8AC3E}">
        <p14:creationId xmlns:p14="http://schemas.microsoft.com/office/powerpoint/2010/main" val="3353692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2AD810B-109B-456A-A3F0-60D0F21BE93D}" type="datetimeFigureOut">
              <a:rPr lang="en-US" smtClean="0"/>
              <a:t>9/11/2019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229DCD3-048D-433E-858F-3343DED6B4B1}" type="slidenum">
              <a:rPr lang="en-US" smtClean="0"/>
              <a:t>‹#›</a:t>
            </a:fld>
            <a:endParaRPr lang="en-US"/>
          </a:p>
        </p:txBody>
      </p:sp>
    </p:spTree>
    <p:extLst>
      <p:ext uri="{BB962C8B-B14F-4D97-AF65-F5344CB8AC3E}">
        <p14:creationId xmlns:p14="http://schemas.microsoft.com/office/powerpoint/2010/main" val="1747912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AD810B-109B-456A-A3F0-60D0F21BE93D}"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9DCD3-048D-433E-858F-3343DED6B4B1}" type="slidenum">
              <a:rPr lang="en-US" smtClean="0"/>
              <a:t>‹#›</a:t>
            </a:fld>
            <a:endParaRPr lang="en-US"/>
          </a:p>
        </p:txBody>
      </p:sp>
    </p:spTree>
    <p:extLst>
      <p:ext uri="{BB962C8B-B14F-4D97-AF65-F5344CB8AC3E}">
        <p14:creationId xmlns:p14="http://schemas.microsoft.com/office/powerpoint/2010/main" val="2095216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AD810B-109B-456A-A3F0-60D0F21BE93D}"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9DCD3-048D-433E-858F-3343DED6B4B1}" type="slidenum">
              <a:rPr lang="en-US" smtClean="0"/>
              <a:t>‹#›</a:t>
            </a:fld>
            <a:endParaRPr lang="en-US"/>
          </a:p>
        </p:txBody>
      </p:sp>
    </p:spTree>
    <p:extLst>
      <p:ext uri="{BB962C8B-B14F-4D97-AF65-F5344CB8AC3E}">
        <p14:creationId xmlns:p14="http://schemas.microsoft.com/office/powerpoint/2010/main" val="4023837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AD810B-109B-456A-A3F0-60D0F21BE93D}"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9DCD3-048D-433E-858F-3343DED6B4B1}"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2562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D810B-109B-456A-A3F0-60D0F21BE93D}"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9DCD3-048D-433E-858F-3343DED6B4B1}" type="slidenum">
              <a:rPr lang="en-US" smtClean="0"/>
              <a:t>‹#›</a:t>
            </a:fld>
            <a:endParaRPr lang="en-US"/>
          </a:p>
        </p:txBody>
      </p:sp>
    </p:spTree>
    <p:extLst>
      <p:ext uri="{BB962C8B-B14F-4D97-AF65-F5344CB8AC3E}">
        <p14:creationId xmlns:p14="http://schemas.microsoft.com/office/powerpoint/2010/main" val="280382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2AD810B-109B-456A-A3F0-60D0F21BE93D}" type="datetimeFigureOut">
              <a:rPr lang="en-US" smtClean="0"/>
              <a:t>9/11/2019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229DCD3-048D-433E-858F-3343DED6B4B1}" type="slidenum">
              <a:rPr lang="en-US" smtClean="0"/>
              <a:t>‹#›</a:t>
            </a:fld>
            <a:endParaRPr lang="en-US"/>
          </a:p>
        </p:txBody>
      </p:sp>
    </p:spTree>
    <p:extLst>
      <p:ext uri="{BB962C8B-B14F-4D97-AF65-F5344CB8AC3E}">
        <p14:creationId xmlns:p14="http://schemas.microsoft.com/office/powerpoint/2010/main" val="177460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D810B-109B-456A-A3F0-60D0F21BE93D}"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9DCD3-048D-433E-858F-3343DED6B4B1}" type="slidenum">
              <a:rPr lang="en-US" smtClean="0"/>
              <a:t>‹#›</a:t>
            </a:fld>
            <a:endParaRPr lang="en-US"/>
          </a:p>
        </p:txBody>
      </p:sp>
    </p:spTree>
    <p:extLst>
      <p:ext uri="{BB962C8B-B14F-4D97-AF65-F5344CB8AC3E}">
        <p14:creationId xmlns:p14="http://schemas.microsoft.com/office/powerpoint/2010/main" val="1852170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AD810B-109B-456A-A3F0-60D0F21BE93D}"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9DCD3-048D-433E-858F-3343DED6B4B1}" type="slidenum">
              <a:rPr lang="en-US" smtClean="0"/>
              <a:t>‹#›</a:t>
            </a:fld>
            <a:endParaRPr lang="en-US"/>
          </a:p>
        </p:txBody>
      </p:sp>
    </p:spTree>
    <p:extLst>
      <p:ext uri="{BB962C8B-B14F-4D97-AF65-F5344CB8AC3E}">
        <p14:creationId xmlns:p14="http://schemas.microsoft.com/office/powerpoint/2010/main" val="2972798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2AD810B-109B-456A-A3F0-60D0F21BE93D}" type="datetimeFigureOut">
              <a:rPr lang="en-US" smtClean="0"/>
              <a:t>9/11/2019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229DCD3-048D-433E-858F-3343DED6B4B1}" type="slidenum">
              <a:rPr lang="en-US" smtClean="0"/>
              <a:t>‹#›</a:t>
            </a:fld>
            <a:endParaRPr lang="en-US"/>
          </a:p>
        </p:txBody>
      </p:sp>
    </p:spTree>
    <p:extLst>
      <p:ext uri="{BB962C8B-B14F-4D97-AF65-F5344CB8AC3E}">
        <p14:creationId xmlns:p14="http://schemas.microsoft.com/office/powerpoint/2010/main" val="3572264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3850D23-0AB3-46D1-9854-DAC0CB7DD284}" type="slidenum">
              <a:rPr lang="en-US" altLang="en-US"/>
              <a:pPr>
                <a:defRPr/>
              </a:pPr>
              <a:t>‹#›</a:t>
            </a:fld>
            <a:endParaRPr lang="en-US" altLang="en-US"/>
          </a:p>
        </p:txBody>
      </p:sp>
    </p:spTree>
    <p:extLst>
      <p:ext uri="{BB962C8B-B14F-4D97-AF65-F5344CB8AC3E}">
        <p14:creationId xmlns:p14="http://schemas.microsoft.com/office/powerpoint/2010/main" val="351845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F10AEE-024B-4257-9828-57F57F5CA654}" type="slidenum">
              <a:rPr lang="en-US" altLang="en-US"/>
              <a:pPr>
                <a:defRPr/>
              </a:pPr>
              <a:t>‹#›</a:t>
            </a:fld>
            <a:endParaRPr lang="en-US" altLang="en-US"/>
          </a:p>
        </p:txBody>
      </p:sp>
    </p:spTree>
    <p:extLst>
      <p:ext uri="{BB962C8B-B14F-4D97-AF65-F5344CB8AC3E}">
        <p14:creationId xmlns:p14="http://schemas.microsoft.com/office/powerpoint/2010/main" val="3976519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otion Path Picture Change">
    <p:spTree>
      <p:nvGrpSpPr>
        <p:cNvPr id="1" name=""/>
        <p:cNvGrpSpPr/>
        <p:nvPr/>
      </p:nvGrpSpPr>
      <p:grpSpPr>
        <a:xfrm>
          <a:off x="0" y="0"/>
          <a:ext cx="0" cy="0"/>
          <a:chOff x="0" y="0"/>
          <a:chExt cx="0" cy="0"/>
        </a:xfrm>
      </p:grpSpPr>
      <p:sp>
        <p:nvSpPr>
          <p:cNvPr id="6" name="Rectangle 5"/>
          <p:cNvSpPr/>
          <p:nvPr userDrawn="1"/>
        </p:nvSpPr>
        <p:spPr>
          <a:xfrm>
            <a:off x="0" y="1371600"/>
            <a:ext cx="12192000" cy="3124200"/>
          </a:xfrm>
          <a:prstGeom prst="rect">
            <a:avLst/>
          </a:prstGeom>
          <a:gradFill>
            <a:gsLst>
              <a:gs pos="1000">
                <a:srgbClr val="5B9BD5">
                  <a:alpha val="40000"/>
                </a:srgbClr>
              </a:gs>
              <a:gs pos="100000">
                <a:srgbClr val="5B9BD5">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11" name="Instructions"/>
          <p:cNvSpPr/>
          <p:nvPr userDrawn="1"/>
        </p:nvSpPr>
        <p:spPr>
          <a:xfrm>
            <a:off x="12564533" y="11114"/>
            <a:ext cx="1854200" cy="684688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a:t>
            </a:r>
          </a:p>
          <a:p>
            <a:pPr eaLnBrk="1" fontAlgn="auto" hangingPunct="1">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To change a sample image, select the picture and delete it. Now click the Pictures icon in the placeholder to insert your own image. If you don’t see the Pictures icon, click the Reset button (Home tab, Slides, Reset).</a:t>
            </a:r>
          </a:p>
          <a:p>
            <a:pPr eaLnBrk="1" hangingPunct="1">
              <a:spcBef>
                <a:spcPts val="600"/>
              </a:spcBef>
              <a:defRPr/>
            </a:pPr>
            <a:r>
              <a:rPr lang="en-US" sz="14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eaLnBrk="1" fontAlgn="auto" hangingPunct="1">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
        <p:nvSpPr>
          <p:cNvPr id="7" name="Picture Placeholder 1"/>
          <p:cNvSpPr>
            <a:spLocks noGrp="1"/>
          </p:cNvSpPr>
          <p:nvPr>
            <p:ph type="pic" sz="quarter" idx="13"/>
          </p:nvPr>
        </p:nvSpPr>
        <p:spPr>
          <a:xfrm>
            <a:off x="457200" y="838200"/>
            <a:ext cx="1828800" cy="1828800"/>
          </a:xfrm>
          <a:ln w="19050">
            <a:solidFill>
              <a:srgbClr val="FFFFFF"/>
            </a:solidFill>
          </a:ln>
          <a:effectLst>
            <a:outerShdw blurRad="63500" sx="102000" sy="102000" algn="ctr" rotWithShape="0">
              <a:prstClr val="black">
                <a:alpha val="40000"/>
              </a:prstClr>
            </a:outerShdw>
          </a:effectLst>
        </p:spPr>
        <p:txBody>
          <a:bodyPr/>
          <a:lstStyle>
            <a:lvl1pPr marL="0" indent="0" algn="ctr">
              <a:buNone/>
              <a:defRPr>
                <a:solidFill>
                  <a:srgbClr val="000000"/>
                </a:solidFill>
              </a:defRPr>
            </a:lvl1pPr>
          </a:lstStyle>
          <a:p>
            <a:pPr lvl="0"/>
            <a:r>
              <a:rPr lang="en-US" noProof="0" smtClean="0"/>
              <a:t>Click icon to add picture</a:t>
            </a:r>
            <a:endParaRPr lang="en-US" noProof="0" dirty="0"/>
          </a:p>
        </p:txBody>
      </p:sp>
      <p:sp>
        <p:nvSpPr>
          <p:cNvPr id="8" name="Picture Placeholder 2"/>
          <p:cNvSpPr>
            <a:spLocks noGrp="1"/>
          </p:cNvSpPr>
          <p:nvPr>
            <p:ph type="pic" sz="quarter" idx="14"/>
          </p:nvPr>
        </p:nvSpPr>
        <p:spPr>
          <a:xfrm>
            <a:off x="457200" y="838200"/>
            <a:ext cx="1828800" cy="1828800"/>
          </a:xfrm>
          <a:ln w="19050">
            <a:solidFill>
              <a:srgbClr val="FFFFFF"/>
            </a:solidFill>
          </a:ln>
          <a:effectLst>
            <a:outerShdw blurRad="63500" sx="102000" sy="102000" algn="ctr" rotWithShape="0">
              <a:prstClr val="black">
                <a:alpha val="40000"/>
              </a:prstClr>
            </a:outerShdw>
          </a:effectLst>
        </p:spPr>
        <p:txBody>
          <a:bodyPr/>
          <a:lstStyle>
            <a:lvl1pPr marL="0" indent="0" algn="ctr">
              <a:buNone/>
              <a:defRPr>
                <a:solidFill>
                  <a:srgbClr val="000000"/>
                </a:solidFill>
              </a:defRPr>
            </a:lvl1pPr>
          </a:lstStyle>
          <a:p>
            <a:pPr lvl="0"/>
            <a:r>
              <a:rPr lang="en-US" noProof="0" smtClean="0"/>
              <a:t>Click icon to add picture</a:t>
            </a:r>
            <a:endParaRPr lang="en-US" noProof="0" dirty="0"/>
          </a:p>
        </p:txBody>
      </p:sp>
      <p:sp>
        <p:nvSpPr>
          <p:cNvPr id="9" name="Picture Placeholder 3"/>
          <p:cNvSpPr>
            <a:spLocks noGrp="1"/>
          </p:cNvSpPr>
          <p:nvPr>
            <p:ph type="pic" sz="quarter" idx="15"/>
          </p:nvPr>
        </p:nvSpPr>
        <p:spPr>
          <a:xfrm>
            <a:off x="457200" y="838200"/>
            <a:ext cx="1828800" cy="1828800"/>
          </a:xfrm>
          <a:ln w="19050">
            <a:solidFill>
              <a:srgbClr val="FFFFFF"/>
            </a:solidFill>
          </a:ln>
          <a:effectLst>
            <a:outerShdw blurRad="63500" sx="102000" sy="102000" algn="ctr" rotWithShape="0">
              <a:prstClr val="black">
                <a:alpha val="40000"/>
              </a:prstClr>
            </a:outerShdw>
          </a:effectLst>
        </p:spPr>
        <p:txBody>
          <a:bodyPr/>
          <a:lstStyle>
            <a:lvl1pPr marL="0" indent="0" algn="ctr">
              <a:buNone/>
              <a:defRPr>
                <a:solidFill>
                  <a:srgbClr val="000000"/>
                </a:solidFill>
              </a:defRPr>
            </a:lvl1pPr>
          </a:lstStyle>
          <a:p>
            <a:pPr lvl="0"/>
            <a:r>
              <a:rPr lang="en-US" noProof="0" smtClean="0"/>
              <a:t>Click icon to add picture</a:t>
            </a:r>
            <a:endParaRPr lang="en-US" noProof="0" dirty="0"/>
          </a:p>
        </p:txBody>
      </p:sp>
      <p:sp>
        <p:nvSpPr>
          <p:cNvPr id="10" name="Picture Placeholder 4"/>
          <p:cNvSpPr>
            <a:spLocks noGrp="1"/>
          </p:cNvSpPr>
          <p:nvPr>
            <p:ph type="pic" sz="quarter" idx="16"/>
          </p:nvPr>
        </p:nvSpPr>
        <p:spPr>
          <a:xfrm>
            <a:off x="457200" y="838200"/>
            <a:ext cx="1828800" cy="1828800"/>
          </a:xfrm>
          <a:ln w="19050">
            <a:solidFill>
              <a:srgbClr val="FFFFFF"/>
            </a:solidFill>
          </a:ln>
          <a:effectLst>
            <a:outerShdw blurRad="63500" sx="102000" sy="102000" algn="ctr" rotWithShape="0">
              <a:prstClr val="black">
                <a:alpha val="40000"/>
              </a:prstClr>
            </a:outerShdw>
          </a:effectLst>
        </p:spPr>
        <p:txBody>
          <a:bodyPr/>
          <a:lstStyle>
            <a:lvl1pPr marL="0" indent="0" algn="ctr">
              <a:buNone/>
              <a:defRPr>
                <a:solidFill>
                  <a:srgbClr val="000000"/>
                </a:solidFill>
              </a:defRPr>
            </a:lvl1pPr>
          </a:lstStyle>
          <a:p>
            <a:pPr lvl="0"/>
            <a:r>
              <a:rPr lang="en-US" noProof="0" smtClean="0"/>
              <a:t>Click icon to add picture</a:t>
            </a:r>
            <a:endParaRPr lang="en-US" noProof="0" dirty="0"/>
          </a:p>
        </p:txBody>
      </p:sp>
      <p:sp>
        <p:nvSpPr>
          <p:cNvPr id="12" name="Date Placeholder 1"/>
          <p:cNvSpPr>
            <a:spLocks noGrp="1"/>
          </p:cNvSpPr>
          <p:nvPr>
            <p:ph type="dt" sz="half" idx="17"/>
          </p:nvPr>
        </p:nvSpPr>
        <p:spPr/>
        <p:txBody>
          <a:bodyPr/>
          <a:lstStyle>
            <a:lvl1pPr>
              <a:defRPr/>
            </a:lvl1pPr>
          </a:lstStyle>
          <a:p>
            <a:pPr>
              <a:defRPr/>
            </a:pPr>
            <a:fld id="{EC5B1A95-B099-40C3-A798-55AB870027FD}" type="datetimeFigureOut">
              <a:rPr lang="en-US"/>
              <a:pPr>
                <a:defRPr/>
              </a:pPr>
              <a:t>9/11/2019</a:t>
            </a:fld>
            <a:endParaRPr lang="en-US" dirty="0"/>
          </a:p>
        </p:txBody>
      </p:sp>
      <p:sp>
        <p:nvSpPr>
          <p:cNvPr id="13" name="Footer Placeholder 2"/>
          <p:cNvSpPr>
            <a:spLocks noGrp="1"/>
          </p:cNvSpPr>
          <p:nvPr>
            <p:ph type="ftr" sz="quarter" idx="18"/>
          </p:nvPr>
        </p:nvSpPr>
        <p:spPr/>
        <p:txBody>
          <a:bodyPr/>
          <a:lstStyle>
            <a:lvl1pPr>
              <a:defRPr/>
            </a:lvl1pPr>
          </a:lstStyle>
          <a:p>
            <a:pPr>
              <a:defRPr/>
            </a:pPr>
            <a:endParaRPr lang="en-US"/>
          </a:p>
        </p:txBody>
      </p:sp>
      <p:sp>
        <p:nvSpPr>
          <p:cNvPr id="14" name="Slide Number Placeholder 3"/>
          <p:cNvSpPr>
            <a:spLocks noGrp="1"/>
          </p:cNvSpPr>
          <p:nvPr>
            <p:ph type="sldNum" sz="quarter" idx="19"/>
          </p:nvPr>
        </p:nvSpPr>
        <p:spPr/>
        <p:txBody>
          <a:bodyPr/>
          <a:lstStyle>
            <a:lvl1pPr>
              <a:defRPr/>
            </a:lvl1pPr>
          </a:lstStyle>
          <a:p>
            <a:pPr>
              <a:defRPr/>
            </a:pPr>
            <a:fld id="{BED54807-67DD-4094-B8D8-354C599D3926}" type="slidenum">
              <a:rPr lang="en-US" altLang="en-US"/>
              <a:pPr>
                <a:defRPr/>
              </a:pPr>
              <a:t>‹#›</a:t>
            </a:fld>
            <a:endParaRPr lang="en-US" altLang="en-US"/>
          </a:p>
        </p:txBody>
      </p:sp>
    </p:spTree>
    <p:extLst>
      <p:ext uri="{BB962C8B-B14F-4D97-AF65-F5344CB8AC3E}">
        <p14:creationId xmlns:p14="http://schemas.microsoft.com/office/powerpoint/2010/main" val="323088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4724111-AF3F-154F-B263-B8BE4340B3C4}" type="datetimeFigureOut">
              <a:rPr lang="en-US" smtClean="0"/>
              <a:t>9/11/2019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A66D095-1563-C242-889C-9782E93685FC}" type="slidenum">
              <a:rPr lang="en-US" smtClean="0"/>
              <a:t>‹#›</a:t>
            </a:fld>
            <a:endParaRPr lang="en-US"/>
          </a:p>
        </p:txBody>
      </p:sp>
    </p:spTree>
    <p:extLst>
      <p:ext uri="{BB962C8B-B14F-4D97-AF65-F5344CB8AC3E}">
        <p14:creationId xmlns:p14="http://schemas.microsoft.com/office/powerpoint/2010/main" val="22442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2E72D86C-F8C1-6049-BB4E-D00EE3C32781}" type="datetimeFigureOut">
              <a:rPr lang="en-US" smtClean="0">
                <a:solidFill>
                  <a:prstClr val="black">
                    <a:tint val="75000"/>
                  </a:prstClr>
                </a:solidFill>
              </a:rPr>
              <a:pPr defTabSz="457200"/>
              <a:t>9/11/2019</a:t>
            </a:fld>
            <a:endParaRPr lang="en-US">
              <a:solidFill>
                <a:prstClr val="black">
                  <a:tint val="75000"/>
                </a:prstClr>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8560108E-1077-F149-B1A7-7AC82FDEC944}" type="slidenum">
              <a:rPr lang="en-US" smtClean="0">
                <a:solidFill>
                  <a:prstClr val="black">
                    <a:tint val="75000"/>
                  </a:prstClr>
                </a:solidFill>
              </a:rPr>
              <a:pPr defTabSz="457200"/>
              <a:t>‹#›</a:t>
            </a:fld>
            <a:endParaRPr lang="en-US">
              <a:solidFill>
                <a:prstClr val="black">
                  <a:tint val="75000"/>
                </a:prstClr>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7995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linkedin.com" TargetMode="External"/><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international.ucr.edu/abroad" TargetMode="External"/><Relationship Id="rId10" Type="http://schemas.openxmlformats.org/officeDocument/2006/relationships/image" Target="../media/image8.png"/><Relationship Id="rId4" Type="http://schemas.openxmlformats.org/officeDocument/2006/relationships/hyperlink" Target="careers.ucr.edu" TargetMode="Externa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jpg"/><Relationship Id="rId10"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0092" y="379979"/>
            <a:ext cx="8426897" cy="5016758"/>
          </a:xfrm>
          <a:prstGeom prst="rect">
            <a:avLst/>
          </a:prstGeom>
          <a:noFill/>
        </p:spPr>
        <p:txBody>
          <a:bodyPr wrap="square" rtlCol="0">
            <a:spAutoFit/>
          </a:bodyPr>
          <a:lstStyle/>
          <a:p>
            <a:pPr defTabSz="609585"/>
            <a:endParaRPr lang="en-US" sz="2400" dirty="0">
              <a:solidFill>
                <a:prstClr val="black"/>
              </a:solidFill>
              <a:latin typeface="Calibri"/>
            </a:endParaRPr>
          </a:p>
          <a:p>
            <a:pPr defTabSz="609585"/>
            <a:endParaRPr lang="en-US" sz="2400" dirty="0">
              <a:solidFill>
                <a:prstClr val="black"/>
              </a:solidFill>
              <a:latin typeface="Calibri"/>
            </a:endParaRPr>
          </a:p>
          <a:p>
            <a:pPr defTabSz="609585"/>
            <a:endParaRPr lang="en-US" sz="2400" dirty="0">
              <a:solidFill>
                <a:prstClr val="black"/>
              </a:solidFill>
              <a:latin typeface="Calibri"/>
            </a:endParaRPr>
          </a:p>
          <a:p>
            <a:pPr algn="ctr" defTabSz="609585"/>
            <a:endParaRPr lang="en-US" sz="3200" dirty="0">
              <a:solidFill>
                <a:prstClr val="white"/>
              </a:solidFill>
              <a:latin typeface="Arial"/>
              <a:cs typeface="Arial"/>
            </a:endParaRPr>
          </a:p>
          <a:p>
            <a:pPr algn="ctr" defTabSz="609585"/>
            <a:r>
              <a:rPr lang="en-US" sz="4000" b="1" dirty="0">
                <a:ln w="11430"/>
                <a:solidFill>
                  <a:schemeClr val="bg1"/>
                </a:solidFill>
                <a:effectLst>
                  <a:outerShdw blurRad="25400" algn="tl" rotWithShape="0">
                    <a:srgbClr val="000000">
                      <a:alpha val="43000"/>
                    </a:srgbClr>
                  </a:outerShdw>
                </a:effectLst>
                <a:cs typeface="Calibri"/>
              </a:rPr>
              <a:t>Many employers are interested in engaging </a:t>
            </a:r>
            <a:r>
              <a:rPr lang="en-US" sz="4000" b="1" i="1" dirty="0">
                <a:ln w="11430"/>
                <a:solidFill>
                  <a:srgbClr val="F1AB46"/>
                </a:solidFill>
                <a:effectLst>
                  <a:outerShdw blurRad="25400" algn="tl" rotWithShape="0">
                    <a:srgbClr val="000000">
                      <a:alpha val="43000"/>
                    </a:srgbClr>
                  </a:outerShdw>
                </a:effectLst>
                <a:cs typeface="Calibri"/>
              </a:rPr>
              <a:t>1</a:t>
            </a:r>
            <a:r>
              <a:rPr lang="en-US" sz="4000" b="1" i="1" baseline="30000" dirty="0">
                <a:ln w="11430"/>
                <a:solidFill>
                  <a:srgbClr val="F1AB46"/>
                </a:solidFill>
                <a:effectLst>
                  <a:outerShdw blurRad="25400" algn="tl" rotWithShape="0">
                    <a:srgbClr val="000000">
                      <a:alpha val="43000"/>
                    </a:srgbClr>
                  </a:outerShdw>
                </a:effectLst>
                <a:cs typeface="Calibri"/>
              </a:rPr>
              <a:t>st</a:t>
            </a:r>
            <a:r>
              <a:rPr lang="en-US" sz="4000" b="1" dirty="0">
                <a:ln w="11430"/>
                <a:solidFill>
                  <a:schemeClr val="bg1"/>
                </a:solidFill>
                <a:effectLst>
                  <a:outerShdw blurRad="25400" algn="tl" rotWithShape="0">
                    <a:srgbClr val="000000">
                      <a:alpha val="43000"/>
                    </a:srgbClr>
                  </a:outerShdw>
                </a:effectLst>
                <a:cs typeface="Calibri"/>
              </a:rPr>
              <a:t> &amp; </a:t>
            </a:r>
            <a:r>
              <a:rPr lang="en-US" sz="4000" b="1" i="1" dirty="0">
                <a:ln w="11430"/>
                <a:solidFill>
                  <a:srgbClr val="F1AB46"/>
                </a:solidFill>
                <a:effectLst>
                  <a:outerShdw blurRad="25400" algn="tl" rotWithShape="0">
                    <a:srgbClr val="000000">
                      <a:alpha val="43000"/>
                    </a:srgbClr>
                  </a:outerShdw>
                </a:effectLst>
                <a:cs typeface="Calibri"/>
              </a:rPr>
              <a:t>2</a:t>
            </a:r>
            <a:r>
              <a:rPr lang="en-US" sz="4000" b="1" i="1" baseline="30000" dirty="0">
                <a:ln w="11430"/>
                <a:solidFill>
                  <a:srgbClr val="F1AB46"/>
                </a:solidFill>
                <a:effectLst>
                  <a:outerShdw blurRad="25400" algn="tl" rotWithShape="0">
                    <a:srgbClr val="000000">
                      <a:alpha val="43000"/>
                    </a:srgbClr>
                  </a:outerShdw>
                </a:effectLst>
                <a:cs typeface="Calibri"/>
              </a:rPr>
              <a:t>nd</a:t>
            </a:r>
            <a:r>
              <a:rPr lang="en-US" sz="4000" b="1" dirty="0">
                <a:ln w="11430"/>
                <a:solidFill>
                  <a:schemeClr val="bg1"/>
                </a:solidFill>
                <a:effectLst>
                  <a:outerShdw blurRad="25400" algn="tl" rotWithShape="0">
                    <a:srgbClr val="000000">
                      <a:alpha val="43000"/>
                    </a:srgbClr>
                  </a:outerShdw>
                </a:effectLst>
                <a:cs typeface="Calibri"/>
              </a:rPr>
              <a:t> year students via </a:t>
            </a:r>
            <a:r>
              <a:rPr lang="en-US" sz="4000" b="1" i="1" dirty="0">
                <a:ln w="11430"/>
                <a:solidFill>
                  <a:srgbClr val="F1AB46"/>
                </a:solidFill>
                <a:effectLst>
                  <a:outerShdw blurRad="25400" algn="tl" rotWithShape="0">
                    <a:srgbClr val="000000">
                      <a:alpha val="43000"/>
                    </a:srgbClr>
                  </a:outerShdw>
                </a:effectLst>
                <a:cs typeface="Calibri"/>
              </a:rPr>
              <a:t>Early Identification Programs</a:t>
            </a:r>
            <a:r>
              <a:rPr lang="en-US" sz="4000" b="1" dirty="0">
                <a:ln w="11430"/>
                <a:solidFill>
                  <a:srgbClr val="F1AB46"/>
                </a:solidFill>
                <a:effectLst>
                  <a:outerShdw blurRad="25400" algn="tl" rotWithShape="0">
                    <a:srgbClr val="000000">
                      <a:alpha val="43000"/>
                    </a:srgbClr>
                  </a:outerShdw>
                </a:effectLst>
                <a:cs typeface="Calibri"/>
              </a:rPr>
              <a:t>?</a:t>
            </a:r>
            <a:endParaRPr lang="en-US" sz="3200" dirty="0">
              <a:solidFill>
                <a:prstClr val="black"/>
              </a:solidFill>
              <a:latin typeface="Calibri"/>
            </a:endParaRPr>
          </a:p>
          <a:p>
            <a:pPr algn="ctr" defTabSz="609585"/>
            <a:endParaRPr lang="en-US" sz="2400" dirty="0">
              <a:solidFill>
                <a:prstClr val="black"/>
              </a:solidFill>
              <a:latin typeface="Calibri"/>
            </a:endParaRPr>
          </a:p>
          <a:p>
            <a:pPr algn="ctr" defTabSz="609585"/>
            <a:endParaRPr lang="en-US" sz="2400" dirty="0">
              <a:solidFill>
                <a:prstClr val="black"/>
              </a:solidFill>
              <a:latin typeface="Calibri"/>
            </a:endParaRPr>
          </a:p>
          <a:p>
            <a:pPr algn="ctr" defTabSz="609585"/>
            <a:endParaRPr lang="en-US" sz="2400" dirty="0">
              <a:solidFill>
                <a:prstClr val="black"/>
              </a:solidFill>
              <a:latin typeface="Calibri"/>
            </a:endParaRPr>
          </a:p>
          <a:p>
            <a:pPr algn="ctr" defTabSz="609585"/>
            <a:endParaRPr lang="en-US" sz="2400" dirty="0">
              <a:solidFill>
                <a:prstClr val="black"/>
              </a:solidFill>
              <a:latin typeface="Calibri"/>
            </a:endParaRPr>
          </a:p>
        </p:txBody>
      </p:sp>
    </p:spTree>
    <p:extLst>
      <p:ext uri="{BB962C8B-B14F-4D97-AF65-F5344CB8AC3E}">
        <p14:creationId xmlns:p14="http://schemas.microsoft.com/office/powerpoint/2010/main" val="24707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9441" y="1617785"/>
            <a:ext cx="3895161" cy="4073957"/>
          </a:xfrm>
          <a:prstGeom prst="rect">
            <a:avLst/>
          </a:prstGeom>
        </p:spPr>
      </p:pic>
      <p:sp>
        <p:nvSpPr>
          <p:cNvPr id="3" name="Content Placeholder 2"/>
          <p:cNvSpPr txBox="1">
            <a:spLocks/>
          </p:cNvSpPr>
          <p:nvPr/>
        </p:nvSpPr>
        <p:spPr>
          <a:xfrm>
            <a:off x="1081284" y="1557365"/>
            <a:ext cx="5998157" cy="37450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chemeClr val="accent1"/>
                </a:solidFill>
              </a:rPr>
              <a:t>We Recommend</a:t>
            </a:r>
          </a:p>
          <a:p>
            <a:pPr marL="457200" indent="-457200">
              <a:buFont typeface="Wingdings" panose="05000000000000000000" pitchFamily="2" charset="2"/>
              <a:buChar char="ü"/>
            </a:pPr>
            <a:endParaRPr lang="en-US" sz="2400" dirty="0" smtClean="0"/>
          </a:p>
          <a:p>
            <a:pPr marL="457200" indent="-457200">
              <a:buFont typeface="Wingdings" panose="05000000000000000000" pitchFamily="2" charset="2"/>
              <a:buChar char="ü"/>
            </a:pPr>
            <a:r>
              <a:rPr lang="en-US" sz="2400" dirty="0" smtClean="0"/>
              <a:t>Attend a Resume Writing Workshop </a:t>
            </a:r>
          </a:p>
          <a:p>
            <a:pPr marL="0" indent="0">
              <a:buFont typeface="Arial" panose="020B0604020202020204" pitchFamily="34" charset="0"/>
              <a:buNone/>
            </a:pPr>
            <a:r>
              <a:rPr lang="en-US" sz="2400" dirty="0" smtClean="0"/>
              <a:t>      (Bring your laptop or tablet)</a:t>
            </a:r>
          </a:p>
          <a:p>
            <a:pPr marL="457200" indent="-457200">
              <a:buFont typeface="Wingdings" panose="05000000000000000000" pitchFamily="2" charset="2"/>
              <a:buChar char="ü"/>
            </a:pPr>
            <a:r>
              <a:rPr lang="en-US" sz="2400" dirty="0" smtClean="0"/>
              <a:t>Find resume samples at careers.ucr.edu</a:t>
            </a:r>
          </a:p>
          <a:p>
            <a:pPr marL="457200" indent="-457200">
              <a:buFont typeface="Wingdings" panose="05000000000000000000" pitchFamily="2" charset="2"/>
              <a:buChar char="ü"/>
            </a:pPr>
            <a:r>
              <a:rPr lang="en-US" sz="2400" dirty="0" smtClean="0"/>
              <a:t>Upload your resume into UCR Handshake</a:t>
            </a:r>
          </a:p>
          <a:p>
            <a:pPr marL="457200" indent="-457200">
              <a:buFont typeface="Wingdings" panose="05000000000000000000" pitchFamily="2" charset="2"/>
              <a:buChar char="ü"/>
            </a:pPr>
            <a:r>
              <a:rPr lang="en-US" sz="2400" dirty="0" smtClean="0"/>
              <a:t>Continue to add to your resume as you </a:t>
            </a:r>
          </a:p>
          <a:p>
            <a:pPr marL="0" indent="0">
              <a:buFont typeface="Arial" panose="020B0604020202020204" pitchFamily="34" charset="0"/>
              <a:buNone/>
            </a:pPr>
            <a:r>
              <a:rPr lang="en-US" sz="2400" dirty="0" smtClean="0"/>
              <a:t>       gain more experience</a:t>
            </a:r>
          </a:p>
          <a:p>
            <a:pPr marL="457200" indent="-457200">
              <a:buFont typeface="Wingdings" panose="05000000000000000000" pitchFamily="2" charset="2"/>
              <a:buChar char="ü"/>
            </a:pPr>
            <a:r>
              <a:rPr lang="en-US" sz="2400" dirty="0" smtClean="0"/>
              <a:t>Attend an </a:t>
            </a:r>
            <a:r>
              <a:rPr lang="en-US" sz="2400" i="1" dirty="0" smtClean="0"/>
              <a:t>Ace the Interview </a:t>
            </a:r>
            <a:r>
              <a:rPr lang="en-US" sz="2400" dirty="0" smtClean="0"/>
              <a:t>workshop</a:t>
            </a:r>
          </a:p>
          <a:p>
            <a:pPr marL="0" indent="0">
              <a:buFont typeface="Arial" panose="020B0604020202020204" pitchFamily="34" charset="0"/>
              <a:buNone/>
            </a:pPr>
            <a:endParaRPr lang="en-US" dirty="0"/>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134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5 -0.05857 L 0.01702 -0.01852 C 0.03108 -0.00949 0.05209 -0.00463 0.07396 -0.00463 C 0.09896 -0.00463 0.11893 -0.00949 0.13299 -0.01852 L 0.2 -0.05857 " pathEditMode="relative" rAng="0" ptsTypes="AAAAA">
                                      <p:cBhvr>
                                        <p:cTn id="6" dur="2000" fill="hold"/>
                                        <p:tgtEl>
                                          <p:spTgt spid="2"/>
                                        </p:tgtEl>
                                        <p:attrNameLst>
                                          <p:attrName>ppt_x</p:attrName>
                                          <p:attrName>ppt_y</p:attrName>
                                        </p:attrNameLst>
                                      </p:cBhvr>
                                      <p:rCtr x="1250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6916" y="456299"/>
            <a:ext cx="8416230" cy="5838902"/>
          </a:xfrm>
          <a:prstGeom prst="rect">
            <a:avLst/>
          </a:prstGeom>
        </p:spPr>
      </p:pic>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73510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555" b="2222"/>
          <a:stretch/>
        </p:blipFill>
        <p:spPr>
          <a:xfrm>
            <a:off x="1297655" y="304349"/>
            <a:ext cx="7315200" cy="6096000"/>
          </a:xfrm>
          <a:prstGeom prst="rect">
            <a:avLst/>
          </a:prstGeom>
        </p:spPr>
      </p:pic>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57913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87175" y="1400189"/>
            <a:ext cx="4075969" cy="3962400"/>
          </a:xfrm>
          <a:prstGeom prst="rect">
            <a:avLst/>
          </a:prstGeom>
        </p:spPr>
      </p:pic>
      <p:sp>
        <p:nvSpPr>
          <p:cNvPr id="5" name="Rectangle 4"/>
          <p:cNvSpPr/>
          <p:nvPr/>
        </p:nvSpPr>
        <p:spPr>
          <a:xfrm>
            <a:off x="633046" y="394175"/>
            <a:ext cx="6319641" cy="5109091"/>
          </a:xfrm>
          <a:prstGeom prst="rect">
            <a:avLst/>
          </a:prstGeom>
        </p:spPr>
        <p:txBody>
          <a:bodyPr wrap="square">
            <a:spAutoFit/>
          </a:bodyPr>
          <a:lstStyle/>
          <a:p>
            <a:pPr algn="ctr"/>
            <a:r>
              <a:rPr lang="en-US" sz="2800" b="1" dirty="0">
                <a:solidFill>
                  <a:schemeClr val="accent1"/>
                </a:solidFill>
              </a:rPr>
              <a:t>We Recommend</a:t>
            </a:r>
          </a:p>
          <a:p>
            <a:pPr lvl="0"/>
            <a:endParaRPr lang="en-US" dirty="0"/>
          </a:p>
          <a:p>
            <a:pPr marL="457200" lvl="0" indent="-457200">
              <a:buFont typeface="Wingdings" panose="05000000000000000000" pitchFamily="2" charset="2"/>
              <a:buChar char="ü"/>
            </a:pPr>
            <a:r>
              <a:rPr lang="en-US" sz="2000" dirty="0"/>
              <a:t>Use your UCR Handshake account</a:t>
            </a:r>
          </a:p>
          <a:p>
            <a:pPr lvl="0"/>
            <a:endParaRPr lang="en-US" dirty="0"/>
          </a:p>
          <a:p>
            <a:pPr marL="457200" lvl="0" indent="-457200">
              <a:buFont typeface="Wingdings" panose="05000000000000000000" pitchFamily="2" charset="2"/>
              <a:buChar char="ü"/>
            </a:pPr>
            <a:r>
              <a:rPr lang="en-US" sz="2000" dirty="0"/>
              <a:t>EIPs, OCI, UCDC, UC Sacramento</a:t>
            </a:r>
            <a:br>
              <a:rPr lang="en-US" sz="2000" dirty="0"/>
            </a:br>
            <a:endParaRPr lang="en-US" sz="2000" dirty="0"/>
          </a:p>
          <a:p>
            <a:pPr marL="457200" lvl="0" indent="-457200">
              <a:buFont typeface="Wingdings" panose="05000000000000000000" pitchFamily="2" charset="2"/>
              <a:buChar char="ü"/>
            </a:pPr>
            <a:r>
              <a:rPr lang="en-US" sz="2000" dirty="0"/>
              <a:t>Use </a:t>
            </a:r>
            <a:r>
              <a:rPr lang="en-US" sz="2000" dirty="0">
                <a:hlinkClick r:id="rId3" action="ppaction://hlinkfile"/>
              </a:rPr>
              <a:t>LinkedIn</a:t>
            </a:r>
            <a:r>
              <a:rPr lang="en-US" sz="2000" dirty="0"/>
              <a:t/>
            </a:r>
            <a:br>
              <a:rPr lang="en-US" sz="2000" dirty="0"/>
            </a:br>
            <a:endParaRPr lang="en-US" sz="2000" dirty="0"/>
          </a:p>
          <a:p>
            <a:pPr marL="457200" lvl="0" indent="-457200">
              <a:buFont typeface="Wingdings" panose="05000000000000000000" pitchFamily="2" charset="2"/>
              <a:buChar char="ü"/>
            </a:pPr>
            <a:r>
              <a:rPr lang="en-US" sz="2000" dirty="0"/>
              <a:t>Attend Career Center job fairs, internship and part time job events</a:t>
            </a:r>
            <a:br>
              <a:rPr lang="en-US" sz="2000" dirty="0"/>
            </a:br>
            <a:endParaRPr lang="en-US" sz="2000" dirty="0"/>
          </a:p>
          <a:p>
            <a:pPr marL="457200" lvl="0" indent="-457200">
              <a:buFont typeface="Wingdings" panose="05000000000000000000" pitchFamily="2" charset="2"/>
              <a:buChar char="ü"/>
            </a:pPr>
            <a:r>
              <a:rPr lang="en-US" sz="2000" dirty="0"/>
              <a:t>Find additional job and intern listings, as well as opportunities abroad at </a:t>
            </a:r>
            <a:r>
              <a:rPr lang="en-US" sz="2000" dirty="0">
                <a:hlinkClick r:id="rId4" action="ppaction://hlinkfile"/>
              </a:rPr>
              <a:t>careers.ucr.edu</a:t>
            </a:r>
            <a:r>
              <a:rPr lang="en-US" sz="2000" dirty="0"/>
              <a:t> </a:t>
            </a:r>
            <a:br>
              <a:rPr lang="en-US" sz="2000" dirty="0"/>
            </a:br>
            <a:endParaRPr lang="en-US" sz="2000" dirty="0"/>
          </a:p>
          <a:p>
            <a:pPr marL="457200" lvl="0" indent="-457200">
              <a:buFont typeface="Wingdings" panose="05000000000000000000" pitchFamily="2" charset="2"/>
              <a:buChar char="ü"/>
            </a:pPr>
            <a:r>
              <a:rPr lang="en-US" sz="2000" dirty="0"/>
              <a:t>Explore study abroad opportunities </a:t>
            </a:r>
            <a:r>
              <a:rPr lang="en-US" sz="2000" dirty="0" smtClean="0"/>
              <a:t>at </a:t>
            </a:r>
            <a:r>
              <a:rPr lang="en-US" sz="2000" dirty="0" smtClean="0">
                <a:hlinkClick r:id="rId5"/>
              </a:rPr>
              <a:t>international.ucr.edu/abroad</a:t>
            </a:r>
            <a:r>
              <a:rPr lang="en-US" sz="2000" dirty="0" smtClean="0"/>
              <a:t> </a:t>
            </a:r>
            <a:endParaRPr lang="en-US" sz="2000" dirty="0"/>
          </a:p>
        </p:txBody>
      </p:sp>
      <p:pic>
        <p:nvPicPr>
          <p:cNvPr id="6" name="Picture 5"/>
          <p:cNvPicPr>
            <a:picLocks noChangeAspect="1"/>
          </p:cNvPicPr>
          <p:nvPr/>
        </p:nvPicPr>
        <p:blipFill>
          <a:blip r:embed="rId6"/>
          <a:stretch>
            <a:fillRect/>
          </a:stretch>
        </p:blipFill>
        <p:spPr>
          <a:xfrm>
            <a:off x="9528126" y="6019676"/>
            <a:ext cx="2173562" cy="680776"/>
          </a:xfrm>
          <a:prstGeom prst="rect">
            <a:avLst/>
          </a:prstGeom>
        </p:spPr>
      </p:pic>
      <p:pic>
        <p:nvPicPr>
          <p:cNvPr id="7" name="Picture 6"/>
          <p:cNvPicPr>
            <a:picLocks noChangeAspect="1"/>
          </p:cNvPicPr>
          <p:nvPr/>
        </p:nvPicPr>
        <p:blipFill>
          <a:blip r:embed="rId7"/>
          <a:stretch>
            <a:fillRect/>
          </a:stretch>
        </p:blipFill>
        <p:spPr>
          <a:xfrm>
            <a:off x="238815" y="5798789"/>
            <a:ext cx="2633662" cy="918096"/>
          </a:xfrm>
          <a:prstGeom prst="rect">
            <a:avLst/>
          </a:prstGeom>
        </p:spPr>
      </p:pic>
      <p:pic>
        <p:nvPicPr>
          <p:cNvPr id="8" name="Picture 7"/>
          <p:cNvPicPr>
            <a:picLocks noChangeAspect="1"/>
          </p:cNvPicPr>
          <p:nvPr/>
        </p:nvPicPr>
        <p:blipFill>
          <a:blip r:embed="rId8"/>
          <a:stretch>
            <a:fillRect/>
          </a:stretch>
        </p:blipFill>
        <p:spPr>
          <a:xfrm>
            <a:off x="6157826" y="6031520"/>
            <a:ext cx="2640082" cy="657087"/>
          </a:xfrm>
          <a:prstGeom prst="rect">
            <a:avLst/>
          </a:prstGeom>
        </p:spPr>
      </p:pic>
      <p:pic>
        <p:nvPicPr>
          <p:cNvPr id="9" name="Picture 8"/>
          <p:cNvPicPr>
            <a:picLocks noChangeAspect="1"/>
          </p:cNvPicPr>
          <p:nvPr/>
        </p:nvPicPr>
        <p:blipFill>
          <a:blip r:embed="rId9"/>
          <a:stretch>
            <a:fillRect/>
          </a:stretch>
        </p:blipFill>
        <p:spPr>
          <a:xfrm>
            <a:off x="3111302" y="6009994"/>
            <a:ext cx="2807698" cy="678613"/>
          </a:xfrm>
          <a:prstGeom prst="rect">
            <a:avLst/>
          </a:prstGeom>
        </p:spPr>
      </p:pic>
      <p:pic>
        <p:nvPicPr>
          <p:cNvPr id="10"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10"/>
          <a:stretch>
            <a:fillRect/>
          </a:stretch>
        </p:blipFill>
        <p:spPr>
          <a:xfrm>
            <a:off x="10448756" y="165575"/>
            <a:ext cx="1628775" cy="457200"/>
          </a:xfrm>
          <a:prstGeom prst="rect">
            <a:avLst/>
          </a:prstGeom>
        </p:spPr>
      </p:pic>
    </p:spTree>
    <p:extLst>
      <p:ext uri="{BB962C8B-B14F-4D97-AF65-F5344CB8AC3E}">
        <p14:creationId xmlns:p14="http://schemas.microsoft.com/office/powerpoint/2010/main" val="6439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7" y="0"/>
            <a:ext cx="12193057" cy="6858594"/>
          </a:xfrm>
          <a:prstGeom prst="rect">
            <a:avLst/>
          </a:prstGeom>
        </p:spPr>
      </p:pic>
      <p:sp>
        <p:nvSpPr>
          <p:cNvPr id="2" name="Title 1"/>
          <p:cNvSpPr>
            <a:spLocks noGrp="1"/>
          </p:cNvSpPr>
          <p:nvPr>
            <p:ph type="title"/>
          </p:nvPr>
        </p:nvSpPr>
        <p:spPr>
          <a:xfrm>
            <a:off x="1097280" y="286604"/>
            <a:ext cx="10058400" cy="750260"/>
          </a:xfrm>
        </p:spPr>
        <p:txBody>
          <a:bodyPr>
            <a:noAutofit/>
          </a:bodyPr>
          <a:lstStyle/>
          <a:p>
            <a:pPr algn="ctr"/>
            <a:endParaRPr lang="en-US" b="1" dirty="0">
              <a:solidFill>
                <a:srgbClr val="0070C0"/>
              </a:solidFill>
            </a:endParaRPr>
          </a:p>
        </p:txBody>
      </p:sp>
      <p:sp>
        <p:nvSpPr>
          <p:cNvPr id="3" name="Content Placeholder 2"/>
          <p:cNvSpPr>
            <a:spLocks noGrp="1"/>
          </p:cNvSpPr>
          <p:nvPr>
            <p:ph idx="1"/>
          </p:nvPr>
        </p:nvSpPr>
        <p:spPr>
          <a:xfrm>
            <a:off x="389037" y="2064037"/>
            <a:ext cx="3125127" cy="3980330"/>
          </a:xfrm>
        </p:spPr>
        <p:txBody>
          <a:bodyPr>
            <a:normAutofit/>
          </a:bodyPr>
          <a:lstStyle/>
          <a:p>
            <a:pPr>
              <a:lnSpc>
                <a:spcPct val="110000"/>
              </a:lnSpc>
              <a:spcBef>
                <a:spcPts val="0"/>
              </a:spcBef>
              <a:spcAft>
                <a:spcPts val="0"/>
              </a:spcAft>
              <a:buNone/>
            </a:pPr>
            <a:r>
              <a:rPr lang="en-US" b="1" dirty="0" smtClean="0">
                <a:solidFill>
                  <a:schemeClr val="bg1"/>
                </a:solidFill>
              </a:rPr>
              <a:t>Hours:</a:t>
            </a:r>
            <a:r>
              <a:rPr lang="en-US" dirty="0" smtClean="0">
                <a:solidFill>
                  <a:schemeClr val="bg1"/>
                </a:solidFill>
              </a:rPr>
              <a:t> </a:t>
            </a:r>
          </a:p>
          <a:p>
            <a:pPr>
              <a:lnSpc>
                <a:spcPct val="110000"/>
              </a:lnSpc>
              <a:spcBef>
                <a:spcPts val="0"/>
              </a:spcBef>
              <a:spcAft>
                <a:spcPts val="0"/>
              </a:spcAft>
              <a:buNone/>
            </a:pPr>
            <a:r>
              <a:rPr lang="en-US" dirty="0" smtClean="0">
                <a:solidFill>
                  <a:schemeClr val="bg1"/>
                </a:solidFill>
              </a:rPr>
              <a:t>Mon</a:t>
            </a:r>
            <a:r>
              <a:rPr lang="en-US" dirty="0">
                <a:solidFill>
                  <a:schemeClr val="bg1"/>
                </a:solidFill>
              </a:rPr>
              <a:t>. - Fri. 8 am to 5 pm</a:t>
            </a:r>
          </a:p>
          <a:p>
            <a:pPr>
              <a:lnSpc>
                <a:spcPct val="110000"/>
              </a:lnSpc>
              <a:spcBef>
                <a:spcPts val="0"/>
              </a:spcBef>
              <a:spcAft>
                <a:spcPts val="0"/>
              </a:spcAft>
              <a:buNone/>
            </a:pPr>
            <a:r>
              <a:rPr lang="en-US" dirty="0" smtClean="0">
                <a:solidFill>
                  <a:schemeClr val="bg1"/>
                </a:solidFill>
              </a:rPr>
              <a:t>except </a:t>
            </a:r>
            <a:r>
              <a:rPr lang="en-US" dirty="0">
                <a:solidFill>
                  <a:schemeClr val="bg1"/>
                </a:solidFill>
              </a:rPr>
              <a:t>Wed. 9 am to 5 </a:t>
            </a:r>
            <a:r>
              <a:rPr lang="en-US" dirty="0" smtClean="0">
                <a:solidFill>
                  <a:schemeClr val="bg1"/>
                </a:solidFill>
              </a:rPr>
              <a:t>pm</a:t>
            </a:r>
          </a:p>
          <a:p>
            <a:pPr>
              <a:lnSpc>
                <a:spcPct val="120000"/>
              </a:lnSpc>
              <a:spcBef>
                <a:spcPts val="0"/>
              </a:spcBef>
              <a:spcAft>
                <a:spcPts val="0"/>
              </a:spcAft>
              <a:buNone/>
            </a:pPr>
            <a:endParaRPr lang="en-US" dirty="0">
              <a:solidFill>
                <a:schemeClr val="bg1"/>
              </a:solidFill>
            </a:endParaRPr>
          </a:p>
          <a:p>
            <a:pPr>
              <a:lnSpc>
                <a:spcPct val="120000"/>
              </a:lnSpc>
              <a:spcBef>
                <a:spcPts val="0"/>
              </a:spcBef>
              <a:spcAft>
                <a:spcPts val="0"/>
              </a:spcAft>
              <a:buNone/>
            </a:pPr>
            <a:r>
              <a:rPr lang="en-US" b="1" dirty="0">
                <a:solidFill>
                  <a:schemeClr val="bg1"/>
                </a:solidFill>
              </a:rPr>
              <a:t>Drop-In </a:t>
            </a:r>
            <a:r>
              <a:rPr lang="en-US" b="1" dirty="0" smtClean="0">
                <a:solidFill>
                  <a:schemeClr val="bg1"/>
                </a:solidFill>
              </a:rPr>
              <a:t>Hours:</a:t>
            </a:r>
            <a:r>
              <a:rPr lang="en-US" dirty="0" smtClean="0">
                <a:solidFill>
                  <a:schemeClr val="bg1"/>
                </a:solidFill>
              </a:rPr>
              <a:t> </a:t>
            </a:r>
          </a:p>
          <a:p>
            <a:pPr>
              <a:lnSpc>
                <a:spcPct val="120000"/>
              </a:lnSpc>
              <a:spcBef>
                <a:spcPts val="0"/>
              </a:spcBef>
              <a:spcAft>
                <a:spcPts val="0"/>
              </a:spcAft>
              <a:buNone/>
            </a:pPr>
            <a:r>
              <a:rPr lang="en-US" dirty="0" smtClean="0">
                <a:solidFill>
                  <a:schemeClr val="bg1"/>
                </a:solidFill>
              </a:rPr>
              <a:t>Mon</a:t>
            </a:r>
            <a:r>
              <a:rPr lang="en-US" dirty="0">
                <a:solidFill>
                  <a:schemeClr val="bg1"/>
                </a:solidFill>
              </a:rPr>
              <a:t>. - Thurs. 10 am-3pm</a:t>
            </a:r>
          </a:p>
          <a:p>
            <a:pPr>
              <a:lnSpc>
                <a:spcPct val="120000"/>
              </a:lnSpc>
              <a:spcBef>
                <a:spcPts val="0"/>
              </a:spcBef>
              <a:spcAft>
                <a:spcPts val="0"/>
              </a:spcAft>
              <a:buNone/>
            </a:pPr>
            <a:r>
              <a:rPr lang="en-US" dirty="0" smtClean="0">
                <a:solidFill>
                  <a:schemeClr val="bg1"/>
                </a:solidFill>
              </a:rPr>
              <a:t>Fri</a:t>
            </a:r>
            <a:r>
              <a:rPr lang="en-US" dirty="0">
                <a:solidFill>
                  <a:schemeClr val="bg1"/>
                </a:solidFill>
              </a:rPr>
              <a:t>. 10 am-12 </a:t>
            </a:r>
            <a:r>
              <a:rPr lang="en-US" dirty="0" smtClean="0">
                <a:solidFill>
                  <a:schemeClr val="bg1"/>
                </a:solidFill>
              </a:rPr>
              <a:t>pm</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7377954" y="1290877"/>
            <a:ext cx="4417066" cy="4098762"/>
          </a:xfrm>
          <a:prstGeom prst="rect">
            <a:avLst/>
          </a:prstGeom>
        </p:spPr>
      </p:pic>
      <p:sp>
        <p:nvSpPr>
          <p:cNvPr id="5" name="Right Arrow 4"/>
          <p:cNvSpPr/>
          <p:nvPr/>
        </p:nvSpPr>
        <p:spPr>
          <a:xfrm rot="8270900">
            <a:off x="9475337" y="2193589"/>
            <a:ext cx="1122652" cy="459925"/>
          </a:xfrm>
          <a:prstGeom prst="rightArrow">
            <a:avLst/>
          </a:prstGeom>
          <a:solidFill>
            <a:srgbClr val="E65D00"/>
          </a:solidFill>
          <a:ln w="9525" cap="flat" cmpd="sng" algn="ctr">
            <a:solidFill>
              <a:srgbClr val="E65D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509412" rtl="0" eaLnBrk="1" latinLnBrk="0" hangingPunct="1">
              <a:defRPr sz="2000" kern="1200">
                <a:solidFill>
                  <a:schemeClr val="lt1"/>
                </a:solidFill>
                <a:latin typeface="+mn-lt"/>
                <a:ea typeface="+mn-ea"/>
                <a:cs typeface="+mn-cs"/>
              </a:defRPr>
            </a:lvl1pPr>
            <a:lvl2pPr marL="509412" algn="l" defTabSz="509412" rtl="0" eaLnBrk="1" latinLnBrk="0" hangingPunct="1">
              <a:defRPr sz="2000" kern="1200">
                <a:solidFill>
                  <a:schemeClr val="lt1"/>
                </a:solidFill>
                <a:latin typeface="+mn-lt"/>
                <a:ea typeface="+mn-ea"/>
                <a:cs typeface="+mn-cs"/>
              </a:defRPr>
            </a:lvl2pPr>
            <a:lvl3pPr marL="1018824" algn="l" defTabSz="509412" rtl="0" eaLnBrk="1" latinLnBrk="0" hangingPunct="1">
              <a:defRPr sz="2000" kern="1200">
                <a:solidFill>
                  <a:schemeClr val="lt1"/>
                </a:solidFill>
                <a:latin typeface="+mn-lt"/>
                <a:ea typeface="+mn-ea"/>
                <a:cs typeface="+mn-cs"/>
              </a:defRPr>
            </a:lvl3pPr>
            <a:lvl4pPr marL="1528237" algn="l" defTabSz="509412" rtl="0" eaLnBrk="1" latinLnBrk="0" hangingPunct="1">
              <a:defRPr sz="2000" kern="1200">
                <a:solidFill>
                  <a:schemeClr val="lt1"/>
                </a:solidFill>
                <a:latin typeface="+mn-lt"/>
                <a:ea typeface="+mn-ea"/>
                <a:cs typeface="+mn-cs"/>
              </a:defRPr>
            </a:lvl4pPr>
            <a:lvl5pPr marL="2037649" algn="l" defTabSz="509412" rtl="0" eaLnBrk="1" latinLnBrk="0" hangingPunct="1">
              <a:defRPr sz="2000" kern="1200">
                <a:solidFill>
                  <a:schemeClr val="lt1"/>
                </a:solidFill>
                <a:latin typeface="+mn-lt"/>
                <a:ea typeface="+mn-ea"/>
                <a:cs typeface="+mn-cs"/>
              </a:defRPr>
            </a:lvl5pPr>
            <a:lvl6pPr marL="2547061" algn="l" defTabSz="509412" rtl="0" eaLnBrk="1" latinLnBrk="0" hangingPunct="1">
              <a:defRPr sz="2000" kern="1200">
                <a:solidFill>
                  <a:schemeClr val="lt1"/>
                </a:solidFill>
                <a:latin typeface="+mn-lt"/>
                <a:ea typeface="+mn-ea"/>
                <a:cs typeface="+mn-cs"/>
              </a:defRPr>
            </a:lvl6pPr>
            <a:lvl7pPr marL="3056473" algn="l" defTabSz="509412" rtl="0" eaLnBrk="1" latinLnBrk="0" hangingPunct="1">
              <a:defRPr sz="2000" kern="1200">
                <a:solidFill>
                  <a:schemeClr val="lt1"/>
                </a:solidFill>
                <a:latin typeface="+mn-lt"/>
                <a:ea typeface="+mn-ea"/>
                <a:cs typeface="+mn-cs"/>
              </a:defRPr>
            </a:lvl7pPr>
            <a:lvl8pPr marL="3565886" algn="l" defTabSz="509412" rtl="0" eaLnBrk="1" latinLnBrk="0" hangingPunct="1">
              <a:defRPr sz="2000" kern="1200">
                <a:solidFill>
                  <a:schemeClr val="lt1"/>
                </a:solidFill>
                <a:latin typeface="+mn-lt"/>
                <a:ea typeface="+mn-ea"/>
                <a:cs typeface="+mn-cs"/>
              </a:defRPr>
            </a:lvl8pPr>
            <a:lvl9pPr marL="4075298" algn="l" defTabSz="509412" rtl="0" eaLnBrk="1" latinLnBrk="0" hangingPunct="1">
              <a:defRPr sz="2000" kern="1200">
                <a:solidFill>
                  <a:schemeClr val="lt1"/>
                </a:solidFill>
                <a:latin typeface="+mn-lt"/>
                <a:ea typeface="+mn-ea"/>
                <a:cs typeface="+mn-cs"/>
              </a:defRPr>
            </a:lvl9pP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 name="TextBox 6"/>
          <p:cNvSpPr txBox="1"/>
          <p:nvPr/>
        </p:nvSpPr>
        <p:spPr>
          <a:xfrm>
            <a:off x="5881543" y="360536"/>
            <a:ext cx="68294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969FA7"/>
                </a:solidFill>
                <a:effectLst/>
                <a:uLnTx/>
                <a:uFillTx/>
                <a:latin typeface="Gill Sans MT" panose="020B0502020104020203"/>
                <a:ea typeface="+mn-ea"/>
                <a:cs typeface="+mn-cs"/>
              </a:rPr>
              <a:t>Come See Us!</a:t>
            </a:r>
            <a:endParaRPr kumimoji="0" lang="en-US" sz="4800" b="1" i="0" u="none" strike="noStrike" kern="1200" cap="none" spc="0" normalizeH="0" baseline="0" noProof="0" dirty="0">
              <a:ln>
                <a:noFill/>
              </a:ln>
              <a:solidFill>
                <a:srgbClr val="969FA7"/>
              </a:solidFill>
              <a:effectLst/>
              <a:uLnTx/>
              <a:uFillTx/>
              <a:latin typeface="Gill Sans MT" panose="020B0502020104020203"/>
              <a:ea typeface="+mn-ea"/>
              <a:cs typeface="+mn-cs"/>
            </a:endParaRPr>
          </a:p>
        </p:txBody>
      </p:sp>
      <p:pic>
        <p:nvPicPr>
          <p:cNvPr id="8" name="Picture 7"/>
          <p:cNvPicPr>
            <a:picLocks noChangeAspect="1"/>
          </p:cNvPicPr>
          <p:nvPr/>
        </p:nvPicPr>
        <p:blipFill>
          <a:blip r:embed="rId4"/>
          <a:stretch>
            <a:fillRect/>
          </a:stretch>
        </p:blipFill>
        <p:spPr>
          <a:xfrm>
            <a:off x="4415041" y="1290877"/>
            <a:ext cx="2962913" cy="4098762"/>
          </a:xfrm>
          <a:prstGeom prst="rect">
            <a:avLst/>
          </a:prstGeom>
        </p:spPr>
      </p:pic>
    </p:spTree>
    <p:extLst>
      <p:ext uri="{BB962C8B-B14F-4D97-AF65-F5344CB8AC3E}">
        <p14:creationId xmlns:p14="http://schemas.microsoft.com/office/powerpoint/2010/main" val="40529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388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964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80302" y="1293093"/>
            <a:ext cx="1827742" cy="1827742"/>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725024" y="327889"/>
            <a:ext cx="2260711" cy="2260711"/>
          </a:xfrm>
          <a:prstGeom prst="rect">
            <a:avLst/>
          </a:prstGeom>
        </p:spPr>
      </p:pic>
      <p:sp>
        <p:nvSpPr>
          <p:cNvPr id="6" name="TextBox 5"/>
          <p:cNvSpPr txBox="1"/>
          <p:nvPr/>
        </p:nvSpPr>
        <p:spPr>
          <a:xfrm>
            <a:off x="6801189" y="4299060"/>
            <a:ext cx="4555767" cy="1938992"/>
          </a:xfrm>
          <a:prstGeom prst="rect">
            <a:avLst/>
          </a:prstGeom>
          <a:noFill/>
        </p:spPr>
        <p:txBody>
          <a:bodyPr wrap="square" rtlCol="0">
            <a:spAutoFit/>
          </a:bodyPr>
          <a:lstStyle/>
          <a:p>
            <a:r>
              <a:rPr lang="en-US" sz="6000" dirty="0" smtClean="0"/>
              <a:t>Second Year Career Plan</a:t>
            </a:r>
            <a:endParaRPr lang="en-US" sz="6000" dirty="0"/>
          </a:p>
        </p:txBody>
      </p:sp>
      <p:pic>
        <p:nvPicPr>
          <p:cNvPr id="20" name="Picture 19"/>
          <p:cNvPicPr>
            <a:picLocks noChangeAspect="1"/>
          </p:cNvPicPr>
          <p:nvPr/>
        </p:nvPicPr>
        <p:blipFill>
          <a:blip r:embed="rId10"/>
          <a:stretch>
            <a:fillRect/>
          </a:stretch>
        </p:blipFill>
        <p:spPr>
          <a:xfrm>
            <a:off x="413423" y="4223017"/>
            <a:ext cx="2624932" cy="1353080"/>
          </a:xfrm>
          <a:prstGeom prst="rect">
            <a:avLst/>
          </a:prstGeom>
          <a:ln w="57150" cap="sq">
            <a:solidFill>
              <a:srgbClr val="FFC000"/>
            </a:solidFill>
            <a:prstDash val="solid"/>
            <a:miter lim="800000"/>
          </a:ln>
          <a:effectLst>
            <a:outerShdw blurRad="50800" dist="38100" dir="2700000" algn="tl" rotWithShape="0">
              <a:srgbClr val="000000">
                <a:alpha val="43000"/>
              </a:srgbClr>
            </a:outerShdw>
          </a:effectLst>
        </p:spPr>
      </p:pic>
      <p:pic>
        <p:nvPicPr>
          <p:cNvPr id="21"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11"/>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smtClean="0">
                <a:solidFill>
                  <a:srgbClr val="FFFFFF"/>
                </a:solidFill>
                <a:latin typeface="Franklin Gothic Book" panose="020B0503020102020204" pitchFamily="34" charset="0"/>
                <a:cs typeface="Segoe UI" panose="020B0502040204020203" pitchFamily="34" charset="0"/>
              </a:rPr>
              <a:t>SECOND Year Career Plan</a:t>
            </a:r>
            <a:endParaRPr lang="en-US" sz="5400" dirty="0">
              <a:solidFill>
                <a:srgbClr val="FFFFFF"/>
              </a:solidFill>
              <a:latin typeface="Franklin Gothic Book" panose="020B0503020102020204"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smtClean="0">
                <a:solidFill>
                  <a:srgbClr val="E7E6E6"/>
                </a:solidFill>
                <a:latin typeface="Segoe UI" panose="020B0502040204020203" pitchFamily="34" charset="0"/>
                <a:cs typeface="Segoe UI" panose="020B0502040204020203" pitchFamily="34" charset="0"/>
              </a:rPr>
              <a:t>Your step-by-step guide to career planning success</a:t>
            </a:r>
            <a:endParaRPr lang="en-US" sz="2000" dirty="0">
              <a:solidFill>
                <a:srgbClr val="E7E6E6"/>
              </a:solidFill>
              <a:latin typeface="Segoe UI" panose="020B0502040204020203" pitchFamily="34" charset="0"/>
              <a:cs typeface="Segoe UI" panose="020B0502040204020203" pitchFamily="34" charset="0"/>
            </a:endParaRPr>
          </a:p>
        </p:txBody>
      </p:sp>
      <p:pic>
        <p:nvPicPr>
          <p:cNvPr id="19" name="Picture 18"/>
          <p:cNvPicPr>
            <a:picLocks noChangeAspect="1"/>
          </p:cNvPicPr>
          <p:nvPr/>
        </p:nvPicPr>
        <p:blipFill>
          <a:blip r:embed="rId3"/>
          <a:stretch>
            <a:fillRect/>
          </a:stretch>
        </p:blipFill>
        <p:spPr>
          <a:xfrm>
            <a:off x="304800" y="1107040"/>
            <a:ext cx="2533637" cy="2468880"/>
          </a:xfrm>
          <a:prstGeom prst="rect">
            <a:avLst/>
          </a:prstGeom>
        </p:spPr>
      </p:pic>
      <p:pic>
        <p:nvPicPr>
          <p:cNvPr id="27" name="Picture 26"/>
          <p:cNvPicPr>
            <a:picLocks noChangeAspect="1"/>
          </p:cNvPicPr>
          <p:nvPr/>
        </p:nvPicPr>
        <p:blipFill>
          <a:blip r:embed="rId4"/>
          <a:stretch>
            <a:fillRect/>
          </a:stretch>
        </p:blipFill>
        <p:spPr>
          <a:xfrm>
            <a:off x="3420116" y="1107040"/>
            <a:ext cx="2439619" cy="2551603"/>
          </a:xfrm>
          <a:prstGeom prst="rect">
            <a:avLst/>
          </a:prstGeom>
        </p:spPr>
      </p:pic>
      <p:pic>
        <p:nvPicPr>
          <p:cNvPr id="28" name="Picture 27"/>
          <p:cNvPicPr>
            <a:picLocks noChangeAspect="1"/>
          </p:cNvPicPr>
          <p:nvPr/>
        </p:nvPicPr>
        <p:blipFill>
          <a:blip r:embed="rId5"/>
          <a:stretch>
            <a:fillRect/>
          </a:stretch>
        </p:blipFill>
        <p:spPr>
          <a:xfrm>
            <a:off x="6292413" y="1107040"/>
            <a:ext cx="2578957" cy="2468880"/>
          </a:xfrm>
          <a:prstGeom prst="rect">
            <a:avLst/>
          </a:prstGeom>
        </p:spPr>
      </p:pic>
      <p:pic>
        <p:nvPicPr>
          <p:cNvPr id="29" name="Picture 28"/>
          <p:cNvPicPr>
            <a:picLocks noChangeAspect="1"/>
          </p:cNvPicPr>
          <p:nvPr/>
        </p:nvPicPr>
        <p:blipFill>
          <a:blip r:embed="rId6"/>
          <a:stretch>
            <a:fillRect/>
          </a:stretch>
        </p:blipFill>
        <p:spPr>
          <a:xfrm>
            <a:off x="9308381" y="1107040"/>
            <a:ext cx="2539644" cy="2468880"/>
          </a:xfrm>
          <a:prstGeom prst="rect">
            <a:avLst/>
          </a:prstGeom>
        </p:spPr>
      </p:pic>
      <p:pic>
        <p:nvPicPr>
          <p:cNvPr id="3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7"/>
          <a:stretch>
            <a:fillRect/>
          </a:stretch>
        </p:blipFill>
        <p:spPr>
          <a:xfrm>
            <a:off x="10188086" y="6007099"/>
            <a:ext cx="1628775" cy="457200"/>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341808" y="946068"/>
            <a:ext cx="6448299" cy="155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Clr>
                <a:srgbClr val="144D8E"/>
              </a:buClr>
              <a:buNone/>
            </a:pPr>
            <a:r>
              <a:rPr lang="en-US" sz="2800" b="1" dirty="0" smtClean="0">
                <a:solidFill>
                  <a:schemeClr val="accent1"/>
                </a:solidFill>
              </a:rPr>
              <a:t>We Recommend</a:t>
            </a:r>
          </a:p>
          <a:p>
            <a:pPr>
              <a:buClr>
                <a:srgbClr val="144D8E"/>
              </a:buClr>
              <a:buFont typeface="Wingdings" panose="05000000000000000000" pitchFamily="2" charset="2"/>
              <a:buChar char="ü"/>
            </a:pPr>
            <a:r>
              <a:rPr lang="en-US" sz="2800" dirty="0" smtClean="0">
                <a:solidFill>
                  <a:prstClr val="black"/>
                </a:solidFill>
              </a:rPr>
              <a:t>Meet with a career counselor</a:t>
            </a:r>
          </a:p>
          <a:p>
            <a:pPr>
              <a:buClr>
                <a:srgbClr val="144D8E"/>
              </a:buClr>
              <a:buFont typeface="Wingdings 2" pitchFamily="18" charset="2"/>
              <a:buChar char=""/>
            </a:pPr>
            <a:r>
              <a:rPr lang="en-US" sz="2800" dirty="0" smtClean="0">
                <a:solidFill>
                  <a:prstClr val="black"/>
                </a:solidFill>
              </a:rPr>
              <a:t>Take a career assessment.</a:t>
            </a:r>
          </a:p>
        </p:txBody>
      </p:sp>
      <p:pic>
        <p:nvPicPr>
          <p:cNvPr id="10" name="Picture 9"/>
          <p:cNvPicPr>
            <a:picLocks noChangeAspect="1"/>
          </p:cNvPicPr>
          <p:nvPr/>
        </p:nvPicPr>
        <p:blipFill>
          <a:blip r:embed="rId3"/>
          <a:stretch>
            <a:fillRect/>
          </a:stretch>
        </p:blipFill>
        <p:spPr>
          <a:xfrm>
            <a:off x="7307982" y="1682712"/>
            <a:ext cx="4046043" cy="3942629"/>
          </a:xfrm>
          <a:prstGeom prst="rect">
            <a:avLst/>
          </a:prstGeom>
        </p:spPr>
      </p:pic>
      <p:pic>
        <p:nvPicPr>
          <p:cNvPr id="13" name="Picture 12"/>
          <p:cNvPicPr>
            <a:picLocks noChangeAspect="1"/>
          </p:cNvPicPr>
          <p:nvPr/>
        </p:nvPicPr>
        <p:blipFill>
          <a:blip r:embed="rId4"/>
          <a:stretch>
            <a:fillRect/>
          </a:stretch>
        </p:blipFill>
        <p:spPr>
          <a:xfrm>
            <a:off x="623765" y="3073249"/>
            <a:ext cx="6166342" cy="3159433"/>
          </a:xfrm>
          <a:prstGeom prst="rect">
            <a:avLst/>
          </a:prstGeom>
        </p:spPr>
      </p:pic>
      <p:pic>
        <p:nvPicPr>
          <p:cNvPr id="1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5"/>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816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75783" y="1852697"/>
            <a:ext cx="6544633" cy="383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800" b="1" dirty="0" smtClean="0">
                <a:solidFill>
                  <a:schemeClr val="accent1"/>
                </a:solidFill>
              </a:rPr>
              <a:t>We Recommend</a:t>
            </a:r>
          </a:p>
          <a:p>
            <a:pPr>
              <a:buFont typeface="Wingdings 2" pitchFamily="18" charset="2"/>
              <a:buChar char=""/>
            </a:pPr>
            <a:r>
              <a:rPr lang="en-US" sz="2800" dirty="0" smtClean="0"/>
              <a:t>Attend a </a:t>
            </a:r>
            <a:r>
              <a:rPr lang="en-US" sz="2800" i="1" dirty="0" smtClean="0"/>
              <a:t>Choosing a Major </a:t>
            </a:r>
            <a:r>
              <a:rPr lang="en-US" sz="2800" dirty="0" smtClean="0"/>
              <a:t>workshop</a:t>
            </a:r>
          </a:p>
          <a:p>
            <a:pPr>
              <a:buFont typeface="Wingdings 2" pitchFamily="18" charset="2"/>
              <a:buChar char=""/>
            </a:pPr>
            <a:r>
              <a:rPr lang="en-US" sz="2800" dirty="0" smtClean="0"/>
              <a:t>Explore the </a:t>
            </a:r>
            <a:r>
              <a:rPr lang="en-US" sz="2800" dirty="0"/>
              <a:t>UCR General Catalog: </a:t>
            </a:r>
            <a:r>
              <a:rPr lang="en-US" sz="2800" i="1" dirty="0">
                <a:solidFill>
                  <a:srgbClr val="0070C0"/>
                </a:solidFill>
              </a:rPr>
              <a:t>catalog.ucr.edu</a:t>
            </a:r>
            <a:r>
              <a:rPr lang="en-US" sz="2800" dirty="0"/>
              <a:t> </a:t>
            </a:r>
            <a:endParaRPr lang="en-US" sz="2800" dirty="0" smtClean="0"/>
          </a:p>
          <a:p>
            <a:pPr>
              <a:buFont typeface="Wingdings 2" pitchFamily="18" charset="2"/>
              <a:buChar char=""/>
            </a:pPr>
            <a:r>
              <a:rPr lang="en-US" sz="2800" dirty="0" smtClean="0"/>
              <a:t>Meet with your </a:t>
            </a:r>
            <a:r>
              <a:rPr lang="en-US" sz="2800" dirty="0"/>
              <a:t>academic advisor </a:t>
            </a:r>
          </a:p>
          <a:p>
            <a:pPr>
              <a:buFont typeface="Wingdings 2" pitchFamily="18" charset="2"/>
              <a:buChar char=""/>
            </a:pPr>
            <a:r>
              <a:rPr lang="en-US" sz="2800" dirty="0" smtClean="0"/>
              <a:t>Explore UCR Alumni on LinkedIn</a:t>
            </a:r>
          </a:p>
        </p:txBody>
      </p:sp>
      <p:pic>
        <p:nvPicPr>
          <p:cNvPr id="13" name="Picture 12"/>
          <p:cNvPicPr>
            <a:picLocks noChangeAspect="1"/>
          </p:cNvPicPr>
          <p:nvPr/>
        </p:nvPicPr>
        <p:blipFill>
          <a:blip r:embed="rId3"/>
          <a:stretch>
            <a:fillRect/>
          </a:stretch>
        </p:blipFill>
        <p:spPr>
          <a:xfrm>
            <a:off x="7217808" y="1594841"/>
            <a:ext cx="4136218" cy="4030500"/>
          </a:xfrm>
          <a:prstGeom prst="rect">
            <a:avLst/>
          </a:prstGeom>
        </p:spPr>
      </p:pic>
      <p:pic>
        <p:nvPicPr>
          <p:cNvPr id="1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998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516" y="410761"/>
            <a:ext cx="33909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32" y="5242371"/>
            <a:ext cx="35909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descr="https://upload.wikimedia.org/wikipedia/en/thumb/b/bf/Pepsico_logo.svg/591px-Pepsico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975" y="5364581"/>
            <a:ext cx="3718719" cy="10319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459" y="727343"/>
            <a:ext cx="2571750" cy="1070279"/>
          </a:xfrm>
          <a:prstGeom prst="rect">
            <a:avLst/>
          </a:prstGeom>
        </p:spPr>
      </p:pic>
      <p:pic>
        <p:nvPicPr>
          <p:cNvPr id="6" name="Picture 5"/>
          <p:cNvPicPr>
            <a:picLocks noChangeAspect="1"/>
          </p:cNvPicPr>
          <p:nvPr/>
        </p:nvPicPr>
        <p:blipFill>
          <a:blip r:embed="rId6"/>
          <a:stretch>
            <a:fillRect/>
          </a:stretch>
        </p:blipFill>
        <p:spPr>
          <a:xfrm>
            <a:off x="3727658" y="1722404"/>
            <a:ext cx="4030318" cy="3858293"/>
          </a:xfrm>
          <a:prstGeom prst="rect">
            <a:avLst/>
          </a:prstGeom>
        </p:spPr>
      </p:pic>
      <p:pic>
        <p:nvPicPr>
          <p:cNvPr id="7" name="Picture 6"/>
          <p:cNvPicPr>
            <a:picLocks noChangeAspect="1"/>
          </p:cNvPicPr>
          <p:nvPr/>
        </p:nvPicPr>
        <p:blipFill>
          <a:blip r:embed="rId7"/>
          <a:stretch>
            <a:fillRect/>
          </a:stretch>
        </p:blipFill>
        <p:spPr>
          <a:xfrm>
            <a:off x="1068854" y="445810"/>
            <a:ext cx="1666875" cy="2019300"/>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7902" r="5095"/>
          <a:stretch/>
        </p:blipFill>
        <p:spPr>
          <a:xfrm>
            <a:off x="904714" y="3403134"/>
            <a:ext cx="2362200" cy="1138833"/>
          </a:xfrm>
          <a:prstGeom prst="rect">
            <a:avLst/>
          </a:prstGeom>
        </p:spPr>
      </p:pic>
      <p:pic>
        <p:nvPicPr>
          <p:cNvPr id="9" name="Picture 8"/>
          <p:cNvPicPr>
            <a:picLocks noChangeAspect="1"/>
          </p:cNvPicPr>
          <p:nvPr/>
        </p:nvPicPr>
        <p:blipFill>
          <a:blip r:embed="rId9"/>
          <a:stretch>
            <a:fillRect/>
          </a:stretch>
        </p:blipFill>
        <p:spPr>
          <a:xfrm>
            <a:off x="8474335" y="3403134"/>
            <a:ext cx="2286000" cy="1057275"/>
          </a:xfrm>
          <a:prstGeom prst="rect">
            <a:avLst/>
          </a:prstGeom>
        </p:spPr>
      </p:pic>
      <p:pic>
        <p:nvPicPr>
          <p:cNvPr id="10"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10"/>
          <a:stretch>
            <a:fillRect/>
          </a:stretch>
        </p:blipFill>
        <p:spPr>
          <a:xfrm>
            <a:off x="10368590" y="120961"/>
            <a:ext cx="1628775" cy="457200"/>
          </a:xfrm>
          <a:prstGeom prst="rect">
            <a:avLst/>
          </a:prstGeom>
        </p:spPr>
      </p:pic>
    </p:spTree>
    <p:extLst>
      <p:ext uri="{BB962C8B-B14F-4D97-AF65-F5344CB8AC3E}">
        <p14:creationId xmlns:p14="http://schemas.microsoft.com/office/powerpoint/2010/main" val="19624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58710" y="1658364"/>
            <a:ext cx="5636593" cy="395248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schemeClr val="accent1"/>
                </a:solidFill>
              </a:rPr>
              <a:t>We Recommend</a:t>
            </a:r>
          </a:p>
          <a:p>
            <a:pPr marL="171450" indent="-171450">
              <a:buFont typeface="Wingdings" panose="05000000000000000000" pitchFamily="2" charset="2"/>
              <a:buChar char="ü"/>
            </a:pPr>
            <a:endParaRPr lang="en-US" dirty="0" smtClean="0"/>
          </a:p>
          <a:p>
            <a:pPr marL="171450" indent="-171450">
              <a:buFont typeface="Wingdings" panose="05000000000000000000" pitchFamily="2" charset="2"/>
              <a:buChar char="ü"/>
            </a:pPr>
            <a:r>
              <a:rPr lang="en-US" dirty="0" smtClean="0"/>
              <a:t>Get involved in a student organization and/or volunteer for a cause that interests you</a:t>
            </a:r>
            <a:br>
              <a:rPr lang="en-US" dirty="0" smtClean="0"/>
            </a:br>
            <a:r>
              <a:rPr lang="en-US" dirty="0" smtClean="0"/>
              <a:t/>
            </a:r>
            <a:br>
              <a:rPr lang="en-US" dirty="0" smtClean="0"/>
            </a:br>
            <a:r>
              <a:rPr lang="en-US" dirty="0" smtClean="0"/>
              <a:t/>
            </a:r>
            <a:br>
              <a:rPr lang="en-US" dirty="0" smtClean="0"/>
            </a:br>
            <a:endParaRPr lang="en-US" dirty="0" smtClean="0"/>
          </a:p>
          <a:p>
            <a:pPr marL="171450" indent="-171450">
              <a:buFont typeface="Wingdings" panose="05000000000000000000" pitchFamily="2" charset="2"/>
              <a:buChar char="ü"/>
            </a:pPr>
            <a:r>
              <a:rPr lang="en-US" dirty="0" smtClean="0"/>
              <a:t>Conduct an informational interview with a professional in a career that interests you</a:t>
            </a:r>
            <a:br>
              <a:rPr lang="en-US" dirty="0" smtClean="0"/>
            </a:br>
            <a:r>
              <a:rPr lang="en-US" dirty="0" smtClean="0"/>
              <a:t> </a:t>
            </a:r>
          </a:p>
          <a:p>
            <a:pPr marL="171450" indent="-171450">
              <a:buFont typeface="Wingdings" panose="05000000000000000000" pitchFamily="2" charset="2"/>
              <a:buChar char="ü"/>
            </a:pPr>
            <a:r>
              <a:rPr lang="en-US" dirty="0" smtClean="0"/>
              <a:t>Check out the Career Center Calendar</a:t>
            </a:r>
          </a:p>
          <a:p>
            <a:pPr marL="0" indent="0">
              <a:buFont typeface="Arial" panose="020B0604020202020204" pitchFamily="34" charset="0"/>
              <a:buNone/>
            </a:pPr>
            <a:endParaRPr lang="en-US" dirty="0" smtClean="0"/>
          </a:p>
          <a:p>
            <a:pPr marL="171450" indent="-171450">
              <a:buFont typeface="Wingdings" panose="05000000000000000000" pitchFamily="2" charset="2"/>
              <a:buChar char="ü"/>
            </a:pPr>
            <a:r>
              <a:rPr lang="en-US" dirty="0" smtClean="0"/>
              <a:t>Explore UCR alumni on LinkedIn</a:t>
            </a:r>
          </a:p>
          <a:p>
            <a:pPr marL="171450" indent="-171450">
              <a:buFont typeface="Wingdings" panose="05000000000000000000" pitchFamily="2" charset="2"/>
              <a:buChar char="ü"/>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pic>
        <p:nvPicPr>
          <p:cNvPr id="11" name="Picture 10"/>
          <p:cNvPicPr>
            <a:picLocks noChangeAspect="1"/>
          </p:cNvPicPr>
          <p:nvPr/>
        </p:nvPicPr>
        <p:blipFill>
          <a:blip r:embed="rId2"/>
          <a:stretch>
            <a:fillRect/>
          </a:stretch>
        </p:blipFill>
        <p:spPr>
          <a:xfrm>
            <a:off x="1736367" y="2977379"/>
            <a:ext cx="3124200" cy="657225"/>
          </a:xfrm>
          <a:prstGeom prst="rect">
            <a:avLst/>
          </a:prstGeom>
        </p:spPr>
      </p:pic>
      <p:pic>
        <p:nvPicPr>
          <p:cNvPr id="12" name="Picture 11"/>
          <p:cNvPicPr>
            <a:picLocks noChangeAspect="1"/>
          </p:cNvPicPr>
          <p:nvPr/>
        </p:nvPicPr>
        <p:blipFill>
          <a:blip r:embed="rId3"/>
          <a:stretch>
            <a:fillRect/>
          </a:stretch>
        </p:blipFill>
        <p:spPr>
          <a:xfrm>
            <a:off x="6595303" y="1614191"/>
            <a:ext cx="4030318" cy="3858293"/>
          </a:xfrm>
          <a:prstGeom prst="rect">
            <a:avLst/>
          </a:prstGeom>
        </p:spPr>
      </p:pic>
      <p:pic>
        <p:nvPicPr>
          <p:cNvPr id="1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4858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ppt_w</p:attrName>
                                        </p:attrNameLst>
                                      </p:cBhvr>
                                      <p:tavLst>
                                        <p:tav tm="0" fmla="#ppt_w*sin(2.5*pi*$)">
                                          <p:val>
                                            <p:fltVal val="0"/>
                                          </p:val>
                                        </p:tav>
                                        <p:tav tm="100000">
                                          <p:val>
                                            <p:fltVal val="1"/>
                                          </p:val>
                                        </p:tav>
                                      </p:tavLst>
                                    </p:anim>
                                    <p:anim calcmode="lin" valueType="num">
                                      <p:cBhvr>
                                        <p:cTn id="1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de209e7-5ef3-4a28-b892-37f78501c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15A3542A99504C9A47787DB45CE46E" ma:contentTypeVersion="13" ma:contentTypeDescription="Create a new document." ma:contentTypeScope="" ma:versionID="bac615240c276607fdd394ce33f91418">
  <xsd:schema xmlns:xsd="http://www.w3.org/2001/XMLSchema" xmlns:xs="http://www.w3.org/2001/XMLSchema" xmlns:p="http://schemas.microsoft.com/office/2006/metadata/properties" xmlns:ns3="ede209e7-5ef3-4a28-b892-37f78501cbc1" xmlns:ns4="9812d860-2306-44da-a928-6a82f1a624e0" targetNamespace="http://schemas.microsoft.com/office/2006/metadata/properties" ma:root="true" ma:fieldsID="1228cbc9ef8592efc1483fa94fd65514" ns3:_="" ns4:_="">
    <xsd:import namespace="ede209e7-5ef3-4a28-b892-37f78501cbc1"/>
    <xsd:import namespace="9812d860-2306-44da-a928-6a82f1a624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e209e7-5ef3-4a28-b892-37f78501cb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12d860-2306-44da-a928-6a82f1a624e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C7D9E6-B0D9-433E-BD46-EB60F64F4DA8}">
  <ds:schemaRefs>
    <ds:schemaRef ds:uri="http://schemas.openxmlformats.org/package/2006/metadata/core-properties"/>
    <ds:schemaRef ds:uri="http://www.w3.org/XML/1998/namespace"/>
    <ds:schemaRef ds:uri="ede209e7-5ef3-4a28-b892-37f78501cbc1"/>
    <ds:schemaRef ds:uri="http://schemas.microsoft.com/office/2006/documentManagement/types"/>
    <ds:schemaRef ds:uri="9812d860-2306-44da-a928-6a82f1a624e0"/>
    <ds:schemaRef ds:uri="http://schemas.microsoft.com/office/2006/metadata/properties"/>
    <ds:schemaRef ds:uri="http://purl.org/dc/term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357D0910-D561-4DDF-B819-FC6E00007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e209e7-5ef3-4a28-b892-37f78501cbc1"/>
    <ds:schemaRef ds:uri="9812d860-2306-44da-a928-6a82f1a62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590</Words>
  <Application>Microsoft Office PowerPoint</Application>
  <PresentationFormat>Widescreen</PresentationFormat>
  <Paragraphs>76</Paragraphs>
  <Slides>14</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Franklin Gothic Book</vt:lpstr>
      <vt:lpstr>Gill Sans MT</vt:lpstr>
      <vt:lpstr>Segoe UI</vt:lpstr>
      <vt:lpstr>Wingdings</vt:lpstr>
      <vt:lpstr>Wingdings 2</vt:lpstr>
      <vt:lpstr>Office Theme</vt:lpstr>
      <vt:lpstr>1_Office Theme</vt:lpstr>
      <vt:lpstr>Dividend</vt:lpstr>
      <vt:lpstr>PowerPoint Presentation</vt:lpstr>
      <vt:lpstr>PowerPoint Presentation</vt:lpstr>
      <vt:lpstr>PowerPoint Presentation</vt:lpstr>
      <vt:lpstr>PowerPoint Presentation</vt:lpstr>
      <vt:lpstr>SECOND Year Career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2019-08-08T23:53:08Z</dcterms:created>
  <dcterms:modified xsi:type="dcterms:W3CDTF">2019-09-11T22:42:03Z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0x010100BB15A3542A99504C9A47787DB45CE46E</vt:lpwstr>
  </property>
</Properties>
</file>