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756" r:id="rId5"/>
  </p:sldMasterIdLst>
  <p:notesMasterIdLst>
    <p:notesMasterId r:id="rId35"/>
  </p:notesMasterIdLst>
  <p:handoutMasterIdLst>
    <p:handoutMasterId r:id="rId36"/>
  </p:handoutMasterIdLst>
  <p:sldIdLst>
    <p:sldId id="421" r:id="rId6"/>
    <p:sldId id="422" r:id="rId7"/>
    <p:sldId id="423" r:id="rId8"/>
    <p:sldId id="420" r:id="rId9"/>
    <p:sldId id="427" r:id="rId10"/>
    <p:sldId id="394" r:id="rId11"/>
    <p:sldId id="404" r:id="rId12"/>
    <p:sldId id="405" r:id="rId13"/>
    <p:sldId id="406" r:id="rId14"/>
    <p:sldId id="407" r:id="rId15"/>
    <p:sldId id="424" r:id="rId16"/>
    <p:sldId id="418" r:id="rId17"/>
    <p:sldId id="413" r:id="rId18"/>
    <p:sldId id="414" r:id="rId19"/>
    <p:sldId id="417" r:id="rId20"/>
    <p:sldId id="425" r:id="rId21"/>
    <p:sldId id="384" r:id="rId22"/>
    <p:sldId id="385" r:id="rId23"/>
    <p:sldId id="395" r:id="rId24"/>
    <p:sldId id="389" r:id="rId25"/>
    <p:sldId id="392" r:id="rId26"/>
    <p:sldId id="390" r:id="rId27"/>
    <p:sldId id="419" r:id="rId28"/>
    <p:sldId id="391" r:id="rId29"/>
    <p:sldId id="416" r:id="rId30"/>
    <p:sldId id="402" r:id="rId31"/>
    <p:sldId id="379" r:id="rId32"/>
    <p:sldId id="408" r:id="rId33"/>
    <p:sldId id="378" r:id="rId34"/>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id="{BB928E10-A69C-42F6-8B07-A2FEAC067766}">
          <p14:sldIdLst>
            <p14:sldId id="421"/>
            <p14:sldId id="422"/>
            <p14:sldId id="423"/>
            <p14:sldId id="420"/>
            <p14:sldId id="427"/>
          </p14:sldIdLst>
        </p14:section>
        <p14:section name="SLIDE STARTERS" id="{ACC24B29-0CC7-491A-A98A-CF7CBDBE501E}">
          <p14:sldIdLst>
            <p14:sldId id="394"/>
            <p14:sldId id="404"/>
            <p14:sldId id="405"/>
            <p14:sldId id="406"/>
            <p14:sldId id="407"/>
            <p14:sldId id="424"/>
            <p14:sldId id="418"/>
            <p14:sldId id="413"/>
            <p14:sldId id="414"/>
            <p14:sldId id="417"/>
            <p14:sldId id="425"/>
            <p14:sldId id="384"/>
            <p14:sldId id="385"/>
            <p14:sldId id="395"/>
            <p14:sldId id="389"/>
            <p14:sldId id="392"/>
            <p14:sldId id="390"/>
            <p14:sldId id="419"/>
            <p14:sldId id="391"/>
            <p14:sldId id="416"/>
            <p14:sldId id="402"/>
            <p14:sldId id="379"/>
            <p14:sldId id="408"/>
          </p14:sldIdLst>
        </p14:section>
        <p14:section name="THANK YOU" id="{6CD91DAB-8EC3-4802-89E9-0F1C7022FB28}">
          <p14:sldIdLst>
            <p14:sldId id="37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a:srgbClr val="DC5924"/>
    <a:srgbClr val="B7472A"/>
    <a:srgbClr val="000000"/>
    <a:srgbClr val="FFFFFF"/>
    <a:srgbClr val="75D1FF"/>
    <a:srgbClr val="11161C"/>
    <a:srgbClr val="7F7F7F"/>
    <a:srgbClr val="F2F2F2"/>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5" autoAdjust="0"/>
    <p:restoredTop sz="53001" autoAdjust="0"/>
  </p:normalViewPr>
  <p:slideViewPr>
    <p:cSldViewPr snapToGrid="0">
      <p:cViewPr varScale="1">
        <p:scale>
          <a:sx n="61" d="100"/>
          <a:sy n="61" d="100"/>
        </p:scale>
        <p:origin x="1746" y="66"/>
      </p:cViewPr>
      <p:guideLst/>
    </p:cSldViewPr>
  </p:slideViewPr>
  <p:outlineViewPr>
    <p:cViewPr>
      <p:scale>
        <a:sx n="33" d="100"/>
        <a:sy n="33" d="100"/>
      </p:scale>
      <p:origin x="0" y="-1164"/>
    </p:cViewPr>
  </p:outlineViewPr>
  <p:notesTextViewPr>
    <p:cViewPr>
      <p:scale>
        <a:sx n="3" d="2"/>
        <a:sy n="3" d="2"/>
      </p:scale>
      <p:origin x="0" y="0"/>
    </p:cViewPr>
  </p:notesTextViewPr>
  <p:sorterViewPr>
    <p:cViewPr>
      <p:scale>
        <a:sx n="108" d="100"/>
        <a:sy n="108" d="100"/>
      </p:scale>
      <p:origin x="0" y="-3162"/>
    </p:cViewPr>
  </p:sorterViewPr>
  <p:notesViewPr>
    <p:cSldViewPr snapToGrid="0">
      <p:cViewPr varScale="1">
        <p:scale>
          <a:sx n="73" d="100"/>
          <a:sy n="73" d="100"/>
        </p:scale>
        <p:origin x="1632" y="5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eatria Robinson" userId="S::deneatr@ucr.edu::6b329825-a650-43e5-888d-c74402c0d8af" providerId="AD" clId="Web-{0F7E5E67-17CC-55EF-874E-D0EA874E7607}"/>
    <pc:docChg chg="modSld">
      <pc:chgData name="De'Neatria Robinson" userId="S::deneatr@ucr.edu::6b329825-a650-43e5-888d-c74402c0d8af" providerId="AD" clId="Web-{0F7E5E67-17CC-55EF-874E-D0EA874E7607}" dt="2019-06-06T22:38:13.858" v="11" actId="20577"/>
      <pc:docMkLst>
        <pc:docMk/>
      </pc:docMkLst>
      <pc:sldChg chg="modSp">
        <pc:chgData name="De'Neatria Robinson" userId="S::deneatr@ucr.edu::6b329825-a650-43e5-888d-c74402c0d8af" providerId="AD" clId="Web-{0F7E5E67-17CC-55EF-874E-D0EA874E7607}" dt="2019-06-06T21:30:51.019" v="1" actId="1076"/>
        <pc:sldMkLst>
          <pc:docMk/>
          <pc:sldMk cId="3097712512" sldId="404"/>
        </pc:sldMkLst>
        <pc:spChg chg="mod">
          <ac:chgData name="De'Neatria Robinson" userId="S::deneatr@ucr.edu::6b329825-a650-43e5-888d-c74402c0d8af" providerId="AD" clId="Web-{0F7E5E67-17CC-55EF-874E-D0EA874E7607}" dt="2019-06-06T21:30:51.019" v="1" actId="1076"/>
          <ac:spMkLst>
            <pc:docMk/>
            <pc:sldMk cId="3097712512" sldId="404"/>
            <ac:spMk id="21" creationId="{00000000-0000-0000-0000-000000000000}"/>
          </ac:spMkLst>
        </pc:spChg>
      </pc:sldChg>
      <pc:sldChg chg="modSp">
        <pc:chgData name="De'Neatria Robinson" userId="S::deneatr@ucr.edu::6b329825-a650-43e5-888d-c74402c0d8af" providerId="AD" clId="Web-{0F7E5E67-17CC-55EF-874E-D0EA874E7607}" dt="2019-06-06T22:36:56.499" v="10" actId="20577"/>
        <pc:sldMkLst>
          <pc:docMk/>
          <pc:sldMk cId="3144110451" sldId="405"/>
        </pc:sldMkLst>
        <pc:spChg chg="mod">
          <ac:chgData name="De'Neatria Robinson" userId="S::deneatr@ucr.edu::6b329825-a650-43e5-888d-c74402c0d8af" providerId="AD" clId="Web-{0F7E5E67-17CC-55EF-874E-D0EA874E7607}" dt="2019-06-06T22:36:29.421" v="4" actId="20577"/>
          <ac:spMkLst>
            <pc:docMk/>
            <pc:sldMk cId="3144110451" sldId="405"/>
            <ac:spMk id="27" creationId="{00000000-0000-0000-0000-000000000000}"/>
          </ac:spMkLst>
        </pc:spChg>
        <pc:spChg chg="mod">
          <ac:chgData name="De'Neatria Robinson" userId="S::deneatr@ucr.edu::6b329825-a650-43e5-888d-c74402c0d8af" providerId="AD" clId="Web-{0F7E5E67-17CC-55EF-874E-D0EA874E7607}" dt="2019-06-06T22:36:56.499" v="10" actId="20577"/>
          <ac:spMkLst>
            <pc:docMk/>
            <pc:sldMk cId="3144110451" sldId="405"/>
            <ac:spMk id="29" creationId="{00000000-0000-0000-0000-000000000000}"/>
          </ac:spMkLst>
        </pc:spChg>
      </pc:sldChg>
    </pc:docChg>
  </pc:docChgLst>
  <pc:docChgLst>
    <pc:chgData name="De'Neatria Robinson" userId="S::deneatr@ucr.edu::6b329825-a650-43e5-888d-c74402c0d8af" providerId="AD" clId="Web-{95354505-2096-B43C-BFA9-13343FD72375}"/>
    <pc:docChg chg="modSld">
      <pc:chgData name="De'Neatria Robinson" userId="S::deneatr@ucr.edu::6b329825-a650-43e5-888d-c74402c0d8af" providerId="AD" clId="Web-{95354505-2096-B43C-BFA9-13343FD72375}" dt="2019-06-17T16:07:10.763" v="8"/>
      <pc:docMkLst>
        <pc:docMk/>
      </pc:docMkLst>
      <pc:sldChg chg="modNotes">
        <pc:chgData name="De'Neatria Robinson" userId="S::deneatr@ucr.edu::6b329825-a650-43e5-888d-c74402c0d8af" providerId="AD" clId="Web-{95354505-2096-B43C-BFA9-13343FD72375}" dt="2019-06-17T16:07:10.763" v="8"/>
        <pc:sldMkLst>
          <pc:docMk/>
          <pc:sldMk cId="817630972" sldId="42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6/17/2019</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6/17/2019</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a:t>
            </a:fld>
            <a:endParaRPr lang="en-US"/>
          </a:p>
        </p:txBody>
      </p:sp>
    </p:spTree>
    <p:extLst>
      <p:ext uri="{BB962C8B-B14F-4D97-AF65-F5344CB8AC3E}">
        <p14:creationId xmlns:p14="http://schemas.microsoft.com/office/powerpoint/2010/main" val="4160119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Double click to start</a:t>
            </a:r>
          </a:p>
        </p:txBody>
      </p:sp>
      <p:sp>
        <p:nvSpPr>
          <p:cNvPr id="4" name="Slide Number Placeholder 3"/>
          <p:cNvSpPr>
            <a:spLocks noGrp="1"/>
          </p:cNvSpPr>
          <p:nvPr>
            <p:ph type="sldNum" sz="quarter" idx="5"/>
          </p:nvPr>
        </p:nvSpPr>
        <p:spPr/>
        <p:txBody>
          <a:bodyPr/>
          <a:lstStyle/>
          <a:p>
            <a:fld id="{4CBCEA92-F142-4D57-B507-37BDAF44710C}" type="slidenum">
              <a:rPr lang="en-US" smtClean="0"/>
              <a:t>‹#›</a:t>
            </a:fld>
            <a:endParaRPr lang="en-US"/>
          </a:p>
        </p:txBody>
      </p:sp>
    </p:spTree>
    <p:extLst>
      <p:ext uri="{BB962C8B-B14F-4D97-AF65-F5344CB8AC3E}">
        <p14:creationId xmlns:p14="http://schemas.microsoft.com/office/powerpoint/2010/main" val="4073109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Internships are typically 10</a:t>
            </a:r>
            <a:r>
              <a:rPr lang="en-US" baseline="0" dirty="0"/>
              <a:t> weeks- 3 months with hours ranging from 10-20 hours during the academic year and up to 40 hours during the summer. Internships can either be paid or unpaid. The amount of paid and unpaid internships you are likely to see is dependent on industry. For example, large for-profit companies are more likely to have paid internships vs. government or non-profits that are more likely to have unpaid internships. Both are great. Unpaid internships may substitute other perks or benefits in the place of monetary compensation. </a:t>
            </a:r>
          </a:p>
          <a:p>
            <a:endParaRPr lang="en-US" baseline="0" dirty="0"/>
          </a:p>
          <a:p>
            <a:r>
              <a:rPr lang="en-US" baseline="0" dirty="0"/>
              <a:t>Dependent on your major, your experience will look different. i.e. Marketing Intern for ABC vs. Engineering intern for a start up.</a:t>
            </a:r>
          </a:p>
          <a:p>
            <a:endParaRPr lang="en-US" baseline="0" dirty="0"/>
          </a:p>
          <a:p>
            <a:r>
              <a:rPr lang="en-US" baseline="0" dirty="0"/>
              <a:t>Co-ops are basically an extended internship that mirrors the experience of a full-time job for an entry level employee. Since they usually are a 4-6 month commitment with a work week of about 40 hours per week, students usually have to take a quarter or two off. Engineering and technology students are more likely to pursue co-ops. </a:t>
            </a:r>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8</a:t>
            </a:fld>
            <a:endParaRPr lang="en-US"/>
          </a:p>
        </p:txBody>
      </p:sp>
    </p:spTree>
    <p:extLst>
      <p:ext uri="{BB962C8B-B14F-4D97-AF65-F5344CB8AC3E}">
        <p14:creationId xmlns:p14="http://schemas.microsoft.com/office/powerpoint/2010/main" val="2463204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Career Center adheres to a</a:t>
            </a:r>
            <a:r>
              <a:rPr lang="en-US" baseline="0" dirty="0"/>
              <a:t> specific list of criteria set by </a:t>
            </a:r>
            <a:r>
              <a:rPr lang="en-US" baseline="0" dirty="0" err="1"/>
              <a:t>UCR</a:t>
            </a:r>
            <a:r>
              <a:rPr lang="en-US" baseline="0" dirty="0"/>
              <a:t>, the National Association Colleges and Employers (NACE), and the U.S. Department of Labor.</a:t>
            </a:r>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9</a:t>
            </a:fld>
            <a:endParaRPr lang="en-US"/>
          </a:p>
        </p:txBody>
      </p:sp>
    </p:spTree>
    <p:extLst>
      <p:ext uri="{BB962C8B-B14F-4D97-AF65-F5344CB8AC3E}">
        <p14:creationId xmlns:p14="http://schemas.microsoft.com/office/powerpoint/2010/main" val="2766134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11</a:t>
            </a:fld>
            <a:endParaRPr lang="en-US"/>
          </a:p>
        </p:txBody>
      </p:sp>
    </p:spTree>
    <p:extLst>
      <p:ext uri="{BB962C8B-B14F-4D97-AF65-F5344CB8AC3E}">
        <p14:creationId xmlns:p14="http://schemas.microsoft.com/office/powerpoint/2010/main" val="1373972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12</a:t>
            </a:fld>
            <a:endParaRPr lang="en-US"/>
          </a:p>
        </p:txBody>
      </p:sp>
    </p:spTree>
    <p:extLst>
      <p:ext uri="{BB962C8B-B14F-4D97-AF65-F5344CB8AC3E}">
        <p14:creationId xmlns:p14="http://schemas.microsoft.com/office/powerpoint/2010/main" val="1438920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Employers responding to the survey said these are attributes—beyond a strong GPA—that they most want to see on students’ resumes. </a:t>
            </a:r>
          </a:p>
        </p:txBody>
      </p:sp>
      <p:sp>
        <p:nvSpPr>
          <p:cNvPr id="4" name="Slide Number Placeholder 3"/>
          <p:cNvSpPr>
            <a:spLocks noGrp="1"/>
          </p:cNvSpPr>
          <p:nvPr>
            <p:ph type="sldNum" sz="quarter" idx="10"/>
          </p:nvPr>
        </p:nvSpPr>
        <p:spPr/>
        <p:txBody>
          <a:bodyPr/>
          <a:lstStyle/>
          <a:p>
            <a:fld id="{4CBCEA92-F142-4D57-B507-37BDAF44710C}" type="slidenum">
              <a:rPr lang="en-US" smtClean="0"/>
              <a:t>14</a:t>
            </a:fld>
            <a:endParaRPr lang="en-US"/>
          </a:p>
        </p:txBody>
      </p:sp>
    </p:spTree>
    <p:extLst>
      <p:ext uri="{BB962C8B-B14F-4D97-AF65-F5344CB8AC3E}">
        <p14:creationId xmlns:p14="http://schemas.microsoft.com/office/powerpoint/2010/main" val="1747395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15</a:t>
            </a:fld>
            <a:endParaRPr lang="en-US"/>
          </a:p>
        </p:txBody>
      </p:sp>
    </p:spTree>
    <p:extLst>
      <p:ext uri="{BB962C8B-B14F-4D97-AF65-F5344CB8AC3E}">
        <p14:creationId xmlns:p14="http://schemas.microsoft.com/office/powerpoint/2010/main" val="2048050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16</a:t>
            </a:fld>
            <a:endParaRPr lang="en-US"/>
          </a:p>
        </p:txBody>
      </p:sp>
    </p:spTree>
    <p:extLst>
      <p:ext uri="{BB962C8B-B14F-4D97-AF65-F5344CB8AC3E}">
        <p14:creationId xmlns:p14="http://schemas.microsoft.com/office/powerpoint/2010/main" val="2399243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 </a:t>
            </a:r>
            <a:r>
              <a:rPr lang="en-US" dirty="0" err="1"/>
              <a:t>Careershift</a:t>
            </a:r>
            <a:r>
              <a:rPr lang="en-US" dirty="0"/>
              <a:t> &amp; handshake</a:t>
            </a:r>
          </a:p>
        </p:txBody>
      </p:sp>
      <p:sp>
        <p:nvSpPr>
          <p:cNvPr id="4" name="Slide Number Placeholder 3"/>
          <p:cNvSpPr>
            <a:spLocks noGrp="1"/>
          </p:cNvSpPr>
          <p:nvPr>
            <p:ph type="sldNum" sz="quarter" idx="10"/>
          </p:nvPr>
        </p:nvSpPr>
        <p:spPr/>
        <p:txBody>
          <a:bodyPr/>
          <a:lstStyle/>
          <a:p>
            <a:fld id="{4CBCEA92-F142-4D57-B507-37BDAF44710C}" type="slidenum">
              <a:rPr lang="en-US" smtClean="0"/>
              <a:t>17</a:t>
            </a:fld>
            <a:endParaRPr lang="en-US"/>
          </a:p>
        </p:txBody>
      </p:sp>
    </p:spTree>
    <p:extLst>
      <p:ext uri="{BB962C8B-B14F-4D97-AF65-F5344CB8AC3E}">
        <p14:creationId xmlns:p14="http://schemas.microsoft.com/office/powerpoint/2010/main" val="2994457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Networking</a:t>
            </a:r>
          </a:p>
          <a:p>
            <a:pPr marL="171450" indent="-171450">
              <a:buFontTx/>
              <a:buChar char="-"/>
            </a:pPr>
            <a:r>
              <a:rPr lang="en-US" baseline="0" dirty="0"/>
              <a:t>How many of you feel comfortable with network? What is your biggest fair (or what makes you uncomfortable)?</a:t>
            </a:r>
          </a:p>
          <a:p>
            <a:pPr marL="171450" indent="-171450">
              <a:buFontTx/>
              <a:buChar char="-"/>
            </a:pPr>
            <a:r>
              <a:rPr lang="en-US" baseline="0" dirty="0"/>
              <a:t>Networking is not as scary as it sounds. You really just have to find your style, but it is simply having a conversation with someone. We have an entire workshop about Networking Your Way To A Job. Your network is truly the community around you. More and more opportunities are being presented to people through word of mouth.</a:t>
            </a:r>
          </a:p>
          <a:p>
            <a:pPr marL="171450" indent="-171450">
              <a:buFontTx/>
              <a:buChar char="-"/>
            </a:pPr>
            <a:r>
              <a:rPr lang="en-US" baseline="0" dirty="0"/>
              <a:t>Don’t believe you have a network already? I’ll provide that you do in just a second.</a:t>
            </a:r>
          </a:p>
          <a:p>
            <a:pPr marL="171450" indent="-171450">
              <a:buFontTx/>
              <a:buChar char="-"/>
            </a:pPr>
            <a:endParaRPr lang="en-US" baseline="0" dirty="0"/>
          </a:p>
          <a:p>
            <a:pPr marL="0" indent="0">
              <a:buFontTx/>
              <a:buNone/>
            </a:pPr>
            <a:r>
              <a:rPr lang="en-US" b="1" baseline="0" dirty="0"/>
              <a:t>Associations</a:t>
            </a:r>
          </a:p>
          <a:p>
            <a:pPr marL="171450" indent="-171450">
              <a:buFontTx/>
              <a:buChar char="-"/>
            </a:pPr>
            <a:r>
              <a:rPr lang="en-US" baseline="0" dirty="0"/>
              <a:t>Join associations or groups via LinkedIn or Facebook to network and keep up-to-date on the latest trends in your industry. You can also join collegiate chapters of larger associations at a discounted rate. This could lead to leadership positions, professional development opportunities, scholarships, or attendance at regional/national conferences.</a:t>
            </a:r>
          </a:p>
        </p:txBody>
      </p:sp>
      <p:sp>
        <p:nvSpPr>
          <p:cNvPr id="4" name="Slide Number Placeholder 3"/>
          <p:cNvSpPr>
            <a:spLocks noGrp="1"/>
          </p:cNvSpPr>
          <p:nvPr>
            <p:ph type="sldNum" sz="quarter" idx="10"/>
          </p:nvPr>
        </p:nvSpPr>
        <p:spPr/>
        <p:txBody>
          <a:bodyPr/>
          <a:lstStyle/>
          <a:p>
            <a:fld id="{4CBCEA92-F142-4D57-B507-37BDAF44710C}" type="slidenum">
              <a:rPr lang="en-US" smtClean="0"/>
              <a:t>18</a:t>
            </a:fld>
            <a:endParaRPr lang="en-US"/>
          </a:p>
        </p:txBody>
      </p:sp>
    </p:spTree>
    <p:extLst>
      <p:ext uri="{BB962C8B-B14F-4D97-AF65-F5344CB8AC3E}">
        <p14:creationId xmlns:p14="http://schemas.microsoft.com/office/powerpoint/2010/main" val="1923496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a:t>
            </a:r>
            <a:r>
              <a:rPr lang="en-US" baseline="0" dirty="0"/>
              <a:t> are 5 different ways to build your network. </a:t>
            </a:r>
            <a:r>
              <a:rPr lang="en-US" dirty="0"/>
              <a:t>As</a:t>
            </a:r>
            <a:r>
              <a:rPr lang="en-US" baseline="0" dirty="0"/>
              <a:t> a student at </a:t>
            </a:r>
            <a:r>
              <a:rPr lang="en-US" baseline="0" dirty="0" err="1"/>
              <a:t>UCR</a:t>
            </a:r>
            <a:r>
              <a:rPr lang="en-US" baseline="0" dirty="0"/>
              <a:t>, these are all the people who are already in your network or can be.</a:t>
            </a:r>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19</a:t>
            </a:fld>
            <a:endParaRPr lang="en-US"/>
          </a:p>
        </p:txBody>
      </p:sp>
    </p:spTree>
    <p:extLst>
      <p:ext uri="{BB962C8B-B14F-4D97-AF65-F5344CB8AC3E}">
        <p14:creationId xmlns:p14="http://schemas.microsoft.com/office/powerpoint/2010/main" val="3168560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Social</a:t>
            </a:r>
            <a:r>
              <a:rPr lang="en-US" b="1" baseline="0" dirty="0"/>
              <a:t> Media is becoming more of a tool to attract talent. </a:t>
            </a:r>
          </a:p>
          <a:p>
            <a:pPr marL="171450" indent="-171450">
              <a:buFontTx/>
              <a:buChar char="-"/>
            </a:pPr>
            <a:r>
              <a:rPr lang="en-US" b="1" baseline="0" dirty="0"/>
              <a:t>LinkedIn: Connect with other professionals, brand yourself, write articles, look for jobs, do freelance work, and a ton more</a:t>
            </a:r>
          </a:p>
          <a:p>
            <a:pPr marL="171450" indent="-171450">
              <a:buFontTx/>
              <a:buChar char="-"/>
            </a:pPr>
            <a:r>
              <a:rPr lang="en-US" b="1" baseline="0" dirty="0"/>
              <a:t>Twitter: Try following recruiter’s profiles and company pages dedicated to HR, Day In The Life Of, campus recruiting, or internships. </a:t>
            </a:r>
          </a:p>
          <a:p>
            <a:pPr marL="171450" indent="-171450">
              <a:buFontTx/>
              <a:buChar char="-"/>
            </a:pPr>
            <a:r>
              <a:rPr lang="en-US" b="1" dirty="0"/>
              <a:t>Facebook:</a:t>
            </a:r>
            <a:r>
              <a:rPr lang="en-US" b="1" baseline="0" dirty="0"/>
              <a:t> Join groups </a:t>
            </a:r>
          </a:p>
          <a:p>
            <a:pPr marL="171450" indent="-171450">
              <a:buFontTx/>
              <a:buChar char="-"/>
            </a:pPr>
            <a:r>
              <a:rPr lang="en-US" b="1" dirty="0"/>
              <a:t>Instagram:</a:t>
            </a:r>
            <a:r>
              <a:rPr lang="en-US" b="1" baseline="0" dirty="0"/>
              <a:t> Same capabilities as twitter. You can also search various hashtags to see what interns are doing on a daily basis!</a:t>
            </a:r>
            <a:endParaRPr lang="en-US" b="1" dirty="0"/>
          </a:p>
          <a:p>
            <a:r>
              <a:rPr lang="en-US" b="1" dirty="0" err="1"/>
              <a:t>Youtube</a:t>
            </a:r>
            <a:r>
              <a:rPr lang="en-US" b="1" dirty="0"/>
              <a:t>- Companies</a:t>
            </a:r>
            <a:r>
              <a:rPr lang="en-US" b="1" baseline="0" dirty="0"/>
              <a:t> like L’Oreal, </a:t>
            </a:r>
            <a:r>
              <a:rPr lang="en-US" b="1" baseline="0" dirty="0" err="1"/>
              <a:t>zappos</a:t>
            </a:r>
            <a:r>
              <a:rPr lang="en-US" b="1" baseline="0" dirty="0"/>
              <a:t>  and some universities all have YouTube that showcase their internships. Watch the videos, learn more, and leave a comment/question that shows your interest. </a:t>
            </a:r>
            <a:endParaRPr lang="en-US" b="1" dirty="0"/>
          </a:p>
        </p:txBody>
      </p:sp>
      <p:sp>
        <p:nvSpPr>
          <p:cNvPr id="4" name="Slide Number Placeholder 3"/>
          <p:cNvSpPr>
            <a:spLocks noGrp="1"/>
          </p:cNvSpPr>
          <p:nvPr>
            <p:ph type="sldNum" idx="10"/>
          </p:nvPr>
        </p:nvSpPr>
        <p:spPr/>
        <p:txBody>
          <a:bodyPr/>
          <a:lstStyle/>
          <a:p>
            <a:fld id="{87D28C2B-8A0E-4086-BEA9-A8B191C34E97}" type="slidenum">
              <a:rPr lang="en-US" smtClean="0"/>
              <a:pPr/>
              <a:t>20</a:t>
            </a:fld>
            <a:endParaRPr lang="en-US"/>
          </a:p>
        </p:txBody>
      </p:sp>
    </p:spTree>
    <p:extLst>
      <p:ext uri="{BB962C8B-B14F-4D97-AF65-F5344CB8AC3E}">
        <p14:creationId xmlns:p14="http://schemas.microsoft.com/office/powerpoint/2010/main" val="4095525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DITL</a:t>
            </a:r>
            <a:r>
              <a:rPr lang="en-US" dirty="0"/>
              <a:t>- Day In The Life</a:t>
            </a:r>
          </a:p>
        </p:txBody>
      </p:sp>
      <p:sp>
        <p:nvSpPr>
          <p:cNvPr id="4" name="Slide Number Placeholder 3"/>
          <p:cNvSpPr>
            <a:spLocks noGrp="1"/>
          </p:cNvSpPr>
          <p:nvPr>
            <p:ph type="sldNum" sz="quarter" idx="10"/>
          </p:nvPr>
        </p:nvSpPr>
        <p:spPr/>
        <p:txBody>
          <a:bodyPr/>
          <a:lstStyle/>
          <a:p>
            <a:fld id="{4CBCEA92-F142-4D57-B507-37BDAF44710C}" type="slidenum">
              <a:rPr lang="en-US" smtClean="0"/>
              <a:t>21</a:t>
            </a:fld>
            <a:endParaRPr lang="en-US"/>
          </a:p>
        </p:txBody>
      </p:sp>
    </p:spTree>
    <p:extLst>
      <p:ext uri="{BB962C8B-B14F-4D97-AF65-F5344CB8AC3E}">
        <p14:creationId xmlns:p14="http://schemas.microsoft.com/office/powerpoint/2010/main" val="2752087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p:cNvSpPr>
            <a:spLocks noGrp="1" noChangeArrowheads="1"/>
          </p:cNvSpPr>
          <p:nvPr>
            <p:ph type="sldNum"/>
          </p:nvPr>
        </p:nvSpPr>
        <p:spPr>
          <a:ln/>
        </p:spPr>
        <p:txBody>
          <a:bodyPr/>
          <a:lstStyle/>
          <a:p>
            <a:fld id="{DE846ECD-FA8E-4AD6-A8D7-54BD85BFA0B1}" type="slidenum">
              <a:rPr lang="en-US"/>
              <a:pPr/>
              <a:t>22</a:t>
            </a:fld>
            <a:endParaRPr lang="en-US"/>
          </a:p>
        </p:txBody>
      </p:sp>
      <p:sp>
        <p:nvSpPr>
          <p:cNvPr id="26625" name="Text Box 1"/>
          <p:cNvSpPr txBox="1">
            <a:spLocks noChangeArrowheads="1"/>
          </p:cNvSpPr>
          <p:nvPr/>
        </p:nvSpPr>
        <p:spPr bwMode="auto">
          <a:xfrm>
            <a:off x="0" y="0"/>
            <a:ext cx="1588" cy="1588"/>
          </a:xfrm>
          <a:prstGeom prst="rect">
            <a:avLst/>
          </a:prstGeom>
          <a:noFill/>
          <a:ln w="9525">
            <a:noFill/>
            <a:round/>
            <a:headEnd/>
            <a:tailEnd/>
          </a:ln>
          <a:effectLst/>
        </p:spPr>
        <p:txBody>
          <a:bodyPr tIns="91440"/>
          <a:lstStyle/>
          <a:p>
            <a:pPr>
              <a:lnSpc>
                <a:spcPct val="100000"/>
              </a:lnSpc>
            </a:pPr>
            <a:fld id="{9C6F6886-6D62-4A38-9179-728ED436358F}" type="slidenum">
              <a:rPr lang="en-US" sz="1400">
                <a:solidFill>
                  <a:srgbClr val="000000"/>
                </a:solidFill>
                <a:ea typeface="+mn-ea" charset="0"/>
                <a:cs typeface="+mn-ea" charset="0"/>
              </a:rPr>
              <a:pPr>
                <a:lnSpc>
                  <a:spcPct val="100000"/>
                </a:lnSpc>
              </a:pPr>
              <a:t>22</a:t>
            </a:fld>
            <a:endParaRPr lang="en-US" sz="1400">
              <a:solidFill>
                <a:srgbClr val="000000"/>
              </a:solidFill>
              <a:ea typeface="+mn-ea" charset="0"/>
              <a:cs typeface="+mn-ea" charset="0"/>
            </a:endParaRPr>
          </a:p>
        </p:txBody>
      </p:sp>
      <p:sp>
        <p:nvSpPr>
          <p:cNvPr id="26626" name="Rectangle 2"/>
          <p:cNvSpPr txBox="1">
            <a:spLocks noGrp="1" noRot="1" noChangeAspect="1" noChangeArrowheads="1"/>
          </p:cNvSpPr>
          <p:nvPr>
            <p:ph type="sldImg"/>
          </p:nvPr>
        </p:nvSpPr>
        <p:spPr bwMode="auto">
          <a:xfrm>
            <a:off x="390525" y="692150"/>
            <a:ext cx="6075363" cy="3417888"/>
          </a:xfrm>
          <a:prstGeom prst="rect">
            <a:avLst/>
          </a:prstGeom>
          <a:solidFill>
            <a:srgbClr val="FFFFFF"/>
          </a:solidFill>
          <a:ln>
            <a:solidFill>
              <a:srgbClr val="000000"/>
            </a:solidFill>
            <a:miter lim="800000"/>
            <a:headEnd/>
            <a:tailEnd/>
          </a:ln>
        </p:spPr>
      </p:sp>
      <p:sp>
        <p:nvSpPr>
          <p:cNvPr id="26627" name="Text Box 3"/>
          <p:cNvSpPr txBox="1">
            <a:spLocks noGrp="1" noChangeArrowheads="1"/>
          </p:cNvSpPr>
          <p:nvPr>
            <p:ph type="body" idx="1"/>
          </p:nvPr>
        </p:nvSpPr>
        <p:spPr bwMode="auto">
          <a:xfrm>
            <a:off x="685800" y="4330700"/>
            <a:ext cx="5486400" cy="4102100"/>
          </a:xfrm>
          <a:prstGeom prst="rect">
            <a:avLst/>
          </a:prstGeom>
          <a:noFill/>
          <a:ln>
            <a:round/>
            <a:headEnd/>
            <a:tailEnd/>
          </a:ln>
        </p:spPr>
        <p:txBody>
          <a:bodyPr tIns="91440"/>
          <a:lstStyle/>
          <a:p>
            <a:pPr eaLnBrk="1">
              <a:spcBef>
                <a:spcPct val="0"/>
              </a:spcBef>
              <a:tabLst>
                <a:tab pos="723900" algn="l"/>
                <a:tab pos="1447800" algn="l"/>
                <a:tab pos="2171700" algn="l"/>
                <a:tab pos="2895600" algn="l"/>
                <a:tab pos="3619500" algn="l"/>
                <a:tab pos="4343400" algn="l"/>
                <a:tab pos="5067300" algn="l"/>
              </a:tabLst>
            </a:pPr>
            <a:r>
              <a:rPr lang="en-US" sz="2000" b="1" dirty="0">
                <a:latin typeface="Arial" charset="0"/>
                <a:ea typeface="SimSun" charset="0"/>
                <a:cs typeface="SimSun" charset="0"/>
              </a:rPr>
              <a:t>These</a:t>
            </a:r>
            <a:r>
              <a:rPr lang="en-US" sz="2000" b="1" baseline="0" dirty="0">
                <a:latin typeface="Arial" charset="0"/>
                <a:ea typeface="SimSun" charset="0"/>
                <a:cs typeface="SimSun" charset="0"/>
              </a:rPr>
              <a:t> are third party recruiters working to help students gain experience through experiential learning by setting them up with internship opportunities.</a:t>
            </a:r>
          </a:p>
          <a:p>
            <a:pPr eaLnBrk="1">
              <a:spcBef>
                <a:spcPct val="0"/>
              </a:spcBef>
              <a:tabLst>
                <a:tab pos="723900" algn="l"/>
                <a:tab pos="1447800" algn="l"/>
                <a:tab pos="2171700" algn="l"/>
                <a:tab pos="2895600" algn="l"/>
                <a:tab pos="3619500" algn="l"/>
                <a:tab pos="4343400" algn="l"/>
                <a:tab pos="5067300" algn="l"/>
              </a:tabLst>
            </a:pPr>
            <a:endParaRPr lang="en-US" sz="2000" b="1" baseline="0" dirty="0">
              <a:latin typeface="Arial" charset="0"/>
              <a:ea typeface="SimSun" charset="0"/>
              <a:cs typeface="SimSun" charset="0"/>
            </a:endParaRPr>
          </a:p>
          <a:p>
            <a:pPr eaLnBrk="1">
              <a:spcBef>
                <a:spcPct val="0"/>
              </a:spcBef>
              <a:tabLst>
                <a:tab pos="723900" algn="l"/>
                <a:tab pos="1447800" algn="l"/>
                <a:tab pos="2171700" algn="l"/>
                <a:tab pos="2895600" algn="l"/>
                <a:tab pos="3619500" algn="l"/>
                <a:tab pos="4343400" algn="l"/>
                <a:tab pos="5067300" algn="l"/>
              </a:tabLst>
            </a:pPr>
            <a:r>
              <a:rPr lang="en-US" sz="2000" b="1" baseline="0" dirty="0">
                <a:latin typeface="Arial" charset="0"/>
                <a:ea typeface="SimSun" charset="0"/>
                <a:cs typeface="SimSun" charset="0"/>
              </a:rPr>
              <a:t>INROADS, HACU, and SEO are free!</a:t>
            </a:r>
          </a:p>
          <a:p>
            <a:pPr eaLnBrk="1">
              <a:spcBef>
                <a:spcPct val="0"/>
              </a:spcBef>
              <a:tabLst>
                <a:tab pos="723900" algn="l"/>
                <a:tab pos="1447800" algn="l"/>
                <a:tab pos="2171700" algn="l"/>
                <a:tab pos="2895600" algn="l"/>
                <a:tab pos="3619500" algn="l"/>
                <a:tab pos="4343400" algn="l"/>
                <a:tab pos="5067300" algn="l"/>
              </a:tabLst>
            </a:pPr>
            <a:r>
              <a:rPr lang="en-US" sz="2000" b="1" baseline="0" dirty="0">
                <a:latin typeface="Arial" charset="0"/>
                <a:ea typeface="SimSun" charset="0"/>
                <a:cs typeface="SimSun" charset="0"/>
              </a:rPr>
              <a:t>UCDC pays tuition. (At least 100 UCR students participate every year!)</a:t>
            </a:r>
            <a:endParaRPr lang="en-US" sz="2000" b="1" dirty="0">
              <a:latin typeface="Arial" charset="0"/>
              <a:ea typeface="SimSun" charset="0"/>
              <a:cs typeface="SimSun" charset="0"/>
            </a:endParaRPr>
          </a:p>
          <a:p>
            <a:pPr eaLnBrk="1">
              <a:spcBef>
                <a:spcPct val="0"/>
              </a:spcBef>
              <a:tabLst>
                <a:tab pos="723900" algn="l"/>
                <a:tab pos="1447800" algn="l"/>
                <a:tab pos="2171700" algn="l"/>
                <a:tab pos="2895600" algn="l"/>
                <a:tab pos="3619500" algn="l"/>
                <a:tab pos="4343400" algn="l"/>
                <a:tab pos="5067300" algn="l"/>
              </a:tabLst>
            </a:pPr>
            <a:endParaRPr lang="en-US" sz="2000" b="1" dirty="0">
              <a:latin typeface="Arial" charset="0"/>
              <a:ea typeface="SimSun" charset="0"/>
              <a:cs typeface="SimSun" charset="0"/>
            </a:endParaRPr>
          </a:p>
          <a:p>
            <a:pPr eaLnBrk="1">
              <a:spcBef>
                <a:spcPct val="0"/>
              </a:spcBef>
              <a:tabLst>
                <a:tab pos="723900" algn="l"/>
                <a:tab pos="1447800" algn="l"/>
                <a:tab pos="2171700" algn="l"/>
                <a:tab pos="2895600" algn="l"/>
                <a:tab pos="3619500" algn="l"/>
                <a:tab pos="4343400" algn="l"/>
                <a:tab pos="5067300" algn="l"/>
              </a:tabLst>
            </a:pPr>
            <a:r>
              <a:rPr lang="en-US" sz="2000" b="1" dirty="0" err="1">
                <a:latin typeface="Arial" charset="0"/>
                <a:ea typeface="SimSun" charset="0"/>
                <a:cs typeface="SimSun" charset="0"/>
              </a:rPr>
              <a:t>HACU</a:t>
            </a:r>
            <a:r>
              <a:rPr lang="en-US" sz="2000" b="1" baseline="0" dirty="0">
                <a:latin typeface="Arial" charset="0"/>
                <a:ea typeface="SimSun" charset="0"/>
                <a:cs typeface="SimSun" charset="0"/>
              </a:rPr>
              <a:t> stands for the Hispanic Association of Colleges and Universities</a:t>
            </a:r>
            <a:endParaRPr lang="en-US" sz="2000" b="1" dirty="0">
              <a:latin typeface="Arial" charset="0"/>
              <a:ea typeface="SimSun" charset="0"/>
              <a:cs typeface="SimSun" charset="0"/>
            </a:endParaRPr>
          </a:p>
        </p:txBody>
      </p:sp>
    </p:spTree>
    <p:extLst>
      <p:ext uri="{BB962C8B-B14F-4D97-AF65-F5344CB8AC3E}">
        <p14:creationId xmlns:p14="http://schemas.microsoft.com/office/powerpoint/2010/main" val="2897042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p:cNvSpPr>
            <a:spLocks noGrp="1" noChangeArrowheads="1"/>
          </p:cNvSpPr>
          <p:nvPr>
            <p:ph type="sldNum"/>
          </p:nvPr>
        </p:nvSpPr>
        <p:spPr>
          <a:ln/>
        </p:spPr>
        <p:txBody>
          <a:bodyPr/>
          <a:lstStyle/>
          <a:p>
            <a:fld id="{DE846ECD-FA8E-4AD6-A8D7-54BD85BFA0B1}" type="slidenum">
              <a:rPr lang="en-US"/>
              <a:pPr/>
              <a:t>24</a:t>
            </a:fld>
            <a:endParaRPr lang="en-US"/>
          </a:p>
        </p:txBody>
      </p:sp>
      <p:sp>
        <p:nvSpPr>
          <p:cNvPr id="26625" name="Text Box 1"/>
          <p:cNvSpPr txBox="1">
            <a:spLocks noChangeArrowheads="1"/>
          </p:cNvSpPr>
          <p:nvPr/>
        </p:nvSpPr>
        <p:spPr bwMode="auto">
          <a:xfrm>
            <a:off x="0" y="0"/>
            <a:ext cx="1588" cy="1588"/>
          </a:xfrm>
          <a:prstGeom prst="rect">
            <a:avLst/>
          </a:prstGeom>
          <a:noFill/>
          <a:ln w="9525">
            <a:noFill/>
            <a:round/>
            <a:headEnd/>
            <a:tailEnd/>
          </a:ln>
          <a:effectLst/>
        </p:spPr>
        <p:txBody>
          <a:bodyPr tIns="91440"/>
          <a:lstStyle/>
          <a:p>
            <a:pPr>
              <a:lnSpc>
                <a:spcPct val="100000"/>
              </a:lnSpc>
            </a:pPr>
            <a:fld id="{9C6F6886-6D62-4A38-9179-728ED436358F}" type="slidenum">
              <a:rPr lang="en-US" sz="1400">
                <a:solidFill>
                  <a:srgbClr val="000000"/>
                </a:solidFill>
                <a:ea typeface="+mn-ea" charset="0"/>
                <a:cs typeface="+mn-ea" charset="0"/>
              </a:rPr>
              <a:pPr>
                <a:lnSpc>
                  <a:spcPct val="100000"/>
                </a:lnSpc>
              </a:pPr>
              <a:t>24</a:t>
            </a:fld>
            <a:endParaRPr lang="en-US" sz="1400">
              <a:solidFill>
                <a:srgbClr val="000000"/>
              </a:solidFill>
              <a:ea typeface="+mn-ea" charset="0"/>
              <a:cs typeface="+mn-ea" charset="0"/>
            </a:endParaRPr>
          </a:p>
        </p:txBody>
      </p:sp>
      <p:sp>
        <p:nvSpPr>
          <p:cNvPr id="26626" name="Rectangle 2"/>
          <p:cNvSpPr txBox="1">
            <a:spLocks noGrp="1" noRot="1" noChangeAspect="1" noChangeArrowheads="1"/>
          </p:cNvSpPr>
          <p:nvPr>
            <p:ph type="sldImg"/>
          </p:nvPr>
        </p:nvSpPr>
        <p:spPr bwMode="auto">
          <a:xfrm>
            <a:off x="390525" y="692150"/>
            <a:ext cx="6075363" cy="3417888"/>
          </a:xfrm>
          <a:prstGeom prst="rect">
            <a:avLst/>
          </a:prstGeom>
          <a:solidFill>
            <a:srgbClr val="FFFFFF"/>
          </a:solidFill>
          <a:ln>
            <a:solidFill>
              <a:srgbClr val="000000"/>
            </a:solidFill>
            <a:miter lim="800000"/>
            <a:headEnd/>
            <a:tailEnd/>
          </a:ln>
        </p:spPr>
      </p:sp>
      <p:sp>
        <p:nvSpPr>
          <p:cNvPr id="26627" name="Text Box 3"/>
          <p:cNvSpPr txBox="1">
            <a:spLocks noGrp="1" noChangeArrowheads="1"/>
          </p:cNvSpPr>
          <p:nvPr>
            <p:ph type="body" idx="1"/>
          </p:nvPr>
        </p:nvSpPr>
        <p:spPr bwMode="auto">
          <a:xfrm>
            <a:off x="685800" y="4330700"/>
            <a:ext cx="5486400" cy="4102100"/>
          </a:xfrm>
          <a:prstGeom prst="rect">
            <a:avLst/>
          </a:prstGeom>
          <a:noFill/>
          <a:ln>
            <a:round/>
            <a:headEnd/>
            <a:tailEnd/>
          </a:ln>
        </p:spPr>
        <p:txBody>
          <a:bodyPr tIns="91440"/>
          <a:lstStyle/>
          <a:p>
            <a:pPr eaLnBrk="1">
              <a:spcBef>
                <a:spcPct val="0"/>
              </a:spcBef>
              <a:tabLst>
                <a:tab pos="723900" algn="l"/>
                <a:tab pos="1447800" algn="l"/>
                <a:tab pos="2171700" algn="l"/>
                <a:tab pos="2895600" algn="l"/>
                <a:tab pos="3619500" algn="l"/>
                <a:tab pos="4343400" algn="l"/>
                <a:tab pos="5067300" algn="l"/>
              </a:tabLst>
            </a:pPr>
            <a:r>
              <a:rPr lang="en-US" sz="2000" b="1" dirty="0">
                <a:latin typeface="Arial" charset="0"/>
                <a:ea typeface="SimSun" charset="0"/>
                <a:cs typeface="SimSun" charset="0"/>
              </a:rPr>
              <a:t>On-line</a:t>
            </a:r>
          </a:p>
          <a:p>
            <a:pPr eaLnBrk="1">
              <a:spcBef>
                <a:spcPct val="0"/>
              </a:spcBef>
              <a:tabLst>
                <a:tab pos="723900" algn="l"/>
                <a:tab pos="1447800" algn="l"/>
                <a:tab pos="2171700" algn="l"/>
                <a:tab pos="2895600" algn="l"/>
                <a:tab pos="3619500" algn="l"/>
                <a:tab pos="4343400" algn="l"/>
                <a:tab pos="5067300" algn="l"/>
              </a:tabLst>
            </a:pPr>
            <a:r>
              <a:rPr lang="en-US" sz="2000" dirty="0">
                <a:latin typeface="Arial" charset="0"/>
                <a:ea typeface="SimSun" charset="0"/>
                <a:cs typeface="SimSun" charset="0"/>
              </a:rPr>
              <a:t>Like any job search, it’s most effective to take try more than one method when searching for an</a:t>
            </a:r>
          </a:p>
          <a:p>
            <a:pPr eaLnBrk="1">
              <a:spcBef>
                <a:spcPct val="0"/>
              </a:spcBef>
              <a:tabLst>
                <a:tab pos="723900" algn="l"/>
                <a:tab pos="1447800" algn="l"/>
                <a:tab pos="2171700" algn="l"/>
                <a:tab pos="2895600" algn="l"/>
                <a:tab pos="3619500" algn="l"/>
                <a:tab pos="4343400" algn="l"/>
                <a:tab pos="5067300" algn="l"/>
              </a:tabLst>
            </a:pPr>
            <a:r>
              <a:rPr lang="en-US" sz="2000" dirty="0">
                <a:latin typeface="Arial" charset="0"/>
                <a:ea typeface="SimSun" charset="0"/>
                <a:cs typeface="SimSun" charset="0"/>
              </a:rPr>
              <a:t> internship.  Don’t rely on just one tool.</a:t>
            </a:r>
          </a:p>
          <a:p>
            <a:pPr eaLnBrk="1">
              <a:spcBef>
                <a:spcPct val="0"/>
              </a:spcBef>
              <a:tabLst>
                <a:tab pos="723900" algn="l"/>
                <a:tab pos="1447800" algn="l"/>
                <a:tab pos="2171700" algn="l"/>
                <a:tab pos="2895600" algn="l"/>
                <a:tab pos="3619500" algn="l"/>
                <a:tab pos="4343400" algn="l"/>
                <a:tab pos="5067300" algn="l"/>
              </a:tabLst>
            </a:pPr>
            <a:r>
              <a:rPr lang="en-US" sz="2000" dirty="0" err="1">
                <a:latin typeface="Arial" charset="0"/>
                <a:ea typeface="SimSun" charset="0"/>
                <a:cs typeface="SimSun" charset="0"/>
              </a:rPr>
              <a:t>SCOTlink</a:t>
            </a:r>
            <a:r>
              <a:rPr lang="en-US" sz="2000" dirty="0">
                <a:latin typeface="Arial" charset="0"/>
                <a:ea typeface="SimSun" charset="0"/>
                <a:cs typeface="SimSun" charset="0"/>
              </a:rPr>
              <a:t> tutorial, Career Shift</a:t>
            </a:r>
          </a:p>
          <a:p>
            <a:pPr eaLnBrk="1">
              <a:spcBef>
                <a:spcPct val="0"/>
              </a:spcBef>
              <a:tabLst>
                <a:tab pos="723900" algn="l"/>
                <a:tab pos="1447800" algn="l"/>
                <a:tab pos="2171700" algn="l"/>
                <a:tab pos="2895600" algn="l"/>
                <a:tab pos="3619500" algn="l"/>
                <a:tab pos="4343400" algn="l"/>
                <a:tab pos="5067300" algn="l"/>
              </a:tabLst>
            </a:pPr>
            <a:endParaRPr lang="en-US" sz="2000" dirty="0">
              <a:latin typeface="Arial" charset="0"/>
              <a:ea typeface="SimSun" charset="0"/>
              <a:cs typeface="SimSun" charset="0"/>
            </a:endParaRPr>
          </a:p>
          <a:p>
            <a:pPr eaLnBrk="1">
              <a:spcBef>
                <a:spcPct val="0"/>
              </a:spcBef>
              <a:tabLst>
                <a:tab pos="723900" algn="l"/>
                <a:tab pos="1447800" algn="l"/>
                <a:tab pos="2171700" algn="l"/>
                <a:tab pos="2895600" algn="l"/>
                <a:tab pos="3619500" algn="l"/>
                <a:tab pos="4343400" algn="l"/>
                <a:tab pos="5067300" algn="l"/>
              </a:tabLst>
            </a:pPr>
            <a:r>
              <a:rPr lang="en-US" sz="2000" b="1" dirty="0">
                <a:latin typeface="Arial" charset="0"/>
                <a:ea typeface="SimSun" charset="0"/>
                <a:cs typeface="SimSun" charset="0"/>
              </a:rPr>
              <a:t>In-Person Resources</a:t>
            </a:r>
          </a:p>
          <a:p>
            <a:pPr eaLnBrk="1">
              <a:spcBef>
                <a:spcPct val="0"/>
              </a:spcBef>
              <a:tabLst>
                <a:tab pos="723900" algn="l"/>
                <a:tab pos="1447800" algn="l"/>
                <a:tab pos="2171700" algn="l"/>
                <a:tab pos="2895600" algn="l"/>
                <a:tab pos="3619500" algn="l"/>
                <a:tab pos="4343400" algn="l"/>
                <a:tab pos="5067300" algn="l"/>
              </a:tabLst>
            </a:pPr>
            <a:r>
              <a:rPr lang="en-US" sz="2000" dirty="0">
                <a:latin typeface="Arial" charset="0"/>
                <a:ea typeface="SimSun" charset="0"/>
                <a:cs typeface="SimSun" charset="0"/>
              </a:rPr>
              <a:t>What is networking?  Where and how do you network to find an internship?</a:t>
            </a:r>
          </a:p>
          <a:p>
            <a:pPr eaLnBrk="1">
              <a:spcBef>
                <a:spcPct val="0"/>
              </a:spcBef>
              <a:tabLst>
                <a:tab pos="723900" algn="l"/>
                <a:tab pos="1447800" algn="l"/>
                <a:tab pos="2171700" algn="l"/>
                <a:tab pos="2895600" algn="l"/>
                <a:tab pos="3619500" algn="l"/>
                <a:tab pos="4343400" algn="l"/>
                <a:tab pos="5067300" algn="l"/>
              </a:tabLst>
            </a:pPr>
            <a:r>
              <a:rPr lang="en-US" sz="2000" dirty="0">
                <a:latin typeface="Arial" charset="0"/>
                <a:ea typeface="SimSun" charset="0"/>
                <a:cs typeface="SimSun" charset="0"/>
              </a:rPr>
              <a:t>On-campus: Career Fairs and Employer Panels </a:t>
            </a:r>
          </a:p>
          <a:p>
            <a:pPr eaLnBrk="1">
              <a:spcBef>
                <a:spcPct val="0"/>
              </a:spcBef>
              <a:tabLst>
                <a:tab pos="723900" algn="l"/>
                <a:tab pos="1447800" algn="l"/>
                <a:tab pos="2171700" algn="l"/>
                <a:tab pos="2895600" algn="l"/>
                <a:tab pos="3619500" algn="l"/>
                <a:tab pos="4343400" algn="l"/>
                <a:tab pos="5067300" algn="l"/>
              </a:tabLst>
            </a:pPr>
            <a:r>
              <a:rPr lang="en-US" sz="2000" dirty="0">
                <a:latin typeface="Arial" charset="0"/>
                <a:ea typeface="SimSun" charset="0"/>
                <a:cs typeface="SimSun" charset="0"/>
              </a:rPr>
              <a:t>Professional Associations </a:t>
            </a:r>
          </a:p>
          <a:p>
            <a:pPr eaLnBrk="1">
              <a:spcBef>
                <a:spcPct val="0"/>
              </a:spcBef>
              <a:tabLst>
                <a:tab pos="723900" algn="l"/>
                <a:tab pos="1447800" algn="l"/>
                <a:tab pos="2171700" algn="l"/>
                <a:tab pos="2895600" algn="l"/>
                <a:tab pos="3619500" algn="l"/>
                <a:tab pos="4343400" algn="l"/>
                <a:tab pos="5067300" algn="l"/>
              </a:tabLst>
            </a:pPr>
            <a:endParaRPr lang="en-US" sz="2000" b="1" dirty="0">
              <a:latin typeface="Arial" charset="0"/>
              <a:ea typeface="SimSun" charset="0"/>
              <a:cs typeface="SimSun" charset="0"/>
            </a:endParaRPr>
          </a:p>
          <a:p>
            <a:pPr eaLnBrk="1">
              <a:spcBef>
                <a:spcPct val="0"/>
              </a:spcBef>
              <a:tabLst>
                <a:tab pos="723900" algn="l"/>
                <a:tab pos="1447800" algn="l"/>
                <a:tab pos="2171700" algn="l"/>
                <a:tab pos="2895600" algn="l"/>
                <a:tab pos="3619500" algn="l"/>
                <a:tab pos="4343400" algn="l"/>
                <a:tab pos="5067300" algn="l"/>
              </a:tabLst>
            </a:pPr>
            <a:endParaRPr lang="en-US" sz="2000" b="1" dirty="0">
              <a:latin typeface="Arial" charset="0"/>
              <a:ea typeface="SimSun" charset="0"/>
              <a:cs typeface="SimSun" charset="0"/>
            </a:endParaRPr>
          </a:p>
        </p:txBody>
      </p:sp>
    </p:spTree>
    <p:extLst>
      <p:ext uri="{BB962C8B-B14F-4D97-AF65-F5344CB8AC3E}">
        <p14:creationId xmlns:p14="http://schemas.microsoft.com/office/powerpoint/2010/main" val="739433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00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916229"/>
            <a:ext cx="9107555" cy="3632325"/>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dirty="0"/>
              <a:t>CLICK TO EDIT TITLE</a:t>
            </a:r>
          </a:p>
        </p:txBody>
      </p:sp>
      <p:pic>
        <p:nvPicPr>
          <p:cNvPr id="3" name="Picture 2"/>
          <p:cNvPicPr>
            <a:picLocks noChangeAspect="1"/>
          </p:cNvPicPr>
          <p:nvPr userDrawn="1"/>
        </p:nvPicPr>
        <p:blipFill>
          <a:blip r:embed="rId2"/>
          <a:stretch>
            <a:fillRect/>
          </a:stretch>
        </p:blipFill>
        <p:spPr>
          <a:xfrm>
            <a:off x="9681269" y="6199575"/>
            <a:ext cx="2359356" cy="658425"/>
          </a:xfrm>
          <a:prstGeom prst="rect">
            <a:avLst/>
          </a:prstGeom>
        </p:spPr>
      </p:pic>
    </p:spTree>
    <p:extLst>
      <p:ext uri="{BB962C8B-B14F-4D97-AF65-F5344CB8AC3E}">
        <p14:creationId xmlns:p14="http://schemas.microsoft.com/office/powerpoint/2010/main" val="23010430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with number">
    <p:bg>
      <p:bgPr>
        <a:solidFill>
          <a:schemeClr val="tx2"/>
        </a:solidFill>
        <a:effectLst/>
      </p:bgPr>
    </p:bg>
    <p:spTree>
      <p:nvGrpSpPr>
        <p:cNvPr id="1" name=""/>
        <p:cNvGrpSpPr/>
        <p:nvPr/>
      </p:nvGrpSpPr>
      <p:grpSpPr>
        <a:xfrm>
          <a:off x="0" y="0"/>
          <a:ext cx="0" cy="0"/>
          <a:chOff x="0" y="0"/>
          <a:chExt cx="0" cy="0"/>
        </a:xfrm>
      </p:grpSpPr>
      <p:sp>
        <p:nvSpPr>
          <p:cNvPr id="19" name="Freeform: Shape 18"/>
          <p:cNvSpPr/>
          <p:nvPr userDrawn="1"/>
        </p:nvSpPr>
        <p:spPr>
          <a:xfrm>
            <a:off x="3803737" y="-65233"/>
            <a:ext cx="4584526" cy="2297766"/>
          </a:xfrm>
          <a:custGeom>
            <a:avLst/>
            <a:gdLst>
              <a:gd name="connsiteX0" fmla="*/ 278 w 4584526"/>
              <a:gd name="connsiteY0" fmla="*/ 0 h 2297766"/>
              <a:gd name="connsiteX1" fmla="*/ 4584248 w 4584526"/>
              <a:gd name="connsiteY1" fmla="*/ 0 h 2297766"/>
              <a:gd name="connsiteX2" fmla="*/ 4584526 w 4584526"/>
              <a:gd name="connsiteY2" fmla="*/ 5503 h 2297766"/>
              <a:gd name="connsiteX3" fmla="*/ 2292263 w 4584526"/>
              <a:gd name="connsiteY3" fmla="*/ 2297766 h 2297766"/>
              <a:gd name="connsiteX4" fmla="*/ 0 w 4584526"/>
              <a:gd name="connsiteY4" fmla="*/ 5503 h 229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4526" h="2297766">
                <a:moveTo>
                  <a:pt x="278" y="0"/>
                </a:moveTo>
                <a:lnTo>
                  <a:pt x="4584248" y="0"/>
                </a:lnTo>
                <a:lnTo>
                  <a:pt x="4584526" y="5503"/>
                </a:lnTo>
                <a:cubicBezTo>
                  <a:pt x="4584526" y="1271485"/>
                  <a:pt x="3558245" y="2297766"/>
                  <a:pt x="2292263" y="2297766"/>
                </a:cubicBezTo>
                <a:cubicBezTo>
                  <a:pt x="1026281" y="2297766"/>
                  <a:pt x="0" y="1271485"/>
                  <a:pt x="0" y="5503"/>
                </a:cubicBezTo>
                <a:close/>
              </a:path>
            </a:pathLst>
          </a:custGeom>
          <a:solidFill>
            <a:srgbClr val="000000"/>
          </a:solidFill>
          <a:ln w="12700" cap="flat" cmpd="sng" algn="ctr">
            <a:noFill/>
            <a:prstDash val="solid"/>
            <a:miter lim="800000"/>
          </a:ln>
          <a:effectLst/>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Segoe UI"/>
              <a:ea typeface="+mn-ea"/>
              <a:cs typeface="+mn-cs"/>
            </a:endParaRPr>
          </a:p>
        </p:txBody>
      </p:sp>
      <p:sp>
        <p:nvSpPr>
          <p:cNvPr id="17" name="Footer Placeholder 4"/>
          <p:cNvSpPr txBox="1">
            <a:spLocks/>
          </p:cNvSpPr>
          <p:nvPr userDrawn="1"/>
        </p:nvSpPr>
        <p:spPr>
          <a:xfrm>
            <a:off x="4038600" y="6356350"/>
            <a:ext cx="4114800" cy="365125"/>
          </a:xfrm>
          <a:prstGeom prst="rect">
            <a:avLst/>
          </a:prstGeom>
        </p:spPr>
        <p:txBody>
          <a:bodyPr/>
          <a:lstStyle>
            <a:defPPr>
              <a:defRPr lang="en-US"/>
            </a:defPPr>
            <a:lvl1pPr marL="0" algn="l" defTabSz="914400" rtl="0" eaLnBrk="1" latinLnBrk="0" hangingPunct="1">
              <a:defRPr sz="11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Segoe UI"/>
              <a:ea typeface="+mn-ea"/>
              <a:cs typeface="+mn-cs"/>
            </a:endParaRPr>
          </a:p>
        </p:txBody>
      </p:sp>
      <p:sp>
        <p:nvSpPr>
          <p:cNvPr id="3" name="Title 2"/>
          <p:cNvSpPr>
            <a:spLocks noGrp="1"/>
          </p:cNvSpPr>
          <p:nvPr>
            <p:ph type="title" hasCustomPrompt="1"/>
          </p:nvPr>
        </p:nvSpPr>
        <p:spPr>
          <a:xfrm>
            <a:off x="302995" y="3383280"/>
            <a:ext cx="11660405" cy="625641"/>
          </a:xfrm>
          <a:prstGeom prst="rect">
            <a:avLst/>
          </a:prstGeom>
        </p:spPr>
        <p:txBody>
          <a:bodyPr vert="horz" lIns="457200" tIns="45720" rIns="457200" bIns="45720" rtlCol="0" anchor="b">
            <a:noAutofit/>
          </a:bodyPr>
          <a:lstStyle>
            <a:lvl1pPr algn="ctr" defTabSz="914400" rtl="0" eaLnBrk="1" latinLnBrk="0" hangingPunct="1">
              <a:lnSpc>
                <a:spcPct val="90000"/>
              </a:lnSpc>
              <a:spcBef>
                <a:spcPct val="0"/>
              </a:spcBef>
              <a:buNone/>
              <a:defRPr lang="en-US" sz="4800" b="1" i="0" kern="1200" spc="40" baseline="0" dirty="0">
                <a:gradFill>
                  <a:gsLst>
                    <a:gs pos="0">
                      <a:schemeClr val="accent1">
                        <a:lumMod val="5000"/>
                        <a:lumOff val="95000"/>
                      </a:schemeClr>
                    </a:gs>
                    <a:gs pos="100000">
                      <a:schemeClr val="bg1"/>
                    </a:gs>
                  </a:gsLst>
                  <a:lin ang="5400000" scaled="1"/>
                </a:gradFill>
                <a:latin typeface="+mn-lt"/>
                <a:ea typeface="+mn-ea"/>
                <a:cs typeface="Segoe UI Semilight" panose="020B0402040204020203" pitchFamily="34" charset="0"/>
              </a:defRPr>
            </a:lvl1pPr>
          </a:lstStyle>
          <a:p>
            <a:pPr marL="0" marR="0" lvl="0" indent="0" fontAlgn="auto">
              <a:spcAft>
                <a:spcPts val="0"/>
              </a:spcAft>
              <a:buClrTx/>
              <a:buSzTx/>
              <a:buFontTx/>
              <a:tabLst/>
            </a:pPr>
            <a:r>
              <a:rPr lang="en-US" dirty="0"/>
              <a:t>CLICK TO EDIT MASTER TITLE STYLE</a:t>
            </a:r>
          </a:p>
        </p:txBody>
      </p:sp>
      <p:sp>
        <p:nvSpPr>
          <p:cNvPr id="22" name="Text Placeholder 3"/>
          <p:cNvSpPr>
            <a:spLocks noGrp="1"/>
          </p:cNvSpPr>
          <p:nvPr>
            <p:ph type="body" sz="quarter" idx="10" hasCustomPrompt="1"/>
          </p:nvPr>
        </p:nvSpPr>
        <p:spPr>
          <a:xfrm>
            <a:off x="3923323" y="186061"/>
            <a:ext cx="4376615" cy="627351"/>
          </a:xfrm>
        </p:spPr>
        <p:txBody>
          <a:bodyPr/>
          <a:lstStyle>
            <a:lvl1pPr algn="ctr">
              <a:defRPr sz="2000">
                <a:solidFill>
                  <a:schemeClr val="bg1"/>
                </a:solidFill>
              </a:defRPr>
            </a:lvl1pPr>
            <a:lvl2pPr algn="ctr">
              <a:defRPr sz="1400">
                <a:solidFill>
                  <a:schemeClr val="bg1"/>
                </a:solidFill>
              </a:defRPr>
            </a:lvl2pPr>
            <a:lvl3pPr algn="ctr">
              <a:defRPr>
                <a:solidFill>
                  <a:schemeClr val="bg1"/>
                </a:solidFill>
              </a:defRPr>
            </a:lvl3pPr>
            <a:lvl4pPr algn="ctr">
              <a:defRPr>
                <a:solidFill>
                  <a:schemeClr val="bg1"/>
                </a:solidFill>
              </a:defRPr>
            </a:lvl4pPr>
            <a:lvl5pPr>
              <a:defRPr>
                <a:solidFill>
                  <a:schemeClr val="bg1"/>
                </a:solidFill>
              </a:defRPr>
            </a:lvl5pPr>
          </a:lstStyle>
          <a:p>
            <a:pPr lvl="0"/>
            <a:r>
              <a:rPr lang="en-US" dirty="0"/>
              <a:t>Add Your Section Title Here</a:t>
            </a:r>
          </a:p>
          <a:p>
            <a:pPr lvl="1"/>
            <a:r>
              <a:rPr lang="en-US" dirty="0"/>
              <a:t>1</a:t>
            </a:r>
          </a:p>
        </p:txBody>
      </p:sp>
      <p:sp>
        <p:nvSpPr>
          <p:cNvPr id="23" name="Text Placeholder 3"/>
          <p:cNvSpPr>
            <a:spLocks noGrp="1"/>
          </p:cNvSpPr>
          <p:nvPr>
            <p:ph type="body" sz="quarter" idx="11" hasCustomPrompt="1"/>
          </p:nvPr>
        </p:nvSpPr>
        <p:spPr>
          <a:xfrm>
            <a:off x="304801" y="4206240"/>
            <a:ext cx="11658600" cy="424732"/>
          </a:xfrm>
        </p:spPr>
        <p:txBody>
          <a:bodyPr lIns="457200" rIns="457200"/>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kumimoji="0" lang="en-US" sz="2400" b="0" i="0" u="none" strike="noStrike" kern="1200" cap="none" spc="0" normalizeH="0" baseline="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rPr>
              <a:t>Add a short summary sentence here about title/statement above</a:t>
            </a:r>
          </a:p>
        </p:txBody>
      </p:sp>
      <p:sp>
        <p:nvSpPr>
          <p:cNvPr id="6" name="Text Placeholder 5"/>
          <p:cNvSpPr>
            <a:spLocks noGrp="1"/>
          </p:cNvSpPr>
          <p:nvPr>
            <p:ph type="body" sz="quarter" idx="12" hasCustomPrompt="1"/>
          </p:nvPr>
        </p:nvSpPr>
        <p:spPr>
          <a:xfrm>
            <a:off x="5737094" y="1007413"/>
            <a:ext cx="792205" cy="1200329"/>
          </a:xfrm>
        </p:spPr>
        <p:txBody>
          <a:bodyPr wrap="none" anchor="ctr"/>
          <a:lstStyle>
            <a:lvl1pPr algn="ctr">
              <a:defRPr kumimoji="0" lang="en-US" sz="8000" b="1" i="0" u="none" strike="noStrike" kern="1200" cap="none" spc="0" normalizeH="0" baseline="0" dirty="0">
                <a:ln>
                  <a:noFill/>
                </a:ln>
                <a:solidFill>
                  <a:schemeClr val="accent4"/>
                </a:solidFill>
                <a:effectLst/>
                <a:uLnTx/>
                <a:uFillTx/>
                <a:latin typeface="Segoe UI" panose="020B0502040204020203" pitchFamily="34" charset="0"/>
                <a:ea typeface="+mn-ea"/>
                <a:cs typeface="Segoe UI" panose="020B0502040204020203"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a:t>
            </a:r>
          </a:p>
        </p:txBody>
      </p:sp>
      <p:pic>
        <p:nvPicPr>
          <p:cNvPr id="2" name="Picture 1"/>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9605960" y="6028273"/>
            <a:ext cx="2357440" cy="656154"/>
          </a:xfrm>
          <a:prstGeom prst="rect">
            <a:avLst/>
          </a:prstGeom>
        </p:spPr>
      </p:pic>
    </p:spTree>
    <p:extLst>
      <p:ext uri="{BB962C8B-B14F-4D97-AF65-F5344CB8AC3E}">
        <p14:creationId xmlns:p14="http://schemas.microsoft.com/office/powerpoint/2010/main" val="2641874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ONUT BASE SECTION DIVIDER">
    <p:bg>
      <p:bgPr>
        <a:solidFill>
          <a:schemeClr val="bg2"/>
        </a:solidFill>
        <a:effectLst/>
      </p:bgPr>
    </p:bg>
    <p:spTree>
      <p:nvGrpSpPr>
        <p:cNvPr id="1" name=""/>
        <p:cNvGrpSpPr/>
        <p:nvPr/>
      </p:nvGrpSpPr>
      <p:grpSpPr>
        <a:xfrm>
          <a:off x="0" y="0"/>
          <a:ext cx="0" cy="0"/>
          <a:chOff x="0" y="0"/>
          <a:chExt cx="0" cy="0"/>
        </a:xfrm>
      </p:grpSpPr>
      <p:sp>
        <p:nvSpPr>
          <p:cNvPr id="7" name="Oval 6"/>
          <p:cNvSpPr/>
          <p:nvPr userDrawn="1"/>
        </p:nvSpPr>
        <p:spPr>
          <a:xfrm>
            <a:off x="2861702" y="157952"/>
            <a:ext cx="6483179" cy="64831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3448777" y="2935629"/>
            <a:ext cx="5208335" cy="927824"/>
          </a:xfrm>
          <a:prstGeom prst="rect">
            <a:avLst/>
          </a:prstGeom>
        </p:spPr>
        <p:txBody>
          <a:bodyPr anchor="ctr"/>
          <a:lstStyle>
            <a:lvl1pPr algn="ctr">
              <a:lnSpc>
                <a:spcPct val="95000"/>
              </a:lnSpc>
              <a:defRPr sz="4000">
                <a:solidFill>
                  <a:schemeClr val="tx1"/>
                </a:solidFill>
              </a:defRPr>
            </a:lvl1pPr>
          </a:lstStyle>
          <a:p>
            <a:r>
              <a:rPr lang="en-US" dirty="0"/>
              <a:t>CLICK TO EDIT TITLE</a:t>
            </a:r>
          </a:p>
        </p:txBody>
      </p:sp>
      <p:sp>
        <p:nvSpPr>
          <p:cNvPr id="9" name="dots"/>
          <p:cNvSpPr>
            <a:spLocks noChangeAspect="1"/>
          </p:cNvSpPr>
          <p:nvPr userDrawn="1"/>
        </p:nvSpPr>
        <p:spPr>
          <a:xfrm>
            <a:off x="3448777" y="745024"/>
            <a:ext cx="5309024" cy="5309025"/>
          </a:xfrm>
          <a:prstGeom prst="ellipse">
            <a:avLst/>
          </a:prstGeom>
          <a:noFill/>
          <a:ln w="184150" cap="rnd" cmpd="sng" algn="ctr">
            <a:solidFill>
              <a:schemeClr val="accent4"/>
            </a:solidFill>
            <a:prstDash val="sysDot"/>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3" name="Picture 2"/>
          <p:cNvPicPr>
            <a:picLocks noChangeAspect="1"/>
          </p:cNvPicPr>
          <p:nvPr userDrawn="1"/>
        </p:nvPicPr>
        <p:blipFill>
          <a:blip r:embed="rId2"/>
          <a:stretch>
            <a:fillRect/>
          </a:stretch>
        </p:blipFill>
        <p:spPr>
          <a:xfrm>
            <a:off x="9723214" y="5982706"/>
            <a:ext cx="2359356" cy="658425"/>
          </a:xfrm>
          <a:prstGeom prst="rect">
            <a:avLst/>
          </a:prstGeom>
        </p:spPr>
      </p:pic>
    </p:spTree>
    <p:extLst>
      <p:ext uri="{BB962C8B-B14F-4D97-AF65-F5344CB8AC3E}">
        <p14:creationId xmlns:p14="http://schemas.microsoft.com/office/powerpoint/2010/main" val="3706376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Quote dark option FLUSH LEF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pic>
        <p:nvPicPr>
          <p:cNvPr id="5" name="Picture 4"/>
          <p:cNvPicPr>
            <a:picLocks noChangeAspect="1"/>
          </p:cNvPicPr>
          <p:nvPr userDrawn="1"/>
        </p:nvPicPr>
        <p:blipFill>
          <a:blip r:embed="rId2"/>
          <a:stretch>
            <a:fillRect/>
          </a:stretch>
        </p:blipFill>
        <p:spPr>
          <a:xfrm>
            <a:off x="9532559" y="6083220"/>
            <a:ext cx="2371550" cy="664522"/>
          </a:xfrm>
          <a:prstGeom prst="rect">
            <a:avLst/>
          </a:prstGeom>
        </p:spPr>
      </p:pic>
    </p:spTree>
    <p:extLst>
      <p:ext uri="{BB962C8B-B14F-4D97-AF65-F5344CB8AC3E}">
        <p14:creationId xmlns:p14="http://schemas.microsoft.com/office/powerpoint/2010/main" val="326628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Quote dark option CENTERE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gradFill>
                  <a:gsLst>
                    <a:gs pos="0">
                      <a:schemeClr val="accent1">
                        <a:lumMod val="5000"/>
                        <a:lumOff val="95000"/>
                      </a:schemeClr>
                    </a:gs>
                    <a:gs pos="100000">
                      <a:schemeClr val="bg1"/>
                    </a:gs>
                  </a:gsLst>
                  <a:lin ang="5400000" scaled="1"/>
                </a:gradFill>
              </a:defRPr>
            </a:lvl1pPr>
            <a:lvl2pPr algn="ctr">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pic>
        <p:nvPicPr>
          <p:cNvPr id="2" name="Picture 1"/>
          <p:cNvPicPr>
            <a:picLocks noChangeAspect="1"/>
          </p:cNvPicPr>
          <p:nvPr userDrawn="1"/>
        </p:nvPicPr>
        <p:blipFill>
          <a:blip r:embed="rId2"/>
          <a:stretch>
            <a:fillRect/>
          </a:stretch>
        </p:blipFill>
        <p:spPr>
          <a:xfrm>
            <a:off x="9591850" y="6117977"/>
            <a:ext cx="2371550" cy="664522"/>
          </a:xfrm>
          <a:prstGeom prst="rect">
            <a:avLst/>
          </a:prstGeom>
        </p:spPr>
      </p:pic>
    </p:spTree>
    <p:extLst>
      <p:ext uri="{BB962C8B-B14F-4D97-AF65-F5344CB8AC3E}">
        <p14:creationId xmlns:p14="http://schemas.microsoft.com/office/powerpoint/2010/main" val="3031631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Quote dark option FLUSH LEFT">
    <p:bg>
      <p:bgPr>
        <a:solidFill>
          <a:schemeClr val="tx2"/>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b="0">
                <a:solidFill>
                  <a:schemeClr val="bg1"/>
                </a:solidFill>
              </a:defRPr>
            </a:lvl1pPr>
            <a:lvl2pPr algn="r">
              <a:defRPr>
                <a:solidFill>
                  <a:schemeClr val="bg1"/>
                </a:solidFill>
              </a:defRPr>
            </a:lvl2pPr>
          </a:lstStyle>
          <a:p>
            <a:pPr lvl="0"/>
            <a:r>
              <a:rPr lang="en-US" dirty="0"/>
              <a:t>—Name and Company/Source goes here</a:t>
            </a:r>
          </a:p>
        </p:txBody>
      </p:sp>
      <p:pic>
        <p:nvPicPr>
          <p:cNvPr id="2" name="Picture 1"/>
          <p:cNvPicPr>
            <a:picLocks noChangeAspect="1"/>
          </p:cNvPicPr>
          <p:nvPr userDrawn="1"/>
        </p:nvPicPr>
        <p:blipFill>
          <a:blip r:embed="rId2"/>
          <a:stretch>
            <a:fillRect/>
          </a:stretch>
        </p:blipFill>
        <p:spPr>
          <a:xfrm>
            <a:off x="9604044" y="5952044"/>
            <a:ext cx="2359356" cy="658425"/>
          </a:xfrm>
          <a:prstGeom prst="rect">
            <a:avLst/>
          </a:prstGeom>
        </p:spPr>
      </p:pic>
    </p:spTree>
    <p:extLst>
      <p:ext uri="{BB962C8B-B14F-4D97-AF65-F5344CB8AC3E}">
        <p14:creationId xmlns:p14="http://schemas.microsoft.com/office/powerpoint/2010/main" val="207573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Quote light option CENTERED">
    <p:spTree>
      <p:nvGrpSpPr>
        <p:cNvPr id="1" name=""/>
        <p:cNvGrpSpPr/>
        <p:nvPr/>
      </p:nvGrpSpPr>
      <p:grpSpPr>
        <a:xfrm>
          <a:off x="0" y="0"/>
          <a:ext cx="0" cy="0"/>
          <a:chOff x="0" y="0"/>
          <a:chExt cx="0" cy="0"/>
        </a:xfrm>
      </p:grpSpPr>
      <p:sp>
        <p:nvSpPr>
          <p:cNvPr id="9" name="TextBox 8"/>
          <p:cNvSpPr txBox="1"/>
          <p:nvPr userDrawn="1"/>
        </p:nvSpPr>
        <p:spPr>
          <a:xfrm>
            <a:off x="5648960" y="419100"/>
            <a:ext cx="894080" cy="1862048"/>
          </a:xfrm>
          <a:prstGeom prst="rect">
            <a:avLst/>
          </a:prstGeom>
          <a:noFill/>
        </p:spPr>
        <p:txBody>
          <a:bodyPr wrap="square" rtlCol="0">
            <a:spAutoFit/>
          </a:bodyPr>
          <a:lstStyle/>
          <a:p>
            <a:r>
              <a:rPr lang="en-US" sz="11500" dirty="0">
                <a:solidFill>
                  <a:schemeClr val="accent4"/>
                </a:solidFill>
                <a:latin typeface="Arial Black" panose="020B0A04020102020204" pitchFamily="34" charset="0"/>
              </a:rPr>
              <a:t>“</a:t>
            </a:r>
            <a:endParaRPr lang="en-US" sz="2800" dirty="0">
              <a:solidFill>
                <a:schemeClr val="accent4"/>
              </a:solidFill>
            </a:endParaRPr>
          </a:p>
        </p:txBody>
      </p:sp>
      <p:sp>
        <p:nvSpPr>
          <p:cNvPr id="5" name="Text Placeholder 2"/>
          <p:cNvSpPr>
            <a:spLocks noGrp="1"/>
          </p:cNvSpPr>
          <p:nvPr>
            <p:ph type="body" sz="quarter" idx="14" hasCustomPrompt="1"/>
          </p:nvPr>
        </p:nvSpPr>
        <p:spPr>
          <a:xfrm>
            <a:off x="3408362" y="5335071"/>
            <a:ext cx="8097838" cy="369332"/>
          </a:xfrm>
        </p:spPr>
        <p:txBody>
          <a:bodyPr/>
          <a:lstStyle>
            <a:lvl1pPr algn="r">
              <a:spcBef>
                <a:spcPts val="0"/>
              </a:spcBef>
              <a:defRPr sz="2000">
                <a:solidFill>
                  <a:schemeClr val="tx2"/>
                </a:solidFill>
              </a:defRPr>
            </a:lvl1pPr>
            <a:lvl2pPr algn="r">
              <a:defRPr>
                <a:solidFill>
                  <a:schemeClr val="bg1"/>
                </a:solidFill>
              </a:defRPr>
            </a:lvl2pPr>
          </a:lstStyle>
          <a:p>
            <a:pPr lvl="0"/>
            <a:r>
              <a:rPr lang="en-US" dirty="0"/>
              <a:t>—Name and Company/Source goes here</a:t>
            </a:r>
          </a:p>
        </p:txBody>
      </p:sp>
      <p:sp>
        <p:nvSpPr>
          <p:cNvPr id="6"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solidFill>
                  <a:schemeClr val="tx1">
                    <a:lumMod val="75000"/>
                    <a:lumOff val="25000"/>
                  </a:schemeClr>
                </a:solidFill>
              </a:defRPr>
            </a:lvl1pPr>
            <a:lvl2pPr algn="ctr">
              <a:spcBef>
                <a:spcPts val="0"/>
              </a:spcBef>
              <a:defRPr sz="3600" b="1">
                <a:solidFill>
                  <a:schemeClr val="tx1">
                    <a:lumMod val="75000"/>
                    <a:lumOff val="25000"/>
                  </a:schemeClr>
                </a:solidFill>
                <a:latin typeface="+mn-lt"/>
              </a:defRPr>
            </a:lvl2pPr>
          </a:lstStyle>
          <a:p>
            <a:pPr lvl="0"/>
            <a:r>
              <a:rPr lang="en-US" dirty="0"/>
              <a:t>“QUOTATION.”</a:t>
            </a:r>
          </a:p>
          <a:p>
            <a:pPr lvl="1"/>
            <a:r>
              <a:rPr lang="en-US" dirty="0"/>
              <a:t>BOLD</a:t>
            </a:r>
          </a:p>
        </p:txBody>
      </p:sp>
      <p:sp>
        <p:nvSpPr>
          <p:cNvPr id="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9140747" y="6007143"/>
            <a:ext cx="2365453" cy="660356"/>
          </a:xfrm>
          <a:prstGeom prst="rect">
            <a:avLst/>
          </a:prstGeom>
        </p:spPr>
      </p:pic>
    </p:spTree>
    <p:extLst>
      <p:ext uri="{BB962C8B-B14F-4D97-AF65-F5344CB8AC3E}">
        <p14:creationId xmlns:p14="http://schemas.microsoft.com/office/powerpoint/2010/main" val="2460922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dark Callout with small Non-bulleted">
    <p:bg>
      <p:bgPr>
        <a:solidFill>
          <a:schemeClr val="tx2"/>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4800" y="2597273"/>
            <a:ext cx="4868985"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solidFill>
                  <a:schemeClr val="bg1"/>
                </a:soli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anchor="t" anchorCtr="0"/>
          <a:lstStyle>
            <a:lvl1pPr algn="ct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599498"/>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779896"/>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9605960" y="6028273"/>
            <a:ext cx="2357440" cy="656154"/>
          </a:xfrm>
          <a:prstGeom prst="rect">
            <a:avLst/>
          </a:prstGeom>
        </p:spPr>
      </p:pic>
    </p:spTree>
    <p:extLst>
      <p:ext uri="{BB962C8B-B14F-4D97-AF65-F5344CB8AC3E}">
        <p14:creationId xmlns:p14="http://schemas.microsoft.com/office/powerpoint/2010/main" val="3029200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quarter" idx="10" hasCustomPrompt="1"/>
          </p:nvPr>
        </p:nvSpPr>
        <p:spPr>
          <a:xfrm>
            <a:off x="304800" y="2472751"/>
            <a:ext cx="4566001"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4"/>
          </p:nvPr>
        </p:nvSpPr>
        <p:spPr>
          <a:xfrm>
            <a:off x="11750600" y="6484937"/>
            <a:ext cx="425600" cy="365125"/>
          </a:xfrm>
          <a:prstGeom prst="rect">
            <a:avLst/>
          </a:prstGeom>
        </p:spPr>
        <p:txBody>
          <a:bodyPr vert="horz" lIns="91440" tIns="45720" rIns="91440" bIns="45720" rtlCol="0" anchor="ctr"/>
          <a:lstStyle>
            <a:lvl1pPr algn="r">
              <a:defRPr sz="1100">
                <a:solidFill>
                  <a:schemeClr val="tx2"/>
                </a:solidFill>
              </a:defRPr>
            </a:lvl1pPr>
          </a:lstStyle>
          <a:p>
            <a:fld id="{5AE1514C-5E56-4738-A1FF-4B1CFD2A3E36}" type="slidenum">
              <a:rPr lang="en-US" smtClean="0"/>
              <a:pPr/>
              <a:t>‹#›</a:t>
            </a:fld>
            <a:endParaRPr lang="en-US"/>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697329"/>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975558"/>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2" name="Picture 1"/>
          <p:cNvPicPr>
            <a:picLocks noChangeAspect="1"/>
          </p:cNvPicPr>
          <p:nvPr userDrawn="1"/>
        </p:nvPicPr>
        <p:blipFill>
          <a:blip r:embed="rId2"/>
          <a:stretch>
            <a:fillRect/>
          </a:stretch>
        </p:blipFill>
        <p:spPr>
          <a:xfrm>
            <a:off x="9379050" y="6101150"/>
            <a:ext cx="2371550" cy="664522"/>
          </a:xfrm>
          <a:prstGeom prst="rect">
            <a:avLst/>
          </a:prstGeom>
        </p:spPr>
      </p:pic>
    </p:spTree>
    <p:extLst>
      <p:ext uri="{BB962C8B-B14F-4D97-AF65-F5344CB8AC3E}">
        <p14:creationId xmlns:p14="http://schemas.microsoft.com/office/powerpoint/2010/main" val="266067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50"/>
                                        <p:tgtEl>
                                          <p:spTgt spid="4">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athEditMode="relative" rAng="0" ptsTypes="AA">
                                      <p:cBhvr>
                                        <p:cTn id="9" dur="750" fill="hold"/>
                                        <p:tgtEl>
                                          <p:spTgt spid="4">
                                            <p:txEl>
                                              <p:pRg st="0" end="0"/>
                                            </p:txEl>
                                          </p:spTgt>
                                        </p:tgtEl>
                                        <p:attrNameLst>
                                          <p:attrName>ppt_x</p:attrName>
                                          <p:attrName>ppt_y</p:attrName>
                                        </p:attrNameLst>
                                      </p:cBhvr>
                                      <p:rCtr x="1589" y="2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tmplLst>
          <p:tmpl lvl="1">
            <p:tnLst>
              <p:par>
                <p:cTn presetID="63" presetClass="path" presetSubtype="0" accel="50000" decel="50000" fill="hold" nodeType="withEffect">
                  <p:stCondLst>
                    <p:cond delay="0"/>
                  </p:stCondLst>
                  <p:childTnLst>
                    <p:animMotion origin="layout" path="M -4.375E-6 -4.07407E-6 L 0.03178 0.00047 " pathEditMode="relative" rAng="0" ptsTypes="AA">
                      <p:cBhvr>
                        <p:cTn dur="750" fill="hold"/>
                        <p:tgtEl>
                          <p:spTgt spid="4"/>
                        </p:tgtEl>
                        <p:attrNameLst>
                          <p:attrName>ppt_x</p:attrName>
                          <p:attrName>ppt_y</p:attrName>
                        </p:attrNameLst>
                      </p:cBhvr>
                      <p:rCtr x="1589" y="23"/>
                    </p:animMotion>
                  </p:childTnLst>
                </p:cTn>
              </p:par>
            </p:tnLst>
          </p:tmpl>
        </p:tmplLst>
      </p:b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quarter" idx="10" hasCustomPrompt="1"/>
          </p:nvPr>
        </p:nvSpPr>
        <p:spPr>
          <a:xfrm>
            <a:off x="6096000" y="431800"/>
            <a:ext cx="5371038" cy="1830245"/>
          </a:xfrm>
        </p:spPr>
        <p:txBody>
          <a:bodyPr wrap="square" lIns="146304" rIns="146304">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293687" y="3436331"/>
            <a:ext cx="2286000" cy="1802032"/>
          </a:xfrm>
        </p:spPr>
        <p:txBody>
          <a:bodyPr lIns="182880" tIns="146304" rIns="182880"/>
          <a:lstStyle>
            <a:lvl1pPr marL="0" indent="0" algn="l">
              <a:buNone/>
              <a:defRPr sz="1600" b="1">
                <a:latin typeface="+mn-lt"/>
              </a:defRPr>
            </a:lvl1pPr>
            <a:lvl2pPr marL="0" indent="0" algn="l">
              <a:buNone/>
              <a:defRPr lang="en-US" sz="1400" b="0" kern="1200" dirty="0">
                <a:solidFill>
                  <a:schemeClr val="tx1"/>
                </a:solidFill>
                <a:latin typeface="+mn-lt"/>
                <a:ea typeface="+mn-ea"/>
                <a:cs typeface="+mn-cs"/>
              </a:defRPr>
            </a:lvl2pPr>
            <a:lvl3pPr marL="0" indent="0" algn="l">
              <a:buNone/>
              <a:defRPr sz="1200">
                <a:latin typeface="+mn-lt"/>
              </a:defRPr>
            </a:lvl3pPr>
            <a:lvl4pPr marL="0" indent="0" algn="l">
              <a:buNone/>
              <a:defRPr sz="1100">
                <a:latin typeface="+mn-lt"/>
              </a:defRPr>
            </a:lvl4pPr>
            <a:lvl5pPr marL="0" indent="0" algn="l">
              <a:buNone/>
              <a:defRPr sz="11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266101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0" name="Text Placeholder 8"/>
          <p:cNvSpPr>
            <a:spLocks noGrp="1"/>
          </p:cNvSpPr>
          <p:nvPr>
            <p:ph type="body" sz="quarter" idx="13"/>
          </p:nvPr>
        </p:nvSpPr>
        <p:spPr>
          <a:xfrm>
            <a:off x="502834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sz="1400" b="0">
                <a:solidFill>
                  <a:schemeClr val="tx1"/>
                </a:solidFill>
                <a:latin typeface="+mn-lt"/>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1" name="Text Placeholder 8"/>
          <p:cNvSpPr>
            <a:spLocks noGrp="1"/>
          </p:cNvSpPr>
          <p:nvPr>
            <p:ph type="body" sz="quarter" idx="14"/>
          </p:nvPr>
        </p:nvSpPr>
        <p:spPr>
          <a:xfrm>
            <a:off x="739567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8"/>
          <p:cNvSpPr>
            <a:spLocks noGrp="1"/>
          </p:cNvSpPr>
          <p:nvPr>
            <p:ph type="body" sz="quarter" idx="15"/>
          </p:nvPr>
        </p:nvSpPr>
        <p:spPr>
          <a:xfrm>
            <a:off x="9763006"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2"/>
          <a:stretch>
            <a:fillRect/>
          </a:stretch>
        </p:blipFill>
        <p:spPr>
          <a:xfrm>
            <a:off x="9297044" y="6002977"/>
            <a:ext cx="2371550" cy="664522"/>
          </a:xfrm>
          <a:prstGeom prst="rect">
            <a:avLst/>
          </a:prstGeom>
        </p:spPr>
      </p:pic>
    </p:spTree>
    <p:extLst>
      <p:ext uri="{BB962C8B-B14F-4D97-AF65-F5344CB8AC3E}">
        <p14:creationId xmlns:p14="http://schemas.microsoft.com/office/powerpoint/2010/main" val="215880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tmplLst>
          <p:tmpl>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12" grpId="0">
        <p:tmplLst>
          <p:tmpl>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0" grpId="0">
        <p:tmplLst>
          <p:tmpl>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p:tmplLst>
          <p:tmpl>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5" grpId="0">
        <p:tmplLst>
          <p:tmpl>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04800" y="2598127"/>
            <a:ext cx="3714704" cy="2524794"/>
          </a:xfrm>
        </p:spPr>
        <p:txBody>
          <a:bodyPr lIns="91440" rIns="91440"/>
          <a:lstStyle>
            <a:lvl1pPr algn="ctr">
              <a:spcAft>
                <a:spcPts val="3000"/>
              </a:spcAft>
              <a:defRPr sz="24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2"/>
          <p:cNvSpPr>
            <a:spLocks noGrp="1"/>
          </p:cNvSpPr>
          <p:nvPr>
            <p:ph idx="14"/>
          </p:nvPr>
        </p:nvSpPr>
        <p:spPr>
          <a:xfrm>
            <a:off x="4168631" y="2598127"/>
            <a:ext cx="3840480"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9" name="Content Placeholder 2"/>
          <p:cNvSpPr>
            <a:spLocks noGrp="1"/>
          </p:cNvSpPr>
          <p:nvPr>
            <p:ph idx="15"/>
          </p:nvPr>
        </p:nvSpPr>
        <p:spPr>
          <a:xfrm>
            <a:off x="8158238" y="2598127"/>
            <a:ext cx="3773077"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11" name="Freeform: Shape 10"/>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316322" y="339408"/>
            <a:ext cx="2375877" cy="535531"/>
          </a:xfrm>
        </p:spPr>
        <p:txBody>
          <a:bodyPr/>
          <a:lstStyle>
            <a:lvl1pPr algn="ctr">
              <a:defRPr lang="en-US" sz="3200" b="0" i="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a:t>
            </a:r>
          </a:p>
        </p:txBody>
      </p:sp>
      <p:sp>
        <p:nvSpPr>
          <p:cNvPr id="10" name="Text Placeholder 9"/>
          <p:cNvSpPr>
            <a:spLocks noGrp="1"/>
          </p:cNvSpPr>
          <p:nvPr>
            <p:ph type="body" sz="quarter" idx="16"/>
          </p:nvPr>
        </p:nvSpPr>
        <p:spPr>
          <a:xfrm>
            <a:off x="2879003" y="419100"/>
            <a:ext cx="9084398" cy="137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5" name="Picture 4"/>
          <p:cNvPicPr>
            <a:picLocks noChangeAspect="1"/>
          </p:cNvPicPr>
          <p:nvPr userDrawn="1"/>
        </p:nvPicPr>
        <p:blipFill>
          <a:blip r:embed="rId2"/>
          <a:stretch>
            <a:fillRect/>
          </a:stretch>
        </p:blipFill>
        <p:spPr>
          <a:xfrm>
            <a:off x="9297044" y="6002977"/>
            <a:ext cx="2371550" cy="664522"/>
          </a:xfrm>
          <a:prstGeom prst="rect">
            <a:avLst/>
          </a:prstGeom>
        </p:spPr>
      </p:pic>
    </p:spTree>
    <p:extLst>
      <p:ext uri="{BB962C8B-B14F-4D97-AF65-F5344CB8AC3E}">
        <p14:creationId xmlns:p14="http://schemas.microsoft.com/office/powerpoint/2010/main" val="31538659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8658"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a:p>
        </p:txBody>
      </p:sp>
      <p:sp>
        <p:nvSpPr>
          <p:cNvPr id="7" name="Content Placeholder 2"/>
          <p:cNvSpPr>
            <a:spLocks noGrp="1"/>
          </p:cNvSpPr>
          <p:nvPr>
            <p:ph idx="14"/>
          </p:nvPr>
        </p:nvSpPr>
        <p:spPr>
          <a:xfrm>
            <a:off x="2483635"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5"/>
          </p:nvPr>
        </p:nvSpPr>
        <p:spPr>
          <a:xfrm>
            <a:off x="4898612"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6"/>
          </p:nvPr>
        </p:nvSpPr>
        <p:spPr>
          <a:xfrm>
            <a:off x="7313589"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p:cNvSpPr>
            <a:spLocks noGrp="1"/>
          </p:cNvSpPr>
          <p:nvPr>
            <p:ph idx="17"/>
          </p:nvPr>
        </p:nvSpPr>
        <p:spPr>
          <a:xfrm>
            <a:off x="9728566"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p:cNvSpPr/>
          <p:nvPr userDrawn="1"/>
        </p:nvSpPr>
        <p:spPr>
          <a:xfrm>
            <a:off x="297258"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userDrawn="1"/>
        </p:nvSpPr>
        <p:spPr>
          <a:xfrm>
            <a:off x="2712235"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userDrawn="1"/>
        </p:nvSpPr>
        <p:spPr>
          <a:xfrm>
            <a:off x="7542189"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userDrawn="1"/>
        </p:nvSpPr>
        <p:spPr>
          <a:xfrm>
            <a:off x="9957166"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userDrawn="1"/>
        </p:nvSpPr>
        <p:spPr>
          <a:xfrm>
            <a:off x="5127212"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7"/>
          <p:cNvSpPr>
            <a:spLocks noGrp="1"/>
          </p:cNvSpPr>
          <p:nvPr>
            <p:ph type="body" sz="quarter" idx="13" hasCustomPrompt="1"/>
          </p:nvPr>
        </p:nvSpPr>
        <p:spPr>
          <a:xfrm>
            <a:off x="0" y="470361"/>
            <a:ext cx="12192000" cy="535531"/>
          </a:xfrm>
        </p:spPr>
        <p:txBody>
          <a:bodyPr/>
          <a:lstStyle>
            <a:lvl1pPr marL="0" indent="0" algn="ctr" defTabSz="914400" rtl="0" eaLnBrk="1" latinLnBrk="0" hangingPunct="1">
              <a:lnSpc>
                <a:spcPct val="90000"/>
              </a:lnSpc>
              <a:spcBef>
                <a:spcPts val="1000"/>
              </a:spcBef>
              <a:buFont typeface="Arial" panose="020B0604020202020204" pitchFamily="34" charset="0"/>
              <a:buNone/>
              <a:defRPr lang="en-US" sz="3200" b="0" kern="1200" dirty="0">
                <a:solidFill>
                  <a:schemeClr val="tx1">
                    <a:lumMod val="85000"/>
                    <a:lumOff val="15000"/>
                  </a:schemeClr>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7" name="Content Placeholder 2"/>
          <p:cNvSpPr>
            <a:spLocks noGrp="1"/>
          </p:cNvSpPr>
          <p:nvPr>
            <p:ph idx="18" hasCustomPrompt="1"/>
          </p:nvPr>
        </p:nvSpPr>
        <p:spPr>
          <a:xfrm>
            <a:off x="68658" y="2577396"/>
            <a:ext cx="2377440" cy="840230"/>
          </a:xfrm>
        </p:spPr>
        <p:txBody>
          <a:bodyPr lIns="146304" rIns="146304"/>
          <a:lstStyle>
            <a:lvl1pPr marL="0" algn="ctr" defTabSz="914400" rtl="0" eaLnBrk="1" latinLnBrk="0" hangingPunct="1">
              <a:defRPr lang="en-US" sz="5400"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8" name="Content Placeholder 2"/>
          <p:cNvSpPr>
            <a:spLocks noGrp="1"/>
          </p:cNvSpPr>
          <p:nvPr>
            <p:ph idx="19" hasCustomPrompt="1"/>
          </p:nvPr>
        </p:nvSpPr>
        <p:spPr>
          <a:xfrm>
            <a:off x="2483635" y="2577396"/>
            <a:ext cx="2377440" cy="840230"/>
          </a:xfrm>
        </p:spPr>
        <p:txBody>
          <a:bodyPr lIns="146304" rIns="146304"/>
          <a:lstStyle>
            <a:lvl1pPr algn="ctr">
              <a:defRPr lang="en-US" sz="5400" b="1"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buFont typeface="Arial" panose="020B0604020202020204" pitchFamily="34" charset="0"/>
              <a:buNone/>
            </a:pPr>
            <a:r>
              <a:rPr lang="en-US" dirty="0"/>
              <a:t>#</a:t>
            </a:r>
          </a:p>
        </p:txBody>
      </p:sp>
      <p:sp>
        <p:nvSpPr>
          <p:cNvPr id="19" name="Content Placeholder 2"/>
          <p:cNvSpPr>
            <a:spLocks noGrp="1"/>
          </p:cNvSpPr>
          <p:nvPr>
            <p:ph idx="20" hasCustomPrompt="1"/>
          </p:nvPr>
        </p:nvSpPr>
        <p:spPr>
          <a:xfrm>
            <a:off x="4898612"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0" name="Content Placeholder 2"/>
          <p:cNvSpPr>
            <a:spLocks noGrp="1"/>
          </p:cNvSpPr>
          <p:nvPr>
            <p:ph idx="21" hasCustomPrompt="1"/>
          </p:nvPr>
        </p:nvSpPr>
        <p:spPr>
          <a:xfrm>
            <a:off x="7313589"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1" name="Content Placeholder 2"/>
          <p:cNvSpPr>
            <a:spLocks noGrp="1"/>
          </p:cNvSpPr>
          <p:nvPr>
            <p:ph idx="22" hasCustomPrompt="1"/>
          </p:nvPr>
        </p:nvSpPr>
        <p:spPr>
          <a:xfrm>
            <a:off x="9728566"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pic>
        <p:nvPicPr>
          <p:cNvPr id="2" name="Picture 1"/>
          <p:cNvPicPr>
            <a:picLocks noChangeAspect="1"/>
          </p:cNvPicPr>
          <p:nvPr userDrawn="1"/>
        </p:nvPicPr>
        <p:blipFill>
          <a:blip r:embed="rId2"/>
          <a:stretch>
            <a:fillRect/>
          </a:stretch>
        </p:blipFill>
        <p:spPr>
          <a:xfrm>
            <a:off x="9462429" y="5983421"/>
            <a:ext cx="2371550" cy="664522"/>
          </a:xfrm>
          <a:prstGeom prst="rect">
            <a:avLst/>
          </a:prstGeom>
        </p:spPr>
      </p:pic>
    </p:spTree>
    <p:extLst>
      <p:ext uri="{BB962C8B-B14F-4D97-AF65-F5344CB8AC3E}">
        <p14:creationId xmlns:p14="http://schemas.microsoft.com/office/powerpoint/2010/main" val="3249118181"/>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14:presetBounceEnd="32000">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14:bounceEnd="32000">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14:presetBounceEnd="32000">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14:bounceEnd="32000">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14:presetBounceEnd="32000">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14:bounceEnd="32000">
                                          <p:cBhvr additive="base">
                                            <p:cTn id="39"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14:presetBounceEnd="32000">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14:bounceEnd="32000">
                                          <p:cBhvr additive="base">
                                            <p:cTn id="53"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14:presetBounceEnd="32000">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14:bounceEnd="32000">
                                          <p:cBhvr additive="base">
                                            <p:cTn id="67"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7"/>
                            </p:tgtEl>
                            <p:attrNameLst>
                              <p:attrName>style.visibility</p:attrName>
                            </p:attrNameLst>
                          </p:cBhvr>
                          <p:to>
                            <p:strVal val="visible"/>
                          </p:to>
                        </p:set>
                        <p:anim calcmode="lin" valueType="num" p14:bounceEnd="32000">
                          <p:cBhvr additive="base">
                            <p:cTn dur="750" fill="hold"/>
                            <p:tgtEl>
                              <p:spTgt spid="17"/>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8"/>
                            </p:tgtEl>
                            <p:attrNameLst>
                              <p:attrName>style.visibility</p:attrName>
                            </p:attrNameLst>
                          </p:cBhvr>
                          <p:to>
                            <p:strVal val="visible"/>
                          </p:to>
                        </p:set>
                        <p:anim calcmode="lin" valueType="num" p14:bounceEnd="32000">
                          <p:cBhvr additive="base">
                            <p:cTn dur="750" fill="hold"/>
                            <p:tgtEl>
                              <p:spTgt spid="18"/>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14:presetBounceEnd="32000">
                      <p:stCondLst>
                        <p:cond delay="0"/>
                      </p:stCondLst>
                      <p:childTnLst>
                        <p:set>
                          <p:cBhvr>
                            <p:cTn dur="1" fill="hold">
                              <p:stCondLst>
                                <p:cond delay="0"/>
                              </p:stCondLst>
                            </p:cTn>
                            <p:tgtEl>
                              <p:spTgt spid="19"/>
                            </p:tgtEl>
                            <p:attrNameLst>
                              <p:attrName>style.visibility</p:attrName>
                            </p:attrNameLst>
                          </p:cBhvr>
                          <p:to>
                            <p:strVal val="visible"/>
                          </p:to>
                        </p:set>
                        <p:anim calcmode="lin" valueType="num" p14:bounceEnd="32000">
                          <p:cBhvr additive="base">
                            <p:cTn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14:presetBounceEnd="32000">
                      <p:stCondLst>
                        <p:cond delay="0"/>
                      </p:stCondLst>
                      <p:childTnLst>
                        <p:set>
                          <p:cBhvr>
                            <p:cTn dur="1" fill="hold">
                              <p:stCondLst>
                                <p:cond delay="0"/>
                              </p:stCondLst>
                            </p:cTn>
                            <p:tgtEl>
                              <p:spTgt spid="20"/>
                            </p:tgtEl>
                            <p:attrNameLst>
                              <p:attrName>style.visibility</p:attrName>
                            </p:attrNameLst>
                          </p:cBhvr>
                          <p:to>
                            <p:strVal val="visible"/>
                          </p:to>
                        </p:set>
                        <p:anim calcmode="lin" valueType="num" p14:bounceEnd="32000">
                          <p:cBhvr additive="base">
                            <p:cTn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14:presetBounceEnd="32000">
                      <p:stCondLst>
                        <p:cond delay="0"/>
                      </p:stCondLst>
                      <p:childTnLst>
                        <p:set>
                          <p:cBhvr>
                            <p:cTn dur="1" fill="hold">
                              <p:stCondLst>
                                <p:cond delay="0"/>
                              </p:stCondLst>
                            </p:cTn>
                            <p:tgtEl>
                              <p:spTgt spid="21"/>
                            </p:tgtEl>
                            <p:attrNameLst>
                              <p:attrName>style.visibility</p:attrName>
                            </p:attrNameLst>
                          </p:cBhvr>
                          <p:to>
                            <p:strVal val="visible"/>
                          </p:to>
                        </p:set>
                        <p:anim calcmode="lin" valueType="num" p14:bounceEnd="32000">
                          <p:cBhvr additive="base">
                            <p:cTn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750" fill="hold"/>
                                            <p:tgtEl>
                                              <p:spTgt spid="19"/>
                                            </p:tgtEl>
                                            <p:attrNameLst>
                                              <p:attrName>ppt_x</p:attrName>
                                            </p:attrNameLst>
                                          </p:cBhvr>
                                          <p:tavLst>
                                            <p:tav tm="0">
                                              <p:val>
                                                <p:strVal val="#ppt_x"/>
                                              </p:val>
                                            </p:tav>
                                            <p:tav tm="100000">
                                              <p:val>
                                                <p:strVal val="#ppt_x"/>
                                              </p:val>
                                            </p:tav>
                                          </p:tavLst>
                                        </p:anim>
                                        <p:anim calcmode="lin" valueType="num">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750" fill="hold"/>
                                            <p:tgtEl>
                                              <p:spTgt spid="20"/>
                                            </p:tgtEl>
                                            <p:attrNameLst>
                                              <p:attrName>ppt_x</p:attrName>
                                            </p:attrNameLst>
                                          </p:cBhvr>
                                          <p:tavLst>
                                            <p:tav tm="0">
                                              <p:val>
                                                <p:strVal val="#ppt_x"/>
                                              </p:val>
                                            </p:tav>
                                            <p:tav tm="100000">
                                              <p:val>
                                                <p:strVal val="#ppt_x"/>
                                              </p:val>
                                            </p:tav>
                                          </p:tavLst>
                                        </p:anim>
                                        <p:anim calcmode="lin" valueType="num">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750" fill="hold"/>
                                            <p:tgtEl>
                                              <p:spTgt spid="21"/>
                                            </p:tgtEl>
                                            <p:attrNameLst>
                                              <p:attrName>ppt_x</p:attrName>
                                            </p:attrNameLst>
                                          </p:cBhvr>
                                          <p:tavLst>
                                            <p:tav tm="0">
                                              <p:val>
                                                <p:strVal val="#ppt_x"/>
                                              </p:val>
                                            </p:tav>
                                            <p:tav tm="100000">
                                              <p:val>
                                                <p:strVal val="#ppt_x"/>
                                              </p:val>
                                            </p:tav>
                                          </p:tavLst>
                                        </p:anim>
                                        <p:anim calcmode="lin" valueType="num">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750" fill="hold"/>
                            <p:tgtEl>
                              <p:spTgt spid="19"/>
                            </p:tgtEl>
                            <p:attrNameLst>
                              <p:attrName>ppt_x</p:attrName>
                            </p:attrNameLst>
                          </p:cBhvr>
                          <p:tavLst>
                            <p:tav tm="0">
                              <p:val>
                                <p:strVal val="#ppt_x"/>
                              </p:val>
                            </p:tav>
                            <p:tav tm="100000">
                              <p:val>
                                <p:strVal val="#ppt_x"/>
                              </p:val>
                            </p:tav>
                          </p:tavLst>
                        </p:anim>
                        <p:anim calcmode="lin" valueType="num">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750" fill="hold"/>
                            <p:tgtEl>
                              <p:spTgt spid="20"/>
                            </p:tgtEl>
                            <p:attrNameLst>
                              <p:attrName>ppt_x</p:attrName>
                            </p:attrNameLst>
                          </p:cBhvr>
                          <p:tavLst>
                            <p:tav tm="0">
                              <p:val>
                                <p:strVal val="#ppt_x"/>
                              </p:val>
                            </p:tav>
                            <p:tav tm="100000">
                              <p:val>
                                <p:strVal val="#ppt_x"/>
                              </p:val>
                            </p:tav>
                          </p:tavLst>
                        </p:anim>
                        <p:anim calcmode="lin" valueType="num">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750" fill="hold"/>
                            <p:tgtEl>
                              <p:spTgt spid="21"/>
                            </p:tgtEl>
                            <p:attrNameLst>
                              <p:attrName>ppt_x</p:attrName>
                            </p:attrNameLst>
                          </p:cBhvr>
                          <p:tavLst>
                            <p:tav tm="0">
                              <p:val>
                                <p:strVal val="#ppt_x"/>
                              </p:val>
                            </p:tav>
                            <p:tav tm="100000">
                              <p:val>
                                <p:strVal val="#ppt_x"/>
                              </p:val>
                            </p:tav>
                          </p:tavLst>
                        </p:anim>
                        <p:anim calcmode="lin" valueType="num">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dirty="0"/>
              <a:t>Click icon to add pictures or go online at…</a:t>
            </a:r>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8" name="Text Placeholder 6"/>
          <p:cNvSpPr>
            <a:spLocks noGrp="1"/>
          </p:cNvSpPr>
          <p:nvPr>
            <p:ph type="body" sz="quarter" idx="11"/>
          </p:nvPr>
        </p:nvSpPr>
        <p:spPr>
          <a:xfrm>
            <a:off x="0" y="342805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0" y="1554163"/>
            <a:ext cx="60960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a:stretch>
            <a:fillRect/>
          </a:stretch>
        </p:blipFill>
        <p:spPr>
          <a:xfrm>
            <a:off x="9390130" y="6223961"/>
            <a:ext cx="2261812" cy="634039"/>
          </a:xfrm>
          <a:prstGeom prst="rect">
            <a:avLst/>
          </a:prstGeom>
        </p:spPr>
      </p:pic>
    </p:spTree>
    <p:extLst>
      <p:ext uri="{BB962C8B-B14F-4D97-AF65-F5344CB8AC3E}">
        <p14:creationId xmlns:p14="http://schemas.microsoft.com/office/powerpoint/2010/main" val="1465193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4" name="Slide Number Placeholder 5"/>
          <p:cNvSpPr>
            <a:spLocks noGrp="1"/>
          </p:cNvSpPr>
          <p:nvPr>
            <p:ph type="sldNum" sz="quarter" idx="4"/>
          </p:nvPr>
        </p:nvSpPr>
        <p:spPr>
          <a:xfrm>
            <a:off x="11837561" y="6484937"/>
            <a:ext cx="387743" cy="365125"/>
          </a:xfrm>
          <a:prstGeom prst="rect">
            <a:avLst/>
          </a:prstGeom>
        </p:spPr>
        <p:txBody>
          <a:bodyPr vert="horz" lIns="91440" tIns="45720" rIns="91440" bIns="45720" rtlCol="0" anchor="ctr"/>
          <a:lstStyle>
            <a:lvl1pPr algn="r">
              <a:defRPr sz="1100">
                <a:solidFill>
                  <a:schemeClr val="bg1"/>
                </a:solidFill>
              </a:defRPr>
            </a:lvl1pPr>
          </a:lstStyle>
          <a:p>
            <a:fld id="{5AE1514C-5E56-4738-A1FF-4B1CFD2A3E36}" type="slidenum">
              <a:rPr lang="en-US" smtClean="0"/>
              <a:pPr/>
              <a:t>‹#›</a:t>
            </a:fld>
            <a:endParaRPr lang="en-US"/>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9" name="Text Placeholder 6"/>
          <p:cNvSpPr>
            <a:spLocks noGrp="1"/>
          </p:cNvSpPr>
          <p:nvPr>
            <p:ph type="body" sz="quarter" idx="11"/>
          </p:nvPr>
        </p:nvSpPr>
        <p:spPr>
          <a:xfrm>
            <a:off x="0" y="3429000"/>
            <a:ext cx="6096000" cy="2594043"/>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spcAft>
                <a:spcPts val="600"/>
              </a:spcAft>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0" y="1554163"/>
            <a:ext cx="6096000" cy="548957"/>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2" name="Slide Number Placeholder 7"/>
          <p:cNvSpPr txBox="1">
            <a:spLocks/>
          </p:cNvSpPr>
          <p:nvPr userDrawn="1"/>
        </p:nvSpPr>
        <p:spPr>
          <a:xfrm>
            <a:off x="10343911" y="6498718"/>
            <a:ext cx="523406" cy="365125"/>
          </a:xfrm>
          <a:prstGeom prst="rect">
            <a:avLst/>
          </a:prstGeom>
        </p:spPr>
        <p:txBody>
          <a:bodyPr vert="horz" wrap="none" lIns="91440" tIns="45720" rIns="91440" bIns="45720" rtlCol="0" anchor="ctr"/>
          <a:lstStyle>
            <a:defPPr>
              <a:defRPr lang="en-US"/>
            </a:defPPr>
            <a:lvl1pPr marL="0" algn="r"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97E989-D798-4C62-8E93-3D2D613C2488}" type="slidenum">
              <a:rPr lang="en-US" smtClean="0">
                <a:solidFill>
                  <a:schemeClr val="bg1"/>
                </a:solidFill>
              </a:rPr>
              <a:pPr/>
              <a:t>‹#›</a:t>
            </a:fld>
            <a:endParaRPr lang="en-US">
              <a:solidFill>
                <a:schemeClr val="bg1"/>
              </a:solidFill>
            </a:endParaRPr>
          </a:p>
        </p:txBody>
      </p:sp>
      <p:pic>
        <p:nvPicPr>
          <p:cNvPr id="2" name="Picture 1"/>
          <p:cNvPicPr>
            <a:picLocks noChangeAspect="1"/>
          </p:cNvPicPr>
          <p:nvPr userDrawn="1"/>
        </p:nvPicPr>
        <p:blipFill>
          <a:blip r:embed="rId3"/>
          <a:stretch>
            <a:fillRect/>
          </a:stretch>
        </p:blipFill>
        <p:spPr>
          <a:xfrm>
            <a:off x="9736411" y="6223961"/>
            <a:ext cx="2261812" cy="634039"/>
          </a:xfrm>
          <a:prstGeom prst="rect">
            <a:avLst/>
          </a:prstGeom>
        </p:spPr>
      </p:pic>
    </p:spTree>
    <p:extLst>
      <p:ext uri="{BB962C8B-B14F-4D97-AF65-F5344CB8AC3E}">
        <p14:creationId xmlns:p14="http://schemas.microsoft.com/office/powerpoint/2010/main" val="443957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0" y="342900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3" name="Text Placeholder 2"/>
          <p:cNvSpPr>
            <a:spLocks noGrp="1"/>
          </p:cNvSpPr>
          <p:nvPr>
            <p:ph type="body" sz="quarter" idx="19"/>
          </p:nvPr>
        </p:nvSpPr>
        <p:spPr>
          <a:xfrm>
            <a:off x="0" y="1554163"/>
            <a:ext cx="6129304"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9404788" y="6162909"/>
            <a:ext cx="2263806" cy="631979"/>
          </a:xfrm>
          <a:prstGeom prst="rect">
            <a:avLst/>
          </a:prstGeom>
        </p:spPr>
      </p:pic>
    </p:spTree>
    <p:extLst>
      <p:ext uri="{BB962C8B-B14F-4D97-AF65-F5344CB8AC3E}">
        <p14:creationId xmlns:p14="http://schemas.microsoft.com/office/powerpoint/2010/main" val="1888233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094443" y="3425619"/>
            <a:ext cx="6097555"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6094443" y="1554163"/>
            <a:ext cx="6097556"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a:stretch>
            <a:fillRect/>
          </a:stretch>
        </p:blipFill>
        <p:spPr>
          <a:xfrm>
            <a:off x="9297044" y="6193478"/>
            <a:ext cx="2371550" cy="664522"/>
          </a:xfrm>
          <a:prstGeom prst="rect">
            <a:avLst/>
          </a:prstGeom>
        </p:spPr>
      </p:pic>
    </p:spTree>
    <p:extLst>
      <p:ext uri="{BB962C8B-B14F-4D97-AF65-F5344CB8AC3E}">
        <p14:creationId xmlns:p14="http://schemas.microsoft.com/office/powerpoint/2010/main" val="179820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5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0" y="0"/>
            <a:ext cx="6094444" cy="6856100"/>
          </a:xfrm>
          <a:blipFill>
            <a:blip r:embed="rId2"/>
            <a:srcRect/>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180534" y="3429000"/>
            <a:ext cx="6011466"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6180534" y="1554163"/>
            <a:ext cx="57912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1"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2"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a:stretch>
            <a:fillRect/>
          </a:stretch>
        </p:blipFill>
        <p:spPr>
          <a:xfrm>
            <a:off x="9297044" y="6193478"/>
            <a:ext cx="2371550" cy="664522"/>
          </a:xfrm>
          <a:prstGeom prst="rect">
            <a:avLst/>
          </a:prstGeom>
        </p:spPr>
      </p:pic>
    </p:spTree>
    <p:extLst>
      <p:ext uri="{BB962C8B-B14F-4D97-AF65-F5344CB8AC3E}">
        <p14:creationId xmlns:p14="http://schemas.microsoft.com/office/powerpoint/2010/main" val="241761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0"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138266" y="3457545"/>
            <a:ext cx="6053733"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2"/>
          <p:cNvSpPr>
            <a:spLocks noGrp="1"/>
          </p:cNvSpPr>
          <p:nvPr>
            <p:ph type="body" sz="quarter" idx="19" hasCustomPrompt="1"/>
          </p:nvPr>
        </p:nvSpPr>
        <p:spPr>
          <a:xfrm>
            <a:off x="6138267"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50/50 photo layout</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a:stretch>
            <a:fillRect/>
          </a:stretch>
        </p:blipFill>
        <p:spPr>
          <a:xfrm>
            <a:off x="9297044" y="6211632"/>
            <a:ext cx="2371550" cy="664522"/>
          </a:xfrm>
          <a:prstGeom prst="rect">
            <a:avLst/>
          </a:prstGeom>
        </p:spPr>
      </p:pic>
    </p:spTree>
    <p:extLst>
      <p:ext uri="{BB962C8B-B14F-4D97-AF65-F5344CB8AC3E}">
        <p14:creationId xmlns:p14="http://schemas.microsoft.com/office/powerpoint/2010/main" val="1628884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096000" y="2356398"/>
            <a:ext cx="6096000" cy="2145203"/>
          </a:xfrm>
        </p:spPr>
        <p:txBody>
          <a:bodyPr anchor="ctr" anchorCtr="0"/>
          <a:lstStyle>
            <a:lvl1pPr algn="ctr" defTabSz="914400" rtl="0" eaLnBrk="1" latinLnBrk="0" hangingPunct="1">
              <a:lnSpc>
                <a:spcPct val="90000"/>
              </a:lnSpc>
              <a:spcBef>
                <a:spcPts val="2400"/>
              </a:spcBef>
              <a:spcAft>
                <a:spcPts val="6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spcBef>
                <a:spcPts val="0"/>
              </a:spcBef>
              <a:spcAft>
                <a:spcPts val="600"/>
              </a:spcAft>
              <a:defRPr sz="2800"/>
            </a:lvl2pPr>
            <a:lvl3pPr algn="ctr">
              <a:spcBef>
                <a:spcPts val="0"/>
              </a:spcBef>
              <a:spcAft>
                <a:spcPts val="600"/>
              </a:spcAft>
              <a:defRPr lang="en-US" sz="2400" b="0" kern="1200" dirty="0">
                <a:solidFill>
                  <a:schemeClr val="tx1">
                    <a:lumMod val="85000"/>
                    <a:lumOff val="15000"/>
                  </a:schemeClr>
                </a:solidFill>
                <a:latin typeface="+mn-lt"/>
                <a:ea typeface="+mn-ea"/>
                <a:cs typeface="+mn-cs"/>
              </a:defRPr>
            </a:lvl3pPr>
            <a:lvl4pPr algn="ctr">
              <a:spcBef>
                <a:spcPts val="0"/>
              </a:spcBef>
              <a:spcAft>
                <a:spcPts val="600"/>
              </a:spcAft>
              <a:defRPr sz="2000" b="1"/>
            </a:lvl4pPr>
            <a:lvl5pPr algn="ctr">
              <a:spcBef>
                <a:spcPts val="0"/>
              </a:spcBef>
              <a:spcAft>
                <a:spcPts val="600"/>
              </a:spcAft>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2" name="Picture 1"/>
          <p:cNvPicPr>
            <a:picLocks noChangeAspect="1"/>
          </p:cNvPicPr>
          <p:nvPr userDrawn="1"/>
        </p:nvPicPr>
        <p:blipFill>
          <a:blip r:embed="rId3"/>
          <a:stretch>
            <a:fillRect/>
          </a:stretch>
        </p:blipFill>
        <p:spPr>
          <a:xfrm>
            <a:off x="9297044" y="6193478"/>
            <a:ext cx="2371550" cy="664522"/>
          </a:xfrm>
          <a:prstGeom prst="rect">
            <a:avLst/>
          </a:prstGeom>
        </p:spPr>
      </p:pic>
    </p:spTree>
    <p:extLst>
      <p:ext uri="{BB962C8B-B14F-4D97-AF65-F5344CB8AC3E}">
        <p14:creationId xmlns:p14="http://schemas.microsoft.com/office/powerpoint/2010/main" val="3806054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50-50 Left Photo Layout with tex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0" y="0"/>
            <a:ext cx="12190413" cy="6858000"/>
          </a:xfrm>
          <a:blipFill>
            <a:blip r:embed="rId2"/>
            <a:stretch>
              <a:fillRect/>
            </a:stretch>
          </a:blipFill>
        </p:spPr>
        <p:txBody>
          <a:bodyPr anchor="ctr" anchorCtr="0">
            <a:noAutofit/>
          </a:bodyPr>
          <a:lstStyle>
            <a:lvl1pPr algn="r">
              <a:defRPr baseline="0"/>
            </a:lvl1pPr>
          </a:lstStyle>
          <a:p>
            <a:r>
              <a:rPr lang="en-US" dirty="0"/>
              <a:t>Full Bleed Picture</a:t>
            </a:r>
          </a:p>
        </p:txBody>
      </p:sp>
      <p:sp>
        <p:nvSpPr>
          <p:cNvPr id="7"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Text Placeholder 6"/>
          <p:cNvSpPr>
            <a:spLocks noGrp="1"/>
          </p:cNvSpPr>
          <p:nvPr>
            <p:ph type="body" sz="quarter" idx="11"/>
          </p:nvPr>
        </p:nvSpPr>
        <p:spPr>
          <a:xfrm>
            <a:off x="304800" y="3429000"/>
            <a:ext cx="5960269"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2"/>
          <p:cNvSpPr>
            <a:spLocks noGrp="1"/>
          </p:cNvSpPr>
          <p:nvPr>
            <p:ph type="body" sz="quarter" idx="19" hasCustomPrompt="1"/>
          </p:nvPr>
        </p:nvSpPr>
        <p:spPr>
          <a:xfrm>
            <a:off x="304800"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Headline</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a:p>
        </p:txBody>
      </p:sp>
    </p:spTree>
    <p:extLst>
      <p:ext uri="{BB962C8B-B14F-4D97-AF65-F5344CB8AC3E}">
        <p14:creationId xmlns:p14="http://schemas.microsoft.com/office/powerpoint/2010/main" val="2789140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p>
        </p:txBody>
      </p:sp>
      <p:sp>
        <p:nvSpPr>
          <p:cNvPr id="2" name="Title 1"/>
          <p:cNvSpPr>
            <a:spLocks noGrp="1"/>
          </p:cNvSpPr>
          <p:nvPr>
            <p:ph type="title"/>
          </p:nvPr>
        </p:nvSpPr>
        <p:spPr/>
        <p:txBody>
          <a:bodyPr/>
          <a:lstStyle/>
          <a:p>
            <a:r>
              <a:rPr lang="en-US"/>
              <a:t>Click to edit Master title style</a:t>
            </a:r>
            <a:endParaRPr lang="en-US" dirty="0"/>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5" name="Picture 4"/>
          <p:cNvPicPr>
            <a:picLocks noChangeAspect="1"/>
          </p:cNvPicPr>
          <p:nvPr userDrawn="1"/>
        </p:nvPicPr>
        <p:blipFill>
          <a:blip r:embed="rId3"/>
          <a:stretch>
            <a:fillRect/>
          </a:stretch>
        </p:blipFill>
        <p:spPr>
          <a:xfrm>
            <a:off x="9297044" y="6193478"/>
            <a:ext cx="2371550" cy="664522"/>
          </a:xfrm>
          <a:prstGeom prst="rect">
            <a:avLst/>
          </a:prstGeom>
        </p:spPr>
      </p:pic>
    </p:spTree>
    <p:extLst>
      <p:ext uri="{BB962C8B-B14F-4D97-AF65-F5344CB8AC3E}">
        <p14:creationId xmlns:p14="http://schemas.microsoft.com/office/powerpoint/2010/main" val="26691981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2"/>
      </p:bgRef>
    </p:bg>
    <p:spTree>
      <p:nvGrpSpPr>
        <p:cNvPr id="1" name=""/>
        <p:cNvGrpSpPr/>
        <p:nvPr/>
      </p:nvGrpSpPr>
      <p:grpSpPr>
        <a:xfrm>
          <a:off x="0" y="0"/>
          <a:ext cx="0" cy="0"/>
          <a:chOff x="0" y="0"/>
          <a:chExt cx="0" cy="0"/>
        </a:xfrm>
      </p:grpSpPr>
      <p:sp>
        <p:nvSpPr>
          <p:cNvPr id="7" name="Picture Placeholder 6"/>
          <p:cNvSpPr>
            <a:spLocks noGrp="1" noChangeAspect="1"/>
          </p:cNvSpPr>
          <p:nvPr>
            <p:ph type="pic" sz="quarter" idx="14"/>
          </p:nvPr>
        </p:nvSpPr>
        <p:spPr>
          <a:xfrm>
            <a:off x="0" y="0"/>
            <a:ext cx="12192000" cy="6858000"/>
          </a:xfrm>
        </p:spPr>
        <p:txBody>
          <a:bodyPr lIns="91440">
            <a:noAutofit/>
          </a:bodyPr>
          <a:lstStyle>
            <a:lvl1pPr algn="ctr">
              <a:defRPr/>
            </a:lvl1pPr>
          </a:lstStyle>
          <a:p>
            <a:r>
              <a:rPr lang="en-US" baseline="0"/>
              <a:t>Click icon to add picture</a:t>
            </a:r>
            <a:endParaRPr lang="en-US" dirty="0"/>
          </a:p>
        </p:txBody>
      </p:sp>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a:p>
        </p:txBody>
      </p:sp>
      <p:sp>
        <p:nvSpPr>
          <p:cNvPr id="2" name="Title 1"/>
          <p:cNvSpPr>
            <a:spLocks noGrp="1"/>
          </p:cNvSpPr>
          <p:nvPr>
            <p:ph type="title" hasCustomPrompt="1"/>
          </p:nvPr>
        </p:nvSpPr>
        <p:spPr>
          <a:xfrm>
            <a:off x="966652" y="2567613"/>
            <a:ext cx="8804365" cy="1403495"/>
          </a:xfrm>
          <a:prstGeom prst="rect">
            <a:avLst/>
          </a:prstGeom>
        </p:spPr>
        <p:txBody>
          <a:bodyPr/>
          <a:lstStyle>
            <a:lvl1pPr algn="l">
              <a:defRPr lang="en-US" sz="8800" b="1" i="0" kern="1200" spc="100" dirty="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stStyle>
          <a:p>
            <a:r>
              <a:rPr lang="en-US" dirty="0"/>
              <a:t>CLICK TO EDIT</a:t>
            </a:r>
          </a:p>
        </p:txBody>
      </p:sp>
      <p:sp>
        <p:nvSpPr>
          <p:cNvPr id="5" name="Text Placeholder 4"/>
          <p:cNvSpPr>
            <a:spLocks noGrp="1"/>
          </p:cNvSpPr>
          <p:nvPr>
            <p:ph type="body" sz="quarter" idx="13" hasCustomPrompt="1"/>
          </p:nvPr>
        </p:nvSpPr>
        <p:spPr>
          <a:xfrm>
            <a:off x="1581150" y="3971108"/>
            <a:ext cx="9461500" cy="757130"/>
          </a:xfrm>
        </p:spPr>
        <p:txBody>
          <a:bodyPr/>
          <a:lstStyle>
            <a:lvl1pPr algn="l">
              <a:defRPr lang="en-US" sz="4800" b="1" i="0" kern="1200" spc="300" dirty="0" smtClean="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vl2pPr algn="l">
              <a:defRPr/>
            </a:lvl2pPr>
            <a:lvl3pPr algn="l">
              <a:defRPr/>
            </a:lvl3pPr>
            <a:lvl4pPr algn="l">
              <a:defRPr/>
            </a:lvl4pPr>
            <a:lvl5pPr algn="l">
              <a:defRPr/>
            </a:lvl5pPr>
          </a:lstStyle>
          <a:p>
            <a:pPr lvl="0"/>
            <a:r>
              <a:rPr lang="en-US" dirty="0"/>
              <a:t>EDIT MASTER TEXT</a:t>
            </a:r>
          </a:p>
        </p:txBody>
      </p:sp>
      <p:pic>
        <p:nvPicPr>
          <p:cNvPr id="3" name="Picture 2"/>
          <p:cNvPicPr>
            <a:picLocks noChangeAspect="1"/>
          </p:cNvPicPr>
          <p:nvPr userDrawn="1"/>
        </p:nvPicPr>
        <p:blipFill>
          <a:blip r:embed="rId2"/>
          <a:stretch>
            <a:fillRect/>
          </a:stretch>
        </p:blipFill>
        <p:spPr>
          <a:xfrm>
            <a:off x="9530267" y="5989518"/>
            <a:ext cx="2359356" cy="658425"/>
          </a:xfrm>
          <a:prstGeom prst="rect">
            <a:avLst/>
          </a:prstGeom>
        </p:spPr>
      </p:pic>
    </p:spTree>
    <p:extLst>
      <p:ext uri="{BB962C8B-B14F-4D97-AF65-F5344CB8AC3E}">
        <p14:creationId xmlns:p14="http://schemas.microsoft.com/office/powerpoint/2010/main" val="4073567290"/>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with Picture">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a:p>
        </p:txBody>
      </p:sp>
      <p:sp>
        <p:nvSpPr>
          <p:cNvPr id="3" name="Picture Placeholder 2"/>
          <p:cNvSpPr>
            <a:spLocks noGrp="1" noChangeAspect="1"/>
          </p:cNvSpPr>
          <p:nvPr>
            <p:ph type="pic" sz="quarter" idx="13"/>
          </p:nvPr>
        </p:nvSpPr>
        <p:spPr>
          <a:xfrm>
            <a:off x="0" y="0"/>
            <a:ext cx="12066954" cy="6858000"/>
          </a:xfrm>
        </p:spPr>
        <p:txBody>
          <a:bodyPr anchor="ctr">
            <a:noAutofit/>
          </a:bodyPr>
          <a:lstStyle>
            <a:lvl1pPr algn="ctr">
              <a:defRPr>
                <a:solidFill>
                  <a:schemeClr val="tx2"/>
                </a:solidFill>
              </a:defRPr>
            </a:lvl1pPr>
          </a:lstStyle>
          <a:p>
            <a:r>
              <a:rPr lang="en-US"/>
              <a:t>Click icon to add picture</a:t>
            </a:r>
            <a:endParaRPr lang="en-US" dirty="0"/>
          </a:p>
        </p:txBody>
      </p:sp>
      <p:pic>
        <p:nvPicPr>
          <p:cNvPr id="2" name="Picture 1"/>
          <p:cNvPicPr>
            <a:picLocks noChangeAspect="1"/>
          </p:cNvPicPr>
          <p:nvPr userDrawn="1"/>
        </p:nvPicPr>
        <p:blipFill>
          <a:blip r:embed="rId2"/>
          <a:stretch>
            <a:fillRect/>
          </a:stretch>
        </p:blipFill>
        <p:spPr>
          <a:xfrm>
            <a:off x="9263979" y="6193478"/>
            <a:ext cx="2371550" cy="664522"/>
          </a:xfrm>
          <a:prstGeom prst="rect">
            <a:avLst/>
          </a:prstGeom>
        </p:spPr>
      </p:pic>
    </p:spTree>
    <p:extLst>
      <p:ext uri="{BB962C8B-B14F-4D97-AF65-F5344CB8AC3E}">
        <p14:creationId xmlns:p14="http://schemas.microsoft.com/office/powerpoint/2010/main" val="15583958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a:p>
        </p:txBody>
      </p:sp>
      <p:pic>
        <p:nvPicPr>
          <p:cNvPr id="2" name="Picture 1"/>
          <p:cNvPicPr>
            <a:picLocks noChangeAspect="1"/>
          </p:cNvPicPr>
          <p:nvPr userDrawn="1"/>
        </p:nvPicPr>
        <p:blipFill>
          <a:blip r:embed="rId2"/>
          <a:stretch>
            <a:fillRect/>
          </a:stretch>
        </p:blipFill>
        <p:spPr>
          <a:xfrm>
            <a:off x="9376137" y="6193478"/>
            <a:ext cx="2371550" cy="664522"/>
          </a:xfrm>
          <a:prstGeom prst="rect">
            <a:avLst/>
          </a:prstGeom>
        </p:spPr>
      </p:pic>
    </p:spTree>
    <p:extLst>
      <p:ext uri="{BB962C8B-B14F-4D97-AF65-F5344CB8AC3E}">
        <p14:creationId xmlns:p14="http://schemas.microsoft.com/office/powerpoint/2010/main" val="38936482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4BDA58-9C93-4222-A4EC-4BEB46CE06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175"/>
            <a:ext cx="12192000" cy="6851649"/>
          </a:xfrm>
          <a:prstGeom prst="rect">
            <a:avLst/>
          </a:prstGeom>
        </p:spPr>
      </p:pic>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a:p>
        </p:txBody>
      </p:sp>
      <p:grpSp>
        <p:nvGrpSpPr>
          <p:cNvPr id="8" name="Group 7">
            <a:extLst>
              <a:ext uri="{FF2B5EF4-FFF2-40B4-BE49-F238E27FC236}">
                <a16:creationId xmlns:a16="http://schemas.microsoft.com/office/drawing/2014/main" id="{EF273A61-5610-4355-89F3-7C90515BFCC9}"/>
              </a:ext>
            </a:extLst>
          </p:cNvPr>
          <p:cNvGrpSpPr/>
          <p:nvPr userDrawn="1"/>
        </p:nvGrpSpPr>
        <p:grpSpPr>
          <a:xfrm>
            <a:off x="5976075" y="3634505"/>
            <a:ext cx="1700633" cy="1798732"/>
            <a:chOff x="5976075" y="3634505"/>
            <a:chExt cx="1700633" cy="1798732"/>
          </a:xfrm>
        </p:grpSpPr>
        <p:pic>
          <p:nvPicPr>
            <p:cNvPr id="9" name="Picture 8">
              <a:extLst>
                <a:ext uri="{FF2B5EF4-FFF2-40B4-BE49-F238E27FC236}">
                  <a16:creationId xmlns:a16="http://schemas.microsoft.com/office/drawing/2014/main" id="{6A49345F-7A53-4131-8BB4-087032A6CCD0}"/>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6061135" y="4142336"/>
              <a:ext cx="860601" cy="1290901"/>
            </a:xfrm>
            <a:prstGeom prst="rect">
              <a:avLst/>
            </a:prstGeom>
          </p:spPr>
        </p:pic>
        <p:sp>
          <p:nvSpPr>
            <p:cNvPr id="10" name="TextBox 9">
              <a:extLst>
                <a:ext uri="{FF2B5EF4-FFF2-40B4-BE49-F238E27FC236}">
                  <a16:creationId xmlns:a16="http://schemas.microsoft.com/office/drawing/2014/main" id="{5596D35F-1F19-4447-829C-790DF2B8D2DD}"/>
                </a:ext>
              </a:extLst>
            </p:cNvPr>
            <p:cNvSpPr txBox="1"/>
            <p:nvPr/>
          </p:nvSpPr>
          <p:spPr>
            <a:xfrm>
              <a:off x="5976075" y="3634505"/>
              <a:ext cx="1700633" cy="507831"/>
            </a:xfrm>
            <a:prstGeom prst="rect">
              <a:avLst/>
            </a:prstGeom>
            <a:noFill/>
          </p:spPr>
          <p:txBody>
            <a:bodyPr wrap="square" rtlCol="0">
              <a:spAutoFit/>
            </a:bodyPr>
            <a:lstStyle/>
            <a:p>
              <a:r>
                <a:rPr lang="en-US" sz="900" dirty="0">
                  <a:solidFill>
                    <a:schemeClr val="tx1">
                      <a:lumMod val="65000"/>
                      <a:lumOff val="35000"/>
                    </a:schemeClr>
                  </a:solidFill>
                </a:rPr>
                <a:t>TIP </a:t>
              </a:r>
              <a:r>
                <a:rPr lang="en-US" sz="900" dirty="0">
                  <a:solidFill>
                    <a:schemeClr val="tx1">
                      <a:lumMod val="65000"/>
                      <a:lumOff val="35000"/>
                    </a:schemeClr>
                  </a:solidFill>
                  <a:latin typeface="Calibri" panose="020F0502020204030204" pitchFamily="34" charset="0"/>
                  <a:cs typeface="Calibri" panose="020F0502020204030204" pitchFamily="34" charset="0"/>
                </a:rPr>
                <a:t>│ Use the built-in c</a:t>
              </a:r>
              <a:r>
                <a:rPr lang="en-US" sz="900" dirty="0">
                  <a:solidFill>
                    <a:schemeClr val="tx1">
                      <a:lumMod val="65000"/>
                      <a:lumOff val="35000"/>
                    </a:schemeClr>
                  </a:solidFill>
                </a:rPr>
                <a:t>olor palette with green and yellow for callouts and accents</a:t>
              </a:r>
            </a:p>
          </p:txBody>
        </p:sp>
      </p:grpSp>
      <p:pic>
        <p:nvPicPr>
          <p:cNvPr id="2" name="Picture 1"/>
          <p:cNvPicPr>
            <a:picLocks noChangeAspect="1"/>
          </p:cNvPicPr>
          <p:nvPr userDrawn="1"/>
        </p:nvPicPr>
        <p:blipFill>
          <a:blip r:embed="rId4"/>
          <a:stretch>
            <a:fillRect/>
          </a:stretch>
        </p:blipFill>
        <p:spPr>
          <a:xfrm>
            <a:off x="9363249" y="6315682"/>
            <a:ext cx="2371550" cy="664522"/>
          </a:xfrm>
          <a:prstGeom prst="rect">
            <a:avLst/>
          </a:prstGeom>
        </p:spPr>
      </p:pic>
    </p:spTree>
    <p:extLst>
      <p:ext uri="{BB962C8B-B14F-4D97-AF65-F5344CB8AC3E}">
        <p14:creationId xmlns:p14="http://schemas.microsoft.com/office/powerpoint/2010/main" val="28535567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916229"/>
            <a:ext cx="9107555" cy="3632325"/>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dirty="0"/>
              <a:t>CLICK TO EDIT TITLE</a:t>
            </a:r>
          </a:p>
        </p:txBody>
      </p:sp>
      <p:sp>
        <p:nvSpPr>
          <p:cNvPr id="8" name="TextBox 7">
            <a:hlinkClick r:id="rId2"/>
            <a:extLst>
              <a:ext uri="{FF2B5EF4-FFF2-40B4-BE49-F238E27FC236}">
                <a16:creationId xmlns:a16="http://schemas.microsoft.com/office/drawing/2014/main" id="{E516C148-33F4-423B-AB9D-096AA82E12F1}"/>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bg2">
                    <a:lumMod val="50000"/>
                  </a:schemeClr>
                </a:solidFill>
              </a:rPr>
              <a:t>Neal Creative </a:t>
            </a:r>
            <a:r>
              <a:rPr lang="en-US" sz="900" kern="1200" dirty="0">
                <a:solidFill>
                  <a:schemeClr val="bg2">
                    <a:lumMod val="50000"/>
                  </a:schemeClr>
                </a:solidFill>
                <a:latin typeface="+mn-lt"/>
                <a:ea typeface="+mn-ea"/>
                <a:cs typeface="+mn-cs"/>
              </a:rPr>
              <a:t>©</a:t>
            </a:r>
            <a:r>
              <a:rPr lang="en-US" sz="1000" baseline="0" dirty="0">
                <a:solidFill>
                  <a:schemeClr val="bg2">
                    <a:lumMod val="50000"/>
                  </a:schemeClr>
                </a:solidFill>
              </a:rPr>
              <a:t> </a:t>
            </a:r>
            <a:endParaRPr lang="en-US" sz="1000" b="1" dirty="0">
              <a:solidFill>
                <a:schemeClr val="bg2">
                  <a:lumMod val="50000"/>
                </a:schemeClr>
              </a:solidFill>
            </a:endParaRPr>
          </a:p>
        </p:txBody>
      </p:sp>
      <p:pic>
        <p:nvPicPr>
          <p:cNvPr id="3" name="Picture 2"/>
          <p:cNvPicPr>
            <a:picLocks noChangeAspect="1"/>
          </p:cNvPicPr>
          <p:nvPr userDrawn="1"/>
        </p:nvPicPr>
        <p:blipFill>
          <a:blip r:embed="rId3"/>
          <a:stretch>
            <a:fillRect/>
          </a:stretch>
        </p:blipFill>
        <p:spPr>
          <a:xfrm>
            <a:off x="9639324" y="6025604"/>
            <a:ext cx="2359356" cy="658425"/>
          </a:xfrm>
          <a:prstGeom prst="rect">
            <a:avLst/>
          </a:prstGeom>
        </p:spPr>
      </p:pic>
    </p:spTree>
    <p:extLst>
      <p:ext uri="{BB962C8B-B14F-4D97-AF65-F5344CB8AC3E}">
        <p14:creationId xmlns:p14="http://schemas.microsoft.com/office/powerpoint/2010/main" val="58662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p>
        </p:txBody>
      </p:sp>
      <p:sp>
        <p:nvSpPr>
          <p:cNvPr id="2" name="Title 1"/>
          <p:cNvSpPr>
            <a:spLocks noGrp="1"/>
          </p:cNvSpPr>
          <p:nvPr>
            <p:ph type="title" hasCustomPrompt="1"/>
          </p:nvPr>
        </p:nvSpPr>
        <p:spPr>
          <a:xfrm>
            <a:off x="304800" y="419099"/>
            <a:ext cx="8917577" cy="625929"/>
          </a:xfrm>
        </p:spPr>
        <p:txBody>
          <a:bodyPr/>
          <a:lstStyle/>
          <a:p>
            <a:r>
              <a:rPr lang="en-US" dirty="0"/>
              <a:t>CLICK TO EDIT MASTER TITLE STYLE</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pic>
        <p:nvPicPr>
          <p:cNvPr id="5" name="Picture 4"/>
          <p:cNvPicPr>
            <a:picLocks noChangeAspect="1"/>
          </p:cNvPicPr>
          <p:nvPr userDrawn="1"/>
        </p:nvPicPr>
        <p:blipFill>
          <a:blip r:embed="rId3"/>
          <a:stretch>
            <a:fillRect/>
          </a:stretch>
        </p:blipFill>
        <p:spPr>
          <a:xfrm>
            <a:off x="9297044" y="6152676"/>
            <a:ext cx="2371550" cy="664522"/>
          </a:xfrm>
          <a:prstGeom prst="rect">
            <a:avLst/>
          </a:prstGeom>
        </p:spPr>
      </p:pic>
    </p:spTree>
    <p:extLst>
      <p:ext uri="{BB962C8B-B14F-4D97-AF65-F5344CB8AC3E}">
        <p14:creationId xmlns:p14="http://schemas.microsoft.com/office/powerpoint/2010/main" val="37623406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791449" y="6374999"/>
            <a:ext cx="1480705" cy="274320"/>
          </a:xfrm>
          <a:prstGeom prst="rect">
            <a:avLst/>
          </a:prstGeom>
        </p:spPr>
        <p:txBody>
          <a:bodyPr/>
          <a:lstStyle/>
          <a:p>
            <a:fld id="{A79A3335-6331-4872-A8B7-ECD55539F4D0}" type="datetimeFigureOut">
              <a:rPr lang="en-US" smtClean="0"/>
              <a:t>6/17/2019</a:t>
            </a:fld>
            <a:endParaRPr lang="en-US"/>
          </a:p>
        </p:txBody>
      </p:sp>
      <p:sp>
        <p:nvSpPr>
          <p:cNvPr id="5" name="Footer Placeholder 4"/>
          <p:cNvSpPr>
            <a:spLocks noGrp="1"/>
          </p:cNvSpPr>
          <p:nvPr>
            <p:ph type="ftr" sz="quarter" idx="11"/>
          </p:nvPr>
        </p:nvSpPr>
        <p:spPr>
          <a:xfrm>
            <a:off x="1295399" y="6374999"/>
            <a:ext cx="6243203" cy="274320"/>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7F8E3F6-DE14-48B2-B2BC-6FABA9630FB8}" type="slidenum">
              <a:rPr lang="en-US" smtClean="0"/>
              <a:t>‹#›</a:t>
            </a:fld>
            <a:endParaRPr lang="en-US"/>
          </a:p>
        </p:txBody>
      </p:sp>
      <p:pic>
        <p:nvPicPr>
          <p:cNvPr id="7" name="Picture 6"/>
          <p:cNvPicPr>
            <a:picLocks noChangeAspect="1"/>
          </p:cNvPicPr>
          <p:nvPr userDrawn="1"/>
        </p:nvPicPr>
        <p:blipFill>
          <a:blip r:embed="rId2"/>
          <a:stretch>
            <a:fillRect/>
          </a:stretch>
        </p:blipFill>
        <p:spPr>
          <a:xfrm>
            <a:off x="9297044" y="6152231"/>
            <a:ext cx="2371550" cy="664522"/>
          </a:xfrm>
          <a:prstGeom prst="rect">
            <a:avLst/>
          </a:prstGeom>
        </p:spPr>
      </p:pic>
    </p:spTree>
    <p:extLst>
      <p:ext uri="{BB962C8B-B14F-4D97-AF65-F5344CB8AC3E}">
        <p14:creationId xmlns:p14="http://schemas.microsoft.com/office/powerpoint/2010/main" val="750005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8209" y="1828800"/>
            <a:ext cx="6126480" cy="43434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5400" y="1828800"/>
            <a:ext cx="3017520" cy="4343400"/>
          </a:xfrm>
        </p:spPr>
        <p:txBody>
          <a:bodyPr anchor="ct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791449" y="6374999"/>
            <a:ext cx="1480705" cy="274320"/>
          </a:xfrm>
          <a:prstGeom prst="rect">
            <a:avLst/>
          </a:prstGeom>
        </p:spPr>
        <p:txBody>
          <a:bodyPr/>
          <a:lstStyle/>
          <a:p>
            <a:fld id="{A79A3335-6331-4872-A8B7-ECD55539F4D0}" type="datetimeFigureOut">
              <a:rPr lang="en-US" smtClean="0"/>
              <a:t>6/17/2019</a:t>
            </a:fld>
            <a:endParaRPr lang="en-US"/>
          </a:p>
        </p:txBody>
      </p:sp>
      <p:sp>
        <p:nvSpPr>
          <p:cNvPr id="6" name="Footer Placeholder 5"/>
          <p:cNvSpPr>
            <a:spLocks noGrp="1"/>
          </p:cNvSpPr>
          <p:nvPr>
            <p:ph type="ftr" sz="quarter" idx="11"/>
          </p:nvPr>
        </p:nvSpPr>
        <p:spPr>
          <a:xfrm>
            <a:off x="1295399" y="6374999"/>
            <a:ext cx="6243203" cy="274320"/>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A7F8E3F6-DE14-48B2-B2BC-6FABA9630FB8}" type="slidenum">
              <a:rPr lang="en-US" smtClean="0"/>
              <a:t>‹#›</a:t>
            </a:fld>
            <a:endParaRPr lang="en-US"/>
          </a:p>
        </p:txBody>
      </p:sp>
      <p:pic>
        <p:nvPicPr>
          <p:cNvPr id="8" name="Picture 7"/>
          <p:cNvPicPr>
            <a:picLocks noChangeAspect="1"/>
          </p:cNvPicPr>
          <p:nvPr userDrawn="1"/>
        </p:nvPicPr>
        <p:blipFill>
          <a:blip r:embed="rId2"/>
          <a:stretch>
            <a:fillRect/>
          </a:stretch>
        </p:blipFill>
        <p:spPr>
          <a:xfrm>
            <a:off x="9284599" y="6152676"/>
            <a:ext cx="2371550" cy="664522"/>
          </a:xfrm>
          <a:prstGeom prst="rect">
            <a:avLst/>
          </a:prstGeom>
        </p:spPr>
      </p:pic>
    </p:spTree>
    <p:extLst>
      <p:ext uri="{BB962C8B-B14F-4D97-AF65-F5344CB8AC3E}">
        <p14:creationId xmlns:p14="http://schemas.microsoft.com/office/powerpoint/2010/main" val="403697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52275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24937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76902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494812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940683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676281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700694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34548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03675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232537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72D86C-F8C1-6049-BB4E-D00EE3C32781}" type="datetimeFigureOut">
              <a:rPr lang="en-US" smtClean="0">
                <a:solidFill>
                  <a:prstClr val="black">
                    <a:tint val="75000"/>
                  </a:prstClr>
                </a:solidFill>
              </a:rPr>
              <a:pPr/>
              <a:t>6/17/2019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560108E-1077-F149-B1A7-7AC82FDEC94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2758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17.jp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275347"/>
            <a:ext cx="11658600" cy="1870769"/>
          </a:xfrm>
          <a:prstGeom prst="rect">
            <a:avLst/>
          </a:prstGeom>
        </p:spPr>
        <p:txBody>
          <a:bodyPr vert="horz" wrap="square" lIns="91440" tIns="45720" rIns="91440" bIns="45720" rtlCol="0">
            <a:sp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Placeholder 3"/>
          <p:cNvSpPr>
            <a:spLocks noGrp="1"/>
          </p:cNvSpPr>
          <p:nvPr>
            <p:ph type="title"/>
          </p:nvPr>
        </p:nvSpPr>
        <p:spPr>
          <a:xfrm>
            <a:off x="304800" y="419100"/>
            <a:ext cx="11658600" cy="590931"/>
          </a:xfrm>
          <a:prstGeom prst="rect">
            <a:avLst/>
          </a:prstGeom>
        </p:spPr>
        <p:txBody>
          <a:bodyPr vert="horz" wrap="square" lIns="91440" tIns="45720" rIns="91440" bIns="45720" rtlCol="0" anchor="t" anchorCtr="0">
            <a:spAutoFit/>
          </a:bodyPr>
          <a:lstStyle/>
          <a:p>
            <a:r>
              <a:rPr lang="en-US"/>
              <a:t>Click to edit Master title style</a:t>
            </a:r>
            <a:endParaRPr lang="en-US" dirty="0"/>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a:p>
        </p:txBody>
      </p:sp>
    </p:spTree>
    <p:extLst>
      <p:ext uri="{BB962C8B-B14F-4D97-AF65-F5344CB8AC3E}">
        <p14:creationId xmlns:p14="http://schemas.microsoft.com/office/powerpoint/2010/main" val="3860510708"/>
      </p:ext>
    </p:extLst>
  </p:cSld>
  <p:clrMap bg1="lt1" tx1="dk1" bg2="lt2" tx2="dk2" accent1="accent1" accent2="accent2" accent3="accent3" accent4="accent4" accent5="accent5" accent6="accent6" hlink="hlink" folHlink="folHlink"/>
  <p:sldLayoutIdLst>
    <p:sldLayoutId id="2147483744" r:id="rId1"/>
    <p:sldLayoutId id="2147483712" r:id="rId2"/>
    <p:sldLayoutId id="2147483672" r:id="rId3"/>
    <p:sldLayoutId id="2147483749" r:id="rId4"/>
    <p:sldLayoutId id="2147483750" r:id="rId5"/>
    <p:sldLayoutId id="2147483752" r:id="rId6"/>
    <p:sldLayoutId id="2147483674" r:id="rId7"/>
    <p:sldLayoutId id="2147483720" r:id="rId8"/>
    <p:sldLayoutId id="2147483721" r:id="rId9"/>
    <p:sldLayoutId id="2147483732" r:id="rId10"/>
    <p:sldLayoutId id="2147483730" r:id="rId11"/>
    <p:sldLayoutId id="2147483716" r:id="rId12"/>
    <p:sldLayoutId id="2147483735" r:id="rId13"/>
    <p:sldLayoutId id="2147483700" r:id="rId14"/>
    <p:sldLayoutId id="2147483734" r:id="rId15"/>
    <p:sldLayoutId id="2147483701" r:id="rId16"/>
    <p:sldLayoutId id="2147483736" r:id="rId17"/>
    <p:sldLayoutId id="2147483733" r:id="rId18"/>
    <p:sldLayoutId id="2147483741" r:id="rId19"/>
    <p:sldLayoutId id="2147483727" r:id="rId20"/>
    <p:sldLayoutId id="2147483719" r:id="rId21"/>
    <p:sldLayoutId id="2147483655" r:id="rId22"/>
    <p:sldLayoutId id="2147483748" r:id="rId23"/>
    <p:sldLayoutId id="2147483753" r:id="rId24"/>
    <p:sldLayoutId id="2147483747" r:id="rId25"/>
    <p:sldLayoutId id="2147483745" r:id="rId26"/>
    <p:sldLayoutId id="2147483737" r:id="rId27"/>
    <p:sldLayoutId id="2147483754" r:id="rId28"/>
    <p:sldLayoutId id="2147483755" r:id="rId29"/>
  </p:sldLayoutIdLst>
  <p:hf hdr="0" ftr="0" dt="0"/>
  <p:txStyles>
    <p:titleStyle>
      <a:lvl1pPr algn="l" defTabSz="914400" rtl="0" eaLnBrk="1" latinLnBrk="0" hangingPunct="1">
        <a:lnSpc>
          <a:spcPct val="90000"/>
        </a:lnSpc>
        <a:spcBef>
          <a:spcPct val="0"/>
        </a:spcBef>
        <a:buNone/>
        <a:defRPr lang="en-US" sz="3600" b="0" i="0" kern="1200" spc="300" dirty="0">
          <a:gradFill>
            <a:gsLst>
              <a:gs pos="15000">
                <a:schemeClr val="tx1"/>
              </a:gs>
              <a:gs pos="47000">
                <a:schemeClr val="tx1"/>
              </a:gs>
            </a:gsLst>
            <a:lin ang="5400000" scaled="1"/>
          </a:gradFill>
          <a:latin typeface="Segoe UI Semibold" panose="020B0702040204020203" pitchFamily="34" charset="0"/>
          <a:ea typeface="+mn-ea"/>
          <a:cs typeface="Segoe UI Semibold" panose="020B0702040204020203"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192" userDrawn="1">
          <p15:clr>
            <a:srgbClr val="F26B43"/>
          </p15:clr>
        </p15:guide>
        <p15:guide id="4" pos="7536" userDrawn="1">
          <p15:clr>
            <a:srgbClr val="F26B43"/>
          </p15:clr>
        </p15:guide>
        <p15:guide id="5" orient="horz" pos="264" userDrawn="1">
          <p15:clr>
            <a:srgbClr val="F26B43"/>
          </p15:clr>
        </p15:guide>
        <p15:guide id="6" orient="horz" pos="792" userDrawn="1">
          <p15:clr>
            <a:srgbClr val="F26B43"/>
          </p15:clr>
        </p15:guide>
        <p15:guide id="7" orient="horz" pos="420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2E72D86C-F8C1-6049-BB4E-D00EE3C32781}" type="datetimeFigureOut">
              <a:rPr lang="en-US" smtClean="0">
                <a:solidFill>
                  <a:prstClr val="black">
                    <a:tint val="75000"/>
                  </a:prstClr>
                </a:solidFill>
              </a:rPr>
              <a:pPr defTabSz="457200"/>
              <a:t>6/17/2019</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8560108E-1077-F149-B1A7-7AC82FDEC944}"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4171409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2.xml"/><Relationship Id="rId13" Type="http://schemas.openxmlformats.org/officeDocument/2006/relationships/image" Target="../media/image22.png"/><Relationship Id="rId3" Type="http://schemas.openxmlformats.org/officeDocument/2006/relationships/video" Target="NULL" TargetMode="External"/><Relationship Id="rId7" Type="http://schemas.openxmlformats.org/officeDocument/2006/relationships/slideLayout" Target="../slideLayouts/slideLayout22.xml"/><Relationship Id="rId12" Type="http://schemas.microsoft.com/office/2007/relationships/hdphoto" Target="../media/hdphoto1.wdp"/><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21.png"/><Relationship Id="rId5" Type="http://schemas.microsoft.com/office/2007/relationships/media" Target="../media/media3.mp4"/><Relationship Id="rId15" Type="http://schemas.openxmlformats.org/officeDocument/2006/relationships/image" Target="../media/image24.png"/><Relationship Id="rId10" Type="http://schemas.openxmlformats.org/officeDocument/2006/relationships/image" Target="../media/image20.png"/><Relationship Id="rId4" Type="http://schemas.microsoft.com/office/2007/relationships/media" Target="../media/media2.mp4"/><Relationship Id="rId9" Type="http://schemas.openxmlformats.org/officeDocument/2006/relationships/image" Target="../media/image19.png"/><Relationship Id="rId14"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hyperlink" Target="http://science.energy.gov/wdts/suli/"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24000" y="2359445"/>
            <a:ext cx="9144000" cy="646331"/>
          </a:xfrm>
          <a:prstGeom prst="rect">
            <a:avLst/>
          </a:prstGeom>
          <a:solidFill>
            <a:srgbClr val="ECC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sp>
        <p:nvSpPr>
          <p:cNvPr id="4" name="TextBox 3"/>
          <p:cNvSpPr txBox="1"/>
          <p:nvPr/>
        </p:nvSpPr>
        <p:spPr>
          <a:xfrm>
            <a:off x="1815470" y="2359444"/>
            <a:ext cx="8542844" cy="584776"/>
          </a:xfrm>
          <a:prstGeom prst="rect">
            <a:avLst/>
          </a:prstGeom>
          <a:noFill/>
        </p:spPr>
        <p:txBody>
          <a:bodyPr wrap="square" rtlCol="0">
            <a:spAutoFit/>
          </a:bodyPr>
          <a:lstStyle/>
          <a:p>
            <a:pPr algn="ctr" defTabSz="457200"/>
            <a:r>
              <a:rPr lang="en-US" sz="1600" b="1" dirty="0">
                <a:solidFill>
                  <a:srgbClr val="272727"/>
                </a:solidFill>
                <a:latin typeface="Arial"/>
                <a:cs typeface="Arial"/>
              </a:rPr>
              <a:t>A modern, on-the-go platform designed especially for college-based recruiting for jobs, internships, events and resources.</a:t>
            </a:r>
          </a:p>
        </p:txBody>
      </p:sp>
      <p:grpSp>
        <p:nvGrpSpPr>
          <p:cNvPr id="11" name="Group 10"/>
          <p:cNvGrpSpPr/>
          <p:nvPr/>
        </p:nvGrpSpPr>
        <p:grpSpPr>
          <a:xfrm>
            <a:off x="2544148" y="3393433"/>
            <a:ext cx="7217347" cy="553998"/>
            <a:chOff x="1020147" y="3421193"/>
            <a:chExt cx="7217347" cy="553998"/>
          </a:xfrm>
        </p:grpSpPr>
        <p:sp>
          <p:nvSpPr>
            <p:cNvPr id="7" name="TextBox 6"/>
            <p:cNvSpPr txBox="1"/>
            <p:nvPr/>
          </p:nvSpPr>
          <p:spPr>
            <a:xfrm>
              <a:off x="1165879" y="3421193"/>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Students gain access to job/internship postings from 200,000+ employers around the world, including all Fortune 500 companies!</a:t>
              </a:r>
            </a:p>
          </p:txBody>
        </p:sp>
        <p:sp>
          <p:nvSpPr>
            <p:cNvPr id="10" name="Oval 9"/>
            <p:cNvSpPr/>
            <p:nvPr/>
          </p:nvSpPr>
          <p:spPr>
            <a:xfrm>
              <a:off x="1020147" y="3532225"/>
              <a:ext cx="138795" cy="138795"/>
            </a:xfrm>
            <a:prstGeom prst="ellipse">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3" name="Group 12"/>
          <p:cNvGrpSpPr/>
          <p:nvPr/>
        </p:nvGrpSpPr>
        <p:grpSpPr>
          <a:xfrm>
            <a:off x="2544148" y="4066291"/>
            <a:ext cx="7217347" cy="553998"/>
            <a:chOff x="1020147" y="3421193"/>
            <a:chExt cx="7217347" cy="553998"/>
          </a:xfrm>
        </p:grpSpPr>
        <p:sp>
          <p:nvSpPr>
            <p:cNvPr id="14" name="TextBox 13"/>
            <p:cNvSpPr txBox="1"/>
            <p:nvPr/>
          </p:nvSpPr>
          <p:spPr>
            <a:xfrm>
              <a:off x="1165879" y="3421193"/>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Employers enjoy a faster, more user-friendly experience to post jobs and view applicants.</a:t>
              </a:r>
            </a:p>
          </p:txBody>
        </p:sp>
        <p:sp>
          <p:nvSpPr>
            <p:cNvPr id="15" name="Oval 14"/>
            <p:cNvSpPr/>
            <p:nvPr/>
          </p:nvSpPr>
          <p:spPr>
            <a:xfrm>
              <a:off x="1020147" y="3532225"/>
              <a:ext cx="138795" cy="138795"/>
            </a:xfrm>
            <a:prstGeom prst="ellipse">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2747991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544148" y="3059207"/>
            <a:ext cx="7217347" cy="553998"/>
            <a:chOff x="1020147" y="3421193"/>
            <a:chExt cx="7217347" cy="553998"/>
          </a:xfrm>
        </p:grpSpPr>
        <p:sp>
          <p:nvSpPr>
            <p:cNvPr id="3" name="TextBox 2"/>
            <p:cNvSpPr txBox="1"/>
            <p:nvPr/>
          </p:nvSpPr>
          <p:spPr>
            <a:xfrm>
              <a:off x="1165879" y="3421193"/>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A personalized feed of jobs, internships, events and resources — like Netflix but for careers! </a:t>
              </a:r>
            </a:p>
          </p:txBody>
        </p:sp>
        <p:sp>
          <p:nvSpPr>
            <p:cNvPr id="4" name="Oval 3"/>
            <p:cNvSpPr/>
            <p:nvPr/>
          </p:nvSpPr>
          <p:spPr>
            <a:xfrm>
              <a:off x="1020147" y="3532225"/>
              <a:ext cx="138795" cy="138795"/>
            </a:xfrm>
            <a:prstGeom prst="ellipse">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5" name="Group 4"/>
          <p:cNvGrpSpPr/>
          <p:nvPr/>
        </p:nvGrpSpPr>
        <p:grpSpPr>
          <a:xfrm>
            <a:off x="2544148" y="3749710"/>
            <a:ext cx="7217347" cy="553998"/>
            <a:chOff x="1020147" y="3421193"/>
            <a:chExt cx="7217347" cy="553998"/>
          </a:xfrm>
        </p:grpSpPr>
        <p:sp>
          <p:nvSpPr>
            <p:cNvPr id="6" name="TextBox 5"/>
            <p:cNvSpPr txBox="1"/>
            <p:nvPr/>
          </p:nvSpPr>
          <p:spPr>
            <a:xfrm>
              <a:off x="1165879" y="3421193"/>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A “Favorite” option to know when top employers are posting jobs and coming to campus.</a:t>
              </a:r>
            </a:p>
          </p:txBody>
        </p:sp>
        <p:sp>
          <p:nvSpPr>
            <p:cNvPr id="7" name="Oval 6"/>
            <p:cNvSpPr/>
            <p:nvPr/>
          </p:nvSpPr>
          <p:spPr>
            <a:xfrm>
              <a:off x="1020147" y="3532225"/>
              <a:ext cx="138795" cy="138795"/>
            </a:xfrm>
            <a:prstGeom prst="ellipse">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0" name="Group 9"/>
          <p:cNvGrpSpPr/>
          <p:nvPr/>
        </p:nvGrpSpPr>
        <p:grpSpPr>
          <a:xfrm>
            <a:off x="1524001" y="2428832"/>
            <a:ext cx="3363783" cy="400110"/>
            <a:chOff x="0" y="2525992"/>
            <a:chExt cx="3363783" cy="400110"/>
          </a:xfrm>
        </p:grpSpPr>
        <p:sp>
          <p:nvSpPr>
            <p:cNvPr id="8" name="TextBox 7"/>
            <p:cNvSpPr txBox="1"/>
            <p:nvPr/>
          </p:nvSpPr>
          <p:spPr>
            <a:xfrm>
              <a:off x="957686" y="2525992"/>
              <a:ext cx="2406097" cy="400110"/>
            </a:xfrm>
            <a:prstGeom prst="rect">
              <a:avLst/>
            </a:prstGeom>
            <a:noFill/>
          </p:spPr>
          <p:txBody>
            <a:bodyPr wrap="square" rtlCol="0">
              <a:spAutoFit/>
            </a:bodyPr>
            <a:lstStyle/>
            <a:p>
              <a:pPr defTabSz="457200"/>
              <a:r>
                <a:rPr lang="en-US" sz="2000" b="1" dirty="0">
                  <a:solidFill>
                    <a:prstClr val="white"/>
                  </a:solidFill>
                  <a:latin typeface="Arial"/>
                  <a:cs typeface="Arial"/>
                </a:rPr>
                <a:t>Students enjoy:</a:t>
              </a:r>
            </a:p>
          </p:txBody>
        </p:sp>
        <p:sp>
          <p:nvSpPr>
            <p:cNvPr id="9" name="Rectangle 8"/>
            <p:cNvSpPr/>
            <p:nvPr/>
          </p:nvSpPr>
          <p:spPr>
            <a:xfrm>
              <a:off x="0" y="2623144"/>
              <a:ext cx="957687" cy="275198"/>
            </a:xfrm>
            <a:prstGeom prst="rect">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1" name="Group 10"/>
          <p:cNvGrpSpPr/>
          <p:nvPr/>
        </p:nvGrpSpPr>
        <p:grpSpPr>
          <a:xfrm>
            <a:off x="2544148" y="4440214"/>
            <a:ext cx="7217347" cy="323165"/>
            <a:chOff x="1020147" y="3421193"/>
            <a:chExt cx="7217347" cy="323165"/>
          </a:xfrm>
        </p:grpSpPr>
        <p:sp>
          <p:nvSpPr>
            <p:cNvPr id="12" name="TextBox 11"/>
            <p:cNvSpPr txBox="1"/>
            <p:nvPr/>
          </p:nvSpPr>
          <p:spPr>
            <a:xfrm>
              <a:off x="1165879" y="3421193"/>
              <a:ext cx="7071615" cy="323165"/>
            </a:xfrm>
            <a:prstGeom prst="rect">
              <a:avLst/>
            </a:prstGeom>
            <a:noFill/>
          </p:spPr>
          <p:txBody>
            <a:bodyPr wrap="square" rtlCol="0">
              <a:spAutoFit/>
            </a:bodyPr>
            <a:lstStyle/>
            <a:p>
              <a:pPr defTabSz="457200"/>
              <a:r>
                <a:rPr lang="en-US" sz="1500" dirty="0">
                  <a:solidFill>
                    <a:prstClr val="white"/>
                  </a:solidFill>
                  <a:latin typeface="Arial"/>
                  <a:cs typeface="Arial"/>
                </a:rPr>
                <a:t>A seamless experience across all devices: phones, tablets and computers.</a:t>
              </a:r>
            </a:p>
          </p:txBody>
        </p:sp>
        <p:sp>
          <p:nvSpPr>
            <p:cNvPr id="13" name="Oval 12"/>
            <p:cNvSpPr/>
            <p:nvPr/>
          </p:nvSpPr>
          <p:spPr>
            <a:xfrm>
              <a:off x="1020147" y="3532225"/>
              <a:ext cx="138795" cy="138795"/>
            </a:xfrm>
            <a:prstGeom prst="ellipse">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
        <p:nvSpPr>
          <p:cNvPr id="14" name="Rectangle 13"/>
          <p:cNvSpPr/>
          <p:nvPr/>
        </p:nvSpPr>
        <p:spPr>
          <a:xfrm flipH="1">
            <a:off x="4537676" y="2525984"/>
            <a:ext cx="6130323" cy="275198"/>
          </a:xfrm>
          <a:prstGeom prst="rect">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spTree>
    <p:extLst>
      <p:ext uri="{BB962C8B-B14F-4D97-AF65-F5344CB8AC3E}">
        <p14:creationId xmlns:p14="http://schemas.microsoft.com/office/powerpoint/2010/main" val="21246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549135" y="3059208"/>
            <a:ext cx="2420344" cy="323165"/>
          </a:xfrm>
          <a:prstGeom prst="rect">
            <a:avLst/>
          </a:prstGeom>
          <a:solidFill>
            <a:schemeClr val="tx1">
              <a:alpha val="60000"/>
            </a:schemeClr>
          </a:solidFill>
          <a:ln>
            <a:solidFill>
              <a:srgbClr val="FFFFFF">
                <a:alpha val="70000"/>
              </a:srgbClr>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nvGrpSpPr>
          <p:cNvPr id="18" name="Group 17"/>
          <p:cNvGrpSpPr/>
          <p:nvPr/>
        </p:nvGrpSpPr>
        <p:grpSpPr>
          <a:xfrm>
            <a:off x="2390738" y="3038014"/>
            <a:ext cx="7370756" cy="353943"/>
            <a:chOff x="866738" y="3038013"/>
            <a:chExt cx="7370756" cy="353943"/>
          </a:xfrm>
        </p:grpSpPr>
        <p:sp>
          <p:nvSpPr>
            <p:cNvPr id="15" name="TextBox 14"/>
            <p:cNvSpPr txBox="1"/>
            <p:nvPr/>
          </p:nvSpPr>
          <p:spPr>
            <a:xfrm>
              <a:off x="866738" y="3038013"/>
              <a:ext cx="402674" cy="353943"/>
            </a:xfrm>
            <a:prstGeom prst="rect">
              <a:avLst/>
            </a:prstGeom>
            <a:noFill/>
          </p:spPr>
          <p:txBody>
            <a:bodyPr wrap="none" rtlCol="0">
              <a:spAutoFit/>
            </a:bodyPr>
            <a:lstStyle/>
            <a:p>
              <a:pPr algn="r" defTabSz="457200"/>
              <a:r>
                <a:rPr lang="en-US" sz="1700" dirty="0">
                  <a:solidFill>
                    <a:srgbClr val="ECC23D"/>
                  </a:solidFill>
                  <a:latin typeface="Arial Black"/>
                  <a:cs typeface="Arial Black"/>
                </a:rPr>
                <a:t>1.</a:t>
              </a:r>
            </a:p>
          </p:txBody>
        </p:sp>
        <p:sp>
          <p:nvSpPr>
            <p:cNvPr id="7" name="TextBox 6"/>
            <p:cNvSpPr txBox="1"/>
            <p:nvPr/>
          </p:nvSpPr>
          <p:spPr>
            <a:xfrm>
              <a:off x="1165879" y="3059207"/>
              <a:ext cx="7071615" cy="323165"/>
            </a:xfrm>
            <a:prstGeom prst="rect">
              <a:avLst/>
            </a:prstGeom>
            <a:noFill/>
          </p:spPr>
          <p:txBody>
            <a:bodyPr wrap="square" rtlCol="0">
              <a:spAutoFit/>
            </a:bodyPr>
            <a:lstStyle/>
            <a:p>
              <a:pPr defTabSz="457200"/>
              <a:r>
                <a:rPr lang="en-US" sz="1500" dirty="0">
                  <a:solidFill>
                    <a:prstClr val="white"/>
                  </a:solidFill>
                  <a:latin typeface="Arial"/>
                  <a:cs typeface="Arial"/>
                </a:rPr>
                <a:t>Log into   </a:t>
              </a:r>
              <a:r>
                <a:rPr lang="en-US" sz="1500" b="1" dirty="0">
                  <a:solidFill>
                    <a:srgbClr val="ECC23D"/>
                  </a:solidFill>
                  <a:latin typeface="Arial"/>
                  <a:cs typeface="Arial"/>
                </a:rPr>
                <a:t>go.ucr.edu/</a:t>
              </a:r>
              <a:r>
                <a:rPr lang="en-US" sz="1500" b="1" dirty="0" err="1">
                  <a:solidFill>
                    <a:srgbClr val="ECC23D"/>
                  </a:solidFill>
                  <a:latin typeface="Arial"/>
                  <a:cs typeface="Arial"/>
                </a:rPr>
                <a:t>ucrhandshake</a:t>
              </a:r>
              <a:r>
                <a:rPr lang="en-US" sz="1500" b="1" dirty="0">
                  <a:solidFill>
                    <a:srgbClr val="ECC23D"/>
                  </a:solidFill>
                  <a:latin typeface="Arial"/>
                  <a:cs typeface="Arial"/>
                </a:rPr>
                <a:t>	</a:t>
              </a:r>
              <a:r>
                <a:rPr lang="en-US" sz="1500" dirty="0">
                  <a:solidFill>
                    <a:prstClr val="white"/>
                  </a:solidFill>
                  <a:latin typeface="Arial"/>
                  <a:cs typeface="Arial"/>
                </a:rPr>
                <a:t>with your UCR username and password.</a:t>
              </a:r>
            </a:p>
          </p:txBody>
        </p:sp>
      </p:grpSp>
      <p:sp>
        <p:nvSpPr>
          <p:cNvPr id="5" name="Rectangle 4"/>
          <p:cNvSpPr/>
          <p:nvPr/>
        </p:nvSpPr>
        <p:spPr>
          <a:xfrm flipH="1">
            <a:off x="6192108" y="2525984"/>
            <a:ext cx="4475888" cy="275198"/>
          </a:xfrm>
          <a:prstGeom prst="rect">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nvGrpSpPr>
          <p:cNvPr id="2" name="Group 1"/>
          <p:cNvGrpSpPr/>
          <p:nvPr/>
        </p:nvGrpSpPr>
        <p:grpSpPr>
          <a:xfrm>
            <a:off x="1524001" y="2428832"/>
            <a:ext cx="4757351" cy="400110"/>
            <a:chOff x="0" y="2525992"/>
            <a:chExt cx="4757351" cy="400110"/>
          </a:xfrm>
        </p:grpSpPr>
        <p:sp>
          <p:nvSpPr>
            <p:cNvPr id="3" name="TextBox 2"/>
            <p:cNvSpPr txBox="1"/>
            <p:nvPr/>
          </p:nvSpPr>
          <p:spPr>
            <a:xfrm>
              <a:off x="957687" y="2525992"/>
              <a:ext cx="3799664" cy="400110"/>
            </a:xfrm>
            <a:prstGeom prst="rect">
              <a:avLst/>
            </a:prstGeom>
            <a:noFill/>
          </p:spPr>
          <p:txBody>
            <a:bodyPr wrap="square" rtlCol="0">
              <a:spAutoFit/>
            </a:bodyPr>
            <a:lstStyle/>
            <a:p>
              <a:pPr defTabSz="457200"/>
              <a:r>
                <a:rPr lang="en-US" sz="2000" b="1" dirty="0">
                  <a:solidFill>
                    <a:prstClr val="white"/>
                  </a:solidFill>
                  <a:latin typeface="Arial"/>
                  <a:cs typeface="Arial"/>
                </a:rPr>
                <a:t>Create a Handshake Account</a:t>
              </a:r>
            </a:p>
          </p:txBody>
        </p:sp>
        <p:sp>
          <p:nvSpPr>
            <p:cNvPr id="4" name="Rectangle 3"/>
            <p:cNvSpPr/>
            <p:nvPr/>
          </p:nvSpPr>
          <p:spPr>
            <a:xfrm>
              <a:off x="0" y="2623144"/>
              <a:ext cx="957687" cy="275198"/>
            </a:xfrm>
            <a:prstGeom prst="rect">
              <a:avLst/>
            </a:prstGeom>
            <a:solidFill>
              <a:srgbClr val="ECC2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9" name="Group 18"/>
          <p:cNvGrpSpPr/>
          <p:nvPr/>
        </p:nvGrpSpPr>
        <p:grpSpPr>
          <a:xfrm>
            <a:off x="2390738" y="3564575"/>
            <a:ext cx="7370756" cy="573166"/>
            <a:chOff x="866738" y="3564575"/>
            <a:chExt cx="7370756" cy="573166"/>
          </a:xfrm>
        </p:grpSpPr>
        <p:sp>
          <p:nvSpPr>
            <p:cNvPr id="16" name="TextBox 15"/>
            <p:cNvSpPr txBox="1"/>
            <p:nvPr/>
          </p:nvSpPr>
          <p:spPr>
            <a:xfrm>
              <a:off x="866738" y="3564575"/>
              <a:ext cx="402674" cy="353943"/>
            </a:xfrm>
            <a:prstGeom prst="rect">
              <a:avLst/>
            </a:prstGeom>
            <a:noFill/>
          </p:spPr>
          <p:txBody>
            <a:bodyPr wrap="none" rtlCol="0">
              <a:spAutoFit/>
            </a:bodyPr>
            <a:lstStyle/>
            <a:p>
              <a:pPr algn="r" defTabSz="457200"/>
              <a:r>
                <a:rPr lang="en-US" sz="1700" dirty="0">
                  <a:solidFill>
                    <a:srgbClr val="ECC23D"/>
                  </a:solidFill>
                  <a:latin typeface="Arial Black"/>
                  <a:cs typeface="Arial Black"/>
                </a:rPr>
                <a:t>2.</a:t>
              </a:r>
            </a:p>
          </p:txBody>
        </p:sp>
        <p:sp>
          <p:nvSpPr>
            <p:cNvPr id="10" name="TextBox 9"/>
            <p:cNvSpPr txBox="1"/>
            <p:nvPr/>
          </p:nvSpPr>
          <p:spPr>
            <a:xfrm>
              <a:off x="1165879" y="3583743"/>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Create a new Handshake profile by adding your resume, photos, skills and more. Make your profile public to employers.</a:t>
              </a:r>
            </a:p>
          </p:txBody>
        </p:sp>
      </p:grpSp>
      <p:grpSp>
        <p:nvGrpSpPr>
          <p:cNvPr id="20" name="Group 19"/>
          <p:cNvGrpSpPr/>
          <p:nvPr/>
        </p:nvGrpSpPr>
        <p:grpSpPr>
          <a:xfrm>
            <a:off x="2390738" y="4255818"/>
            <a:ext cx="7370756" cy="576810"/>
            <a:chOff x="866738" y="4255818"/>
            <a:chExt cx="7370756" cy="576810"/>
          </a:xfrm>
        </p:grpSpPr>
        <p:sp>
          <p:nvSpPr>
            <p:cNvPr id="17" name="TextBox 16"/>
            <p:cNvSpPr txBox="1"/>
            <p:nvPr/>
          </p:nvSpPr>
          <p:spPr>
            <a:xfrm>
              <a:off x="866738" y="4255818"/>
              <a:ext cx="402674" cy="353943"/>
            </a:xfrm>
            <a:prstGeom prst="rect">
              <a:avLst/>
            </a:prstGeom>
            <a:noFill/>
          </p:spPr>
          <p:txBody>
            <a:bodyPr wrap="none" rtlCol="0">
              <a:spAutoFit/>
            </a:bodyPr>
            <a:lstStyle/>
            <a:p>
              <a:pPr algn="r" defTabSz="457200"/>
              <a:r>
                <a:rPr lang="en-US" sz="1700" dirty="0">
                  <a:solidFill>
                    <a:srgbClr val="ECC23D"/>
                  </a:solidFill>
                  <a:latin typeface="Arial Black"/>
                  <a:cs typeface="Arial Black"/>
                </a:rPr>
                <a:t>3.</a:t>
              </a:r>
            </a:p>
          </p:txBody>
        </p:sp>
        <p:sp>
          <p:nvSpPr>
            <p:cNvPr id="13" name="TextBox 12"/>
            <p:cNvSpPr txBox="1"/>
            <p:nvPr/>
          </p:nvSpPr>
          <p:spPr>
            <a:xfrm>
              <a:off x="1165879" y="4278630"/>
              <a:ext cx="7071615" cy="553998"/>
            </a:xfrm>
            <a:prstGeom prst="rect">
              <a:avLst/>
            </a:prstGeom>
            <a:noFill/>
          </p:spPr>
          <p:txBody>
            <a:bodyPr wrap="square" rtlCol="0">
              <a:spAutoFit/>
            </a:bodyPr>
            <a:lstStyle/>
            <a:p>
              <a:pPr defTabSz="457200"/>
              <a:r>
                <a:rPr lang="en-US" sz="1500" dirty="0">
                  <a:solidFill>
                    <a:prstClr val="white"/>
                  </a:solidFill>
                  <a:latin typeface="Arial"/>
                  <a:cs typeface="Arial"/>
                </a:rPr>
                <a:t>Click “Jobs” in the menu bar and start applying. Save searches and sign up for notifications about future opportunities that match your interests!</a:t>
              </a:r>
            </a:p>
          </p:txBody>
        </p:sp>
      </p:grpSp>
    </p:spTree>
    <p:extLst>
      <p:ext uri="{BB962C8B-B14F-4D97-AF65-F5344CB8AC3E}">
        <p14:creationId xmlns:p14="http://schemas.microsoft.com/office/powerpoint/2010/main" val="2976966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3"/>
          </p:nvPr>
        </p:nvPicPr>
        <p:blipFill>
          <a:blip r:embed="rId2" cstate="screen">
            <a:extLst>
              <a:ext uri="{28A0092B-C50C-407E-A947-70E740481C1C}">
                <a14:useLocalDpi xmlns:a14="http://schemas.microsoft.com/office/drawing/2010/main" val="0"/>
              </a:ext>
            </a:extLst>
          </a:blip>
          <a:srcRect l="514" r="514"/>
          <a:stretch>
            <a:fillRect/>
          </a:stretch>
        </p:blipFill>
        <p:spPr>
          <a:xfrm>
            <a:off x="73287" y="-17253"/>
            <a:ext cx="12066954" cy="6858000"/>
          </a:xfrm>
        </p:spPr>
      </p:pic>
    </p:spTree>
    <p:extLst>
      <p:ext uri="{BB962C8B-B14F-4D97-AF65-F5344CB8AC3E}">
        <p14:creationId xmlns:p14="http://schemas.microsoft.com/office/powerpoint/2010/main" val="3971831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rotWithShape="1">
          <a:blip r:embed="rId9" cstate="screen">
            <a:duotone>
              <a:schemeClr val="accent4">
                <a:shade val="45000"/>
                <a:satMod val="135000"/>
              </a:schemeClr>
              <a:prstClr val="white"/>
            </a:duotone>
            <a:extLst>
              <a:ext uri="{28A0092B-C50C-407E-A947-70E740481C1C}">
                <a14:useLocalDpi xmlns:a14="http://schemas.microsoft.com/office/drawing/2010/main" val="0"/>
              </a:ext>
            </a:extLst>
          </a:blip>
          <a:srcRect l="34451" b="17048"/>
          <a:stretch/>
        </p:blipFill>
        <p:spPr>
          <a:xfrm rot="20648863">
            <a:off x="-263292" y="4530548"/>
            <a:ext cx="2480380" cy="2354577"/>
          </a:xfrm>
          <a:prstGeom prst="rect">
            <a:avLst/>
          </a:prstGeom>
        </p:spPr>
      </p:pic>
      <p:pic>
        <p:nvPicPr>
          <p:cNvPr id="14" name="Person Working on an Apple MacBook">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0">
            <a:duotone>
              <a:prstClr val="black"/>
              <a:schemeClr val="accent6">
                <a:tint val="45000"/>
                <a:satMod val="400000"/>
              </a:schemeClr>
            </a:duotone>
          </a:blip>
          <a:stretch>
            <a:fillRect/>
          </a:stretch>
        </p:blipFill>
        <p:spPr>
          <a:xfrm>
            <a:off x="0" y="0"/>
            <a:ext cx="3142148" cy="3052312"/>
          </a:xfrm>
          <a:prstGeom prst="rtTriangle">
            <a:avLst/>
          </a:prstGeom>
          <a:ln>
            <a:solidFill>
              <a:schemeClr val="tx1"/>
            </a:solidFill>
          </a:ln>
        </p:spPr>
      </p:pic>
      <p:pic>
        <p:nvPicPr>
          <p:cNvPr id="20" name="Picture 19"/>
          <p:cNvPicPr>
            <a:picLocks noChangeAspect="1"/>
          </p:cNvPicPr>
          <p:nvPr/>
        </p:nvPicPr>
        <p:blipFill rotWithShape="1">
          <a:blip r:embed="rId9" cstate="screen">
            <a:duotone>
              <a:schemeClr val="accent4">
                <a:shade val="45000"/>
                <a:satMod val="135000"/>
              </a:schemeClr>
              <a:prstClr val="white"/>
            </a:duotone>
            <a:extLst>
              <a:ext uri="{28A0092B-C50C-407E-A947-70E740481C1C}">
                <a14:useLocalDpi xmlns:a14="http://schemas.microsoft.com/office/drawing/2010/main" val="0"/>
              </a:ext>
            </a:extLst>
          </a:blip>
          <a:srcRect l="30385"/>
          <a:stretch/>
        </p:blipFill>
        <p:spPr>
          <a:xfrm rot="5613189">
            <a:off x="7309678" y="3874921"/>
            <a:ext cx="1583124" cy="1705871"/>
          </a:xfrm>
          <a:prstGeom prst="rect">
            <a:avLst/>
          </a:prstGeom>
        </p:spPr>
      </p:pic>
      <p:sp>
        <p:nvSpPr>
          <p:cNvPr id="2" name="Slide Number Placeholder 1"/>
          <p:cNvSpPr>
            <a:spLocks noGrp="1"/>
          </p:cNvSpPr>
          <p:nvPr>
            <p:ph type="sldNum" sz="quarter" idx="12"/>
          </p:nvPr>
        </p:nvSpPr>
        <p:spPr/>
        <p:txBody>
          <a:bodyPr/>
          <a:lstStyle/>
          <a:p>
            <a:fld id="{5AE1514C-5E56-4738-A1FF-4B1CFD2A3E36}" type="slidenum">
              <a:rPr lang="en-US" smtClean="0"/>
              <a:t>5</a:t>
            </a:fld>
            <a:endParaRPr lang="en-US"/>
          </a:p>
        </p:txBody>
      </p:sp>
      <p:sp>
        <p:nvSpPr>
          <p:cNvPr id="16" name="Oval 15"/>
          <p:cNvSpPr/>
          <p:nvPr/>
        </p:nvSpPr>
        <p:spPr>
          <a:xfrm>
            <a:off x="1243098" y="541544"/>
            <a:ext cx="1248411" cy="1205658"/>
          </a:xfrm>
          <a:prstGeom prst="ellipse">
            <a:avLst/>
          </a:prstGeom>
          <a:noFill/>
          <a:ln w="762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a:p>
            <a:pPr algn="ctr"/>
            <a:endParaRPr lang="en-US" dirty="0"/>
          </a:p>
          <a:p>
            <a:pPr algn="ctr"/>
            <a:endParaRPr lang="en-US" dirty="0"/>
          </a:p>
        </p:txBody>
      </p:sp>
      <p:pic>
        <p:nvPicPr>
          <p:cNvPr id="4" name="Picture 3"/>
          <p:cNvPicPr>
            <a:picLocks noChangeAspect="1"/>
          </p:cNvPicPr>
          <p:nvPr/>
        </p:nvPicPr>
        <p:blipFill>
          <a:blip r:embed="rId11" cstate="screen">
            <a:duotone>
              <a:prstClr val="black"/>
              <a:schemeClr val="accent4">
                <a:tint val="45000"/>
                <a:satMod val="400000"/>
              </a:schemeClr>
            </a:duotone>
            <a:extLst>
              <a:ext uri="{BEBA8EAE-BF5A-486C-A8C5-ECC9F3942E4B}">
                <a14:imgProps xmlns:a14="http://schemas.microsoft.com/office/drawing/2010/main">
                  <a14:imgLayer r:embed="rId12">
                    <a14:imgEffect>
                      <a14:colorTemperature colorTemp="470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a:xfrm>
            <a:off x="7520550" y="217167"/>
            <a:ext cx="2280297" cy="2280297"/>
          </a:xfrm>
          <a:prstGeom prst="rect">
            <a:avLst/>
          </a:prstGeom>
        </p:spPr>
      </p:pic>
      <p:sp>
        <p:nvSpPr>
          <p:cNvPr id="17" name="Oval 16"/>
          <p:cNvSpPr/>
          <p:nvPr/>
        </p:nvSpPr>
        <p:spPr>
          <a:xfrm>
            <a:off x="8003061" y="541544"/>
            <a:ext cx="1872714" cy="1982592"/>
          </a:xfrm>
          <a:prstGeom prst="ellipse">
            <a:avLst/>
          </a:prstGeom>
          <a:noFill/>
          <a:ln w="76200" cap="flat" cmpd="sng" algn="ctr">
            <a:solidFill>
              <a:schemeClr val="tx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a:p>
            <a:pPr algn="ctr"/>
            <a:endParaRPr lang="en-US" dirty="0"/>
          </a:p>
          <a:p>
            <a:pPr algn="ctr"/>
            <a:endParaRPr lang="en-US" dirty="0"/>
          </a:p>
        </p:txBody>
      </p:sp>
      <p:pic>
        <p:nvPicPr>
          <p:cNvPr id="27" name="Pexels Videos 2085076">
            <a:hlinkClick r:id="" action="ppaction://media"/>
          </p:cNvPr>
          <p:cNvPicPr>
            <a:picLocks noChangeAspect="1"/>
          </p:cNvPicPr>
          <p:nvPr>
            <a:videoFile r:link="rId3"/>
            <p:extLst>
              <p:ext uri="{DAA4B4D4-6D71-4841-9C94-3DE7FCFB9230}">
                <p14:media xmlns:p14="http://schemas.microsoft.com/office/powerpoint/2010/main" r:embed="rId4">
                  <p14:trim st="450" end="0.3333"/>
                </p14:media>
              </p:ext>
            </p:extLst>
          </p:nvPr>
        </p:nvPicPr>
        <p:blipFill>
          <a:blip r:embed="rId13">
            <a:duotone>
              <a:prstClr val="black"/>
              <a:schemeClr val="accent6">
                <a:tint val="45000"/>
                <a:satMod val="400000"/>
              </a:schemeClr>
            </a:duotone>
          </a:blip>
          <a:stretch>
            <a:fillRect/>
          </a:stretch>
        </p:blipFill>
        <p:spPr>
          <a:xfrm>
            <a:off x="3630182" y="3473257"/>
            <a:ext cx="3150217" cy="2992124"/>
          </a:xfrm>
          <a:prstGeom prst="ellipse">
            <a:avLst/>
          </a:prstGeom>
          <a:ln>
            <a:solidFill>
              <a:schemeClr val="tx1"/>
            </a:solidFill>
          </a:ln>
        </p:spPr>
      </p:pic>
      <p:sp>
        <p:nvSpPr>
          <p:cNvPr id="22" name="Rectangle 21"/>
          <p:cNvSpPr/>
          <p:nvPr/>
        </p:nvSpPr>
        <p:spPr>
          <a:xfrm rot="20872081">
            <a:off x="7216014" y="4537479"/>
            <a:ext cx="1653896" cy="1428897"/>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rot="20668920">
            <a:off x="155648" y="5008538"/>
            <a:ext cx="2489807" cy="2353268"/>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exels Videos 1292738">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4">
            <a:duotone>
              <a:prstClr val="black"/>
              <a:schemeClr val="accent6">
                <a:tint val="45000"/>
                <a:satMod val="400000"/>
              </a:schemeClr>
            </a:duotone>
          </a:blip>
          <a:stretch>
            <a:fillRect/>
          </a:stretch>
        </p:blipFill>
        <p:spPr>
          <a:xfrm>
            <a:off x="9305525" y="2238703"/>
            <a:ext cx="2737726" cy="2521136"/>
          </a:xfrm>
          <a:prstGeom prst="rect">
            <a:avLst/>
          </a:prstGeom>
          <a:ln>
            <a:solidFill>
              <a:schemeClr val="tx1"/>
            </a:solidFill>
          </a:ln>
        </p:spPr>
      </p:pic>
      <p:sp>
        <p:nvSpPr>
          <p:cNvPr id="29" name="Rectangle 28"/>
          <p:cNvSpPr/>
          <p:nvPr/>
        </p:nvSpPr>
        <p:spPr>
          <a:xfrm>
            <a:off x="2819731" y="736960"/>
            <a:ext cx="4952669" cy="1974709"/>
          </a:xfrm>
          <a:prstGeom prst="rect">
            <a:avLst/>
          </a:prstGeom>
          <a:solidFill>
            <a:schemeClr val="tx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t>THE NUTS &amp; BOLTS OF INTERNSHIPS!</a:t>
            </a:r>
          </a:p>
        </p:txBody>
      </p:sp>
      <p:pic>
        <p:nvPicPr>
          <p:cNvPr id="3" name="Picture 2"/>
          <p:cNvPicPr>
            <a:picLocks noChangeAspect="1"/>
          </p:cNvPicPr>
          <p:nvPr/>
        </p:nvPicPr>
        <p:blipFill>
          <a:blip r:embed="rId15" cstate="screen">
            <a:extLst>
              <a:ext uri="{28A0092B-C50C-407E-A947-70E740481C1C}">
                <a14:useLocalDpi xmlns:a14="http://schemas.microsoft.com/office/drawing/2010/main" val="0"/>
              </a:ext>
            </a:extLst>
          </a:blip>
          <a:stretch>
            <a:fillRect/>
          </a:stretch>
        </p:blipFill>
        <p:spPr>
          <a:xfrm>
            <a:off x="1024602" y="433724"/>
            <a:ext cx="1397513" cy="1421297"/>
          </a:xfrm>
          <a:prstGeom prst="rect">
            <a:avLst/>
          </a:prstGeom>
        </p:spPr>
      </p:pic>
    </p:spTree>
    <p:extLst>
      <p:ext uri="{BB962C8B-B14F-4D97-AF65-F5344CB8AC3E}">
        <p14:creationId xmlns:p14="http://schemas.microsoft.com/office/powerpoint/2010/main" val="817630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604" fill="hold"/>
                                        <p:tgtEl>
                                          <p:spTgt spid="14"/>
                                        </p:tgtEl>
                                      </p:cBhvr>
                                    </p:cmd>
                                  </p:childTnLst>
                                </p:cTn>
                              </p:par>
                            </p:childTnLst>
                          </p:cTn>
                        </p:par>
                        <p:par>
                          <p:cTn id="7" fill="hold">
                            <p:stCondLst>
                              <p:cond delay="146604"/>
                            </p:stCondLst>
                            <p:childTnLst>
                              <p:par>
                                <p:cTn id="8" presetID="1" presetClass="mediacall" presetSubtype="0" fill="hold" nodeType="afterEffect">
                                  <p:stCondLst>
                                    <p:cond delay="0"/>
                                  </p:stCondLst>
                                  <p:childTnLst>
                                    <p:cmd type="call" cmd="playFrom(0.0)">
                                      <p:cBhvr>
                                        <p:cTn id="9" dur="48853" fill="hold"/>
                                        <p:tgtEl>
                                          <p:spTgt spid="28"/>
                                        </p:tgtEl>
                                      </p:cBhvr>
                                    </p:cmd>
                                  </p:childTnLst>
                                </p:cTn>
                              </p:par>
                            </p:childTnLst>
                          </p:cTn>
                        </p:par>
                        <p:par>
                          <p:cTn id="10" fill="hold">
                            <p:stCondLst>
                              <p:cond delay="195457"/>
                            </p:stCondLst>
                            <p:childTnLst>
                              <p:par>
                                <p:cTn id="11" presetID="1" presetClass="mediacall" presetSubtype="0" fill="hold" nodeType="afterEffect">
                                  <p:stCondLst>
                                    <p:cond delay="0"/>
                                  </p:stCondLst>
                                  <p:childTnLst>
                                    <p:cmd type="call" cmd="playFrom(0.0)">
                                      <p:cBhvr>
                                        <p:cTn id="12" dur="12263"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14"/>
                </p:tgtEl>
              </p:cMediaNode>
            </p:video>
            <p:seq concurrent="1" nextAc="seek">
              <p:cTn id="14" restart="whenNotActive" fill="hold" evtFilter="cancelBubble" nodeType="interactiveSeq">
                <p:stCondLst>
                  <p:cond evt="onClick" delay="0">
                    <p:tgtEl>
                      <p:spTgt spid="1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14"/>
                                        </p:tgtEl>
                                      </p:cBhvr>
                                    </p:cmd>
                                  </p:childTnLst>
                                </p:cTn>
                              </p:par>
                            </p:childTnLst>
                          </p:cTn>
                        </p:par>
                      </p:childTnLst>
                    </p:cTn>
                  </p:par>
                </p:childTnLst>
              </p:cTn>
              <p:nextCondLst>
                <p:cond evt="onClick" delay="0">
                  <p:tgtEl>
                    <p:spTgt spid="14"/>
                  </p:tgtEl>
                </p:cond>
              </p:nextCondLst>
            </p:seq>
            <p:video>
              <p:cMediaNode vol="80000">
                <p:cTn id="19" repeatCount="indefinite" fill="hold" display="0">
                  <p:stCondLst>
                    <p:cond delay="indefinite"/>
                  </p:stCondLst>
                </p:cTn>
                <p:tgtEl>
                  <p:spTgt spid="28"/>
                </p:tgtEl>
              </p:cMediaNode>
            </p:video>
            <p:seq concurrent="1" nextAc="seek">
              <p:cTn id="20" restart="whenNotActive" fill="hold" evtFilter="cancelBubble" nodeType="interactiveSeq">
                <p:stCondLst>
                  <p:cond evt="onClick" delay="0">
                    <p:tgtEl>
                      <p:spTgt spid="2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8"/>
                                        </p:tgtEl>
                                      </p:cBhvr>
                                    </p:cmd>
                                  </p:childTnLst>
                                </p:cTn>
                              </p:par>
                            </p:childTnLst>
                          </p:cTn>
                        </p:par>
                      </p:childTnLst>
                    </p:cTn>
                  </p:par>
                </p:childTnLst>
              </p:cTn>
              <p:nextCondLst>
                <p:cond evt="onClick" delay="0">
                  <p:tgtEl>
                    <p:spTgt spid="28"/>
                  </p:tgtEl>
                </p:cond>
              </p:nextCondLst>
            </p:seq>
            <p:video>
              <p:cMediaNode vol="80000">
                <p:cTn id="25" repeatCount="indefinite" fill="hold" display="0">
                  <p:stCondLst>
                    <p:cond delay="indefinite"/>
                  </p:stCondLst>
                </p:cTn>
                <p:tgtEl>
                  <p:spTgt spid="27"/>
                </p:tgtEl>
              </p:cMediaNode>
            </p:video>
            <p:seq concurrent="1" nextAc="seek">
              <p:cTn id="26" restart="whenNotActive" fill="hold" evtFilter="cancelBubble" nodeType="interactiveSeq">
                <p:stCondLst>
                  <p:cond evt="onClick" delay="0">
                    <p:tgtEl>
                      <p:spTgt spid="27"/>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374276"/>
            <a:ext cx="7324426" cy="3883523"/>
            <a:chOff x="252031" y="-22763"/>
            <a:chExt cx="7324426" cy="7269964"/>
          </a:xfrm>
        </p:grpSpPr>
        <p:sp>
          <p:nvSpPr>
            <p:cNvPr id="16" name="Rectangle 15">
              <a:extLst>
                <a:ext uri="{FF2B5EF4-FFF2-40B4-BE49-F238E27FC236}">
                  <a16:creationId xmlns:a16="http://schemas.microsoft.com/office/drawing/2014/main" id="{B601E3FC-2016-4085-9A4B-A172702EAAE1}"/>
                </a:ext>
                <a:ext uri="{C183D7F6-B498-43B3-948B-1728B52AA6E4}">
                  <adec:decorative xmlns:adec="http://schemas.microsoft.com/office/drawing/2017/decorative" val="1"/>
                </a:ext>
              </a:extLst>
            </p:cNvPr>
            <p:cNvSpPr/>
            <p:nvPr userDrawn="1"/>
          </p:nvSpPr>
          <p:spPr>
            <a:xfrm>
              <a:off x="979714" y="1181211"/>
              <a:ext cx="6117771" cy="6065990"/>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16200000" scaled="1"/>
              <a:tileRect/>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2</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7" name="Rectangle 16">
              <a:extLst>
                <a:ext uri="{FF2B5EF4-FFF2-40B4-BE49-F238E27FC236}">
                  <a16:creationId xmlns:a16="http://schemas.microsoft.com/office/drawing/2014/main" id="{2CBF662F-A198-4AD3-8EBC-0EC9A52B2994}"/>
                </a:ext>
                <a:ext uri="{C183D7F6-B498-43B3-948B-1728B52AA6E4}">
                  <adec:decorative xmlns:adec="http://schemas.microsoft.com/office/drawing/2017/decorative" val="1"/>
                </a:ext>
              </a:extLst>
            </p:cNvPr>
            <p:cNvSpPr/>
            <p:nvPr userDrawn="1"/>
          </p:nvSpPr>
          <p:spPr>
            <a:xfrm>
              <a:off x="500743" y="-22763"/>
              <a:ext cx="7075714" cy="5878284"/>
            </a:xfrm>
            <a:prstGeom prst="rect">
              <a:avLst/>
            </a:prstGeom>
            <a:noFill/>
            <a:ln w="127000" cap="flat" cmpd="sng" algn="ctr">
              <a:solidFill>
                <a:sysClr val="window" lastClr="FF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142E86C5-8E5F-4620-A4FB-D1F926179D18}"/>
                </a:ext>
                <a:ext uri="{C183D7F6-B498-43B3-948B-1728B52AA6E4}">
                  <adec:decorative xmlns:adec="http://schemas.microsoft.com/office/drawing/2017/decorative" val="1"/>
                </a:ext>
              </a:extLst>
            </p:cNvPr>
            <p:cNvSpPr/>
            <p:nvPr userDrawn="1"/>
          </p:nvSpPr>
          <p:spPr>
            <a:xfrm>
              <a:off x="252031" y="655467"/>
              <a:ext cx="6475341" cy="5701790"/>
            </a:xfrm>
            <a:prstGeom prst="rect">
              <a:avLst/>
            </a:prstGeom>
            <a:solidFill>
              <a:srgbClr val="2F334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itle 1"/>
          <p:cNvSpPr txBox="1">
            <a:spLocks/>
          </p:cNvSpPr>
          <p:nvPr/>
        </p:nvSpPr>
        <p:spPr>
          <a:xfrm>
            <a:off x="1508234" y="1976871"/>
            <a:ext cx="9107555" cy="2308324"/>
          </a:xfrm>
          <a:prstGeom prst="rect">
            <a:avLst/>
          </a:prstGeom>
          <a:noFill/>
        </p:spPr>
        <p:txBody>
          <a:bodyPr vert="horz" wrap="square" lIns="91440" tIns="45720" rIns="91440" bIns="45720" rtlCol="0" anchor="b" anchorCtr="0">
            <a:spAutoFit/>
          </a:bodyPr>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8000" b="1" i="0" u="none" strike="noStrike" kern="1200" cap="none" spc="-300" normalizeH="0" baseline="0" noProof="0" dirty="0">
                <a:ln>
                  <a:noFill/>
                </a:ln>
                <a:gradFill>
                  <a:gsLst>
                    <a:gs pos="0">
                      <a:srgbClr val="75D1FF">
                        <a:lumMod val="5000"/>
                        <a:lumOff val="95000"/>
                      </a:srgbClr>
                    </a:gs>
                    <a:gs pos="100000">
                      <a:srgbClr val="FFFFFF"/>
                    </a:gs>
                  </a:gsLst>
                  <a:lin ang="5400000" scaled="1"/>
                </a:gradFill>
                <a:effectLst/>
                <a:uLnTx/>
                <a:uFillTx/>
                <a:latin typeface="Segoe UI"/>
                <a:ea typeface="+mn-ea"/>
                <a:cs typeface="Segoe UI Semilight" panose="020B0402040204020203" pitchFamily="34" charset="0"/>
              </a:rPr>
              <a:t>WHAT IS AN INTERNSHIP?</a:t>
            </a:r>
          </a:p>
        </p:txBody>
      </p:sp>
      <p:cxnSp>
        <p:nvCxnSpPr>
          <p:cNvPr id="8" name="Straight Connector 7"/>
          <p:cNvCxnSpPr/>
          <p:nvPr/>
        </p:nvCxnSpPr>
        <p:spPr>
          <a:xfrm flipH="1">
            <a:off x="9593761" y="-595934"/>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588578" y="4792717"/>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29695" y="5525813"/>
            <a:ext cx="1179046" cy="118414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455" y="-1066353"/>
            <a:ext cx="3620368" cy="3620368"/>
          </a:xfrm>
          <a:prstGeom prst="rect">
            <a:avLst/>
          </a:prstGeom>
        </p:spPr>
      </p:pic>
      <p:pic>
        <p:nvPicPr>
          <p:cNvPr id="14" name="Picture 13"/>
          <p:cNvPicPr>
            <a:picLocks noChangeAspect="1"/>
          </p:cNvPicPr>
          <p:nvPr/>
        </p:nvPicPr>
        <p:blipFill>
          <a:blip r:embed="rId3" cstate="screen">
            <a:duotone>
              <a:prstClr val="black"/>
              <a:schemeClr val="accent4">
                <a:lumMod val="50000"/>
                <a:tint val="45000"/>
                <a:satMod val="400000"/>
              </a:schemeClr>
            </a:duotone>
            <a:extLst>
              <a:ext uri="{28A0092B-C50C-407E-A947-70E740481C1C}">
                <a14:useLocalDpi xmlns:a14="http://schemas.microsoft.com/office/drawing/2010/main" val="0"/>
              </a:ext>
            </a:extLst>
          </a:blip>
          <a:stretch>
            <a:fillRect/>
          </a:stretch>
        </p:blipFill>
        <p:spPr>
          <a:xfrm>
            <a:off x="10607765" y="4681660"/>
            <a:ext cx="1106013" cy="1106013"/>
          </a:xfrm>
          <a:prstGeom prst="rect">
            <a:avLst/>
          </a:prstGeom>
        </p:spPr>
      </p:pic>
    </p:spTree>
    <p:extLst>
      <p:ext uri="{BB962C8B-B14F-4D97-AF65-F5344CB8AC3E}">
        <p14:creationId xmlns:p14="http://schemas.microsoft.com/office/powerpoint/2010/main" val="130763183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3"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12"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0-#ppt_w/2"/>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12"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0-#ppt_w/2"/>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6" presetClass="entr" presetSubtype="0" fill="hold"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80">
                                          <p:stCondLst>
                                            <p:cond delay="0"/>
                                          </p:stCondLst>
                                        </p:cTn>
                                        <p:tgtEl>
                                          <p:spTgt spid="14"/>
                                        </p:tgtEl>
                                      </p:cBhvr>
                                    </p:animEffect>
                                    <p:anim calcmode="lin" valueType="num">
                                      <p:cBhvr>
                                        <p:cTn id="2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3" dur="26">
                                          <p:stCondLst>
                                            <p:cond delay="650"/>
                                          </p:stCondLst>
                                        </p:cTn>
                                        <p:tgtEl>
                                          <p:spTgt spid="14"/>
                                        </p:tgtEl>
                                      </p:cBhvr>
                                      <p:to x="100000" y="60000"/>
                                    </p:animScale>
                                    <p:animScale>
                                      <p:cBhvr>
                                        <p:cTn id="34" dur="166" decel="50000">
                                          <p:stCondLst>
                                            <p:cond delay="676"/>
                                          </p:stCondLst>
                                        </p:cTn>
                                        <p:tgtEl>
                                          <p:spTgt spid="14"/>
                                        </p:tgtEl>
                                      </p:cBhvr>
                                      <p:to x="100000" y="100000"/>
                                    </p:animScale>
                                    <p:animScale>
                                      <p:cBhvr>
                                        <p:cTn id="35" dur="26">
                                          <p:stCondLst>
                                            <p:cond delay="1312"/>
                                          </p:stCondLst>
                                        </p:cTn>
                                        <p:tgtEl>
                                          <p:spTgt spid="14"/>
                                        </p:tgtEl>
                                      </p:cBhvr>
                                      <p:to x="100000" y="80000"/>
                                    </p:animScale>
                                    <p:animScale>
                                      <p:cBhvr>
                                        <p:cTn id="36" dur="166" decel="50000">
                                          <p:stCondLst>
                                            <p:cond delay="1338"/>
                                          </p:stCondLst>
                                        </p:cTn>
                                        <p:tgtEl>
                                          <p:spTgt spid="14"/>
                                        </p:tgtEl>
                                      </p:cBhvr>
                                      <p:to x="100000" y="100000"/>
                                    </p:animScale>
                                    <p:animScale>
                                      <p:cBhvr>
                                        <p:cTn id="37" dur="26">
                                          <p:stCondLst>
                                            <p:cond delay="1642"/>
                                          </p:stCondLst>
                                        </p:cTn>
                                        <p:tgtEl>
                                          <p:spTgt spid="14"/>
                                        </p:tgtEl>
                                      </p:cBhvr>
                                      <p:to x="100000" y="90000"/>
                                    </p:animScale>
                                    <p:animScale>
                                      <p:cBhvr>
                                        <p:cTn id="38" dur="166" decel="50000">
                                          <p:stCondLst>
                                            <p:cond delay="1668"/>
                                          </p:stCondLst>
                                        </p:cTn>
                                        <p:tgtEl>
                                          <p:spTgt spid="14"/>
                                        </p:tgtEl>
                                      </p:cBhvr>
                                      <p:to x="100000" y="100000"/>
                                    </p:animScale>
                                    <p:animScale>
                                      <p:cBhvr>
                                        <p:cTn id="39" dur="26">
                                          <p:stCondLst>
                                            <p:cond delay="1808"/>
                                          </p:stCondLst>
                                        </p:cTn>
                                        <p:tgtEl>
                                          <p:spTgt spid="14"/>
                                        </p:tgtEl>
                                      </p:cBhvr>
                                      <p:to x="100000" y="95000"/>
                                    </p:animScale>
                                    <p:animScale>
                                      <p:cBhvr>
                                        <p:cTn id="4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ctrTitle"/>
          </p:nvPr>
        </p:nvSpPr>
        <p:spPr>
          <a:xfrm>
            <a:off x="3448777" y="2051481"/>
            <a:ext cx="5208335" cy="2696123"/>
          </a:xfrm>
        </p:spPr>
        <p:txBody>
          <a:bodyPr/>
          <a:lstStyle/>
          <a:p>
            <a:pPr lvl="0">
              <a:lnSpc>
                <a:spcPct val="90000"/>
              </a:lnSpc>
              <a:spcBef>
                <a:spcPts val="1200"/>
              </a:spcBef>
            </a:pPr>
            <a:r>
              <a:rPr lang="en-US" sz="2400" spc="0" dirty="0">
                <a:latin typeface="Book Antiqua"/>
                <a:cs typeface="+mn-cs"/>
              </a:rPr>
              <a:t>“ An </a:t>
            </a:r>
            <a:r>
              <a:rPr lang="en-US" sz="2800" b="1" spc="0" dirty="0">
                <a:latin typeface="Book Antiqua"/>
                <a:cs typeface="+mn-cs"/>
              </a:rPr>
              <a:t>internship</a:t>
            </a:r>
            <a:r>
              <a:rPr lang="en-US" sz="2800" spc="0" dirty="0">
                <a:latin typeface="Book Antiqua"/>
                <a:cs typeface="+mn-cs"/>
              </a:rPr>
              <a:t> </a:t>
            </a:r>
            <a:r>
              <a:rPr lang="en-US" sz="2400" spc="0" dirty="0">
                <a:latin typeface="Book Antiqua"/>
                <a:cs typeface="+mn-cs"/>
              </a:rPr>
              <a:t>by any other name…</a:t>
            </a:r>
            <a:br>
              <a:rPr lang="en-US" sz="2400" spc="0" dirty="0">
                <a:latin typeface="Book Antiqua"/>
                <a:cs typeface="+mn-cs"/>
              </a:rPr>
            </a:br>
            <a:r>
              <a:rPr lang="en-US" sz="2400" spc="0" dirty="0">
                <a:latin typeface="Book Antiqua"/>
                <a:cs typeface="+mn-cs"/>
              </a:rPr>
              <a:t>		… would be just as awesome of an experience”</a:t>
            </a:r>
            <a:br>
              <a:rPr lang="en-US" sz="2400" spc="0" dirty="0">
                <a:latin typeface="Book Antiqua"/>
                <a:cs typeface="+mn-cs"/>
              </a:rPr>
            </a:br>
            <a:br>
              <a:rPr lang="en-US" sz="2400" spc="0" dirty="0">
                <a:latin typeface="Book Antiqua"/>
                <a:cs typeface="+mn-cs"/>
              </a:rPr>
            </a:br>
            <a:r>
              <a:rPr lang="en-US" sz="2400" spc="0" dirty="0">
                <a:latin typeface="Book Antiqua"/>
                <a:cs typeface="+mn-cs"/>
              </a:rPr>
              <a:t>                                 - Scottie The Poet</a:t>
            </a:r>
            <a:br>
              <a:rPr lang="en-US" sz="2400" spc="0" dirty="0">
                <a:latin typeface="Book Antiqua"/>
                <a:cs typeface="+mn-cs"/>
              </a:rPr>
            </a:br>
            <a:endParaRPr lang="en-US" dirty="0"/>
          </a:p>
        </p:txBody>
      </p:sp>
      <p:sp>
        <p:nvSpPr>
          <p:cNvPr id="6" name="Slide Number Placeholder 5"/>
          <p:cNvSpPr>
            <a:spLocks noGrp="1"/>
          </p:cNvSpPr>
          <p:nvPr>
            <p:ph type="sldNum" sz="quarter" idx="4294967295"/>
          </p:nvPr>
        </p:nvSpPr>
        <p:spPr>
          <a:xfrm>
            <a:off x="11668125" y="6484938"/>
            <a:ext cx="523875" cy="365125"/>
          </a:xfrm>
        </p:spPr>
        <p:txBody>
          <a:bodyPr/>
          <a:lstStyle/>
          <a:p>
            <a:fld id="{4997E989-D798-4C62-8E93-3D2D613C2488}" type="slidenum">
              <a:rPr lang="en-US" smtClean="0"/>
              <a:pPr/>
              <a:t>7</a:t>
            </a:fld>
            <a:endParaRPr lang="en-US"/>
          </a:p>
        </p:txBody>
      </p:sp>
      <p:pic>
        <p:nvPicPr>
          <p:cNvPr id="19" name="Picture 18"/>
          <p:cNvPicPr>
            <a:picLocks noChangeAspect="1"/>
          </p:cNvPicPr>
          <p:nvPr/>
        </p:nvPicPr>
        <p:blipFill>
          <a:blip r:embed="rId2"/>
          <a:stretch>
            <a:fillRect/>
          </a:stretch>
        </p:blipFill>
        <p:spPr>
          <a:xfrm>
            <a:off x="502375" y="4098643"/>
            <a:ext cx="2750847" cy="2568857"/>
          </a:xfrm>
          <a:prstGeom prst="rect">
            <a:avLst/>
          </a:prstGeom>
        </p:spPr>
      </p:pic>
      <p:sp>
        <p:nvSpPr>
          <p:cNvPr id="21" name="Isosceles Triangle 20"/>
          <p:cNvSpPr/>
          <p:nvPr/>
        </p:nvSpPr>
        <p:spPr>
          <a:xfrm rot="13800000">
            <a:off x="2774394" y="4504246"/>
            <a:ext cx="369053" cy="1537906"/>
          </a:xfrm>
          <a:prstGeom prst="triangle">
            <a:avLst>
              <a:gd name="adj" fmla="val 83317"/>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7712512"/>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p:cNvSpPr>
            <a:spLocks noGrp="1"/>
          </p:cNvSpPr>
          <p:nvPr>
            <p:ph type="body" sz="quarter" idx="13"/>
          </p:nvPr>
        </p:nvSpPr>
        <p:spPr>
          <a:xfrm>
            <a:off x="1389821" y="1650454"/>
            <a:ext cx="11658600" cy="590931"/>
          </a:xfrm>
        </p:spPr>
        <p:txBody>
          <a:bodyPr/>
          <a:lstStyle/>
          <a:p>
            <a:r>
              <a:rPr lang="en-US" dirty="0"/>
              <a:t>Internships					Co-ops</a:t>
            </a:r>
          </a:p>
        </p:txBody>
      </p:sp>
      <p:sp>
        <p:nvSpPr>
          <p:cNvPr id="27" name="Content Placeholder 26"/>
          <p:cNvSpPr>
            <a:spLocks noGrp="1"/>
          </p:cNvSpPr>
          <p:nvPr>
            <p:ph type="body" sz="quarter" idx="14"/>
          </p:nvPr>
        </p:nvSpPr>
        <p:spPr>
          <a:xfrm>
            <a:off x="1010479" y="2342149"/>
            <a:ext cx="3601278" cy="3785652"/>
          </a:xfrm>
        </p:spPr>
        <p:txBody>
          <a:bodyPr vert="horz" wrap="square" lIns="91440" tIns="45720" rIns="91440" bIns="45720" rtlCol="0" anchor="t">
            <a:spAutoFit/>
          </a:bodyPr>
          <a:lstStyle/>
          <a:p>
            <a:pPr algn="l">
              <a:lnSpc>
                <a:spcPct val="200000"/>
              </a:lnSpc>
            </a:pPr>
            <a:r>
              <a:rPr lang="en-US" dirty="0"/>
              <a:t>Paid or unpaid</a:t>
            </a:r>
          </a:p>
          <a:p>
            <a:pPr algn="l">
              <a:lnSpc>
                <a:spcPct val="200000"/>
              </a:lnSpc>
            </a:pPr>
            <a:r>
              <a:rPr lang="en-US"/>
              <a:t>Influenced by industry</a:t>
            </a:r>
            <a:endParaRPr lang="en-US">
              <a:cs typeface="Segoe UI"/>
            </a:endParaRPr>
          </a:p>
          <a:p>
            <a:pPr algn="l">
              <a:lnSpc>
                <a:spcPct val="200000"/>
              </a:lnSpc>
            </a:pPr>
            <a:r>
              <a:rPr lang="en-US" dirty="0"/>
              <a:t>Credit or no credit</a:t>
            </a:r>
          </a:p>
          <a:p>
            <a:pPr algn="l">
              <a:lnSpc>
                <a:spcPct val="200000"/>
              </a:lnSpc>
            </a:pPr>
            <a:r>
              <a:rPr lang="en-US" dirty="0"/>
              <a:t>Short-term</a:t>
            </a:r>
          </a:p>
          <a:p>
            <a:pPr algn="l">
              <a:lnSpc>
                <a:spcPct val="200000"/>
              </a:lnSpc>
            </a:pPr>
            <a:r>
              <a:rPr lang="en-US" dirty="0"/>
              <a:t>Part-time or full-time</a:t>
            </a:r>
          </a:p>
          <a:p>
            <a:pPr marL="342900" indent="-342900">
              <a:lnSpc>
                <a:spcPct val="200000"/>
              </a:lnSpc>
              <a:buFont typeface="Arial" panose="020B0604020202020204" pitchFamily="34" charset="0"/>
              <a:buChar char="•"/>
            </a:pPr>
            <a:endParaRPr lang="en-US" dirty="0"/>
          </a:p>
        </p:txBody>
      </p:sp>
      <p:sp>
        <p:nvSpPr>
          <p:cNvPr id="8" name="Title 7"/>
          <p:cNvSpPr>
            <a:spLocks noGrp="1"/>
          </p:cNvSpPr>
          <p:nvPr>
            <p:ph type="title" idx="4294967295"/>
          </p:nvPr>
        </p:nvSpPr>
        <p:spPr>
          <a:xfrm>
            <a:off x="377686" y="0"/>
            <a:ext cx="2524539" cy="536575"/>
          </a:xfrm>
        </p:spPr>
        <p:txBody>
          <a:bodyPr/>
          <a:lstStyle/>
          <a:p>
            <a:r>
              <a:rPr lang="en-US" sz="2800" dirty="0"/>
              <a:t>What Is An Internship?</a:t>
            </a:r>
          </a:p>
        </p:txBody>
      </p:sp>
      <p:sp>
        <p:nvSpPr>
          <p:cNvPr id="7" name="Slide Number Placeholder 6"/>
          <p:cNvSpPr>
            <a:spLocks noGrp="1"/>
          </p:cNvSpPr>
          <p:nvPr>
            <p:ph type="sldNum" sz="quarter" idx="4294967295"/>
          </p:nvPr>
        </p:nvSpPr>
        <p:spPr>
          <a:xfrm>
            <a:off x="11668125" y="6484938"/>
            <a:ext cx="523875" cy="365125"/>
          </a:xfrm>
        </p:spPr>
        <p:txBody>
          <a:bodyPr/>
          <a:lstStyle/>
          <a:p>
            <a:fld id="{4997E989-D798-4C62-8E93-3D2D613C2488}" type="slidenum">
              <a:rPr lang="en-US" smtClean="0"/>
              <a:pPr/>
              <a:t>8</a:t>
            </a:fld>
            <a:endParaRPr lang="en-US"/>
          </a:p>
        </p:txBody>
      </p:sp>
      <p:sp>
        <p:nvSpPr>
          <p:cNvPr id="28" name="Rectangle 27"/>
          <p:cNvSpPr/>
          <p:nvPr/>
        </p:nvSpPr>
        <p:spPr>
          <a:xfrm>
            <a:off x="5440106" y="3087907"/>
            <a:ext cx="973856"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reflection blurRad="6350" stA="53000" endA="300" endPos="35500" dir="5400000" sy="-90000" algn="bl" rotWithShape="0"/>
                </a:effectLst>
              </a:rPr>
              <a:t>VS</a:t>
            </a:r>
          </a:p>
        </p:txBody>
      </p:sp>
      <p:sp>
        <p:nvSpPr>
          <p:cNvPr id="29" name="Content Placeholder 26"/>
          <p:cNvSpPr txBox="1">
            <a:spLocks/>
          </p:cNvSpPr>
          <p:nvPr/>
        </p:nvSpPr>
        <p:spPr>
          <a:xfrm>
            <a:off x="7729329" y="2342611"/>
            <a:ext cx="3601278" cy="3689856"/>
          </a:xfrm>
          <a:prstGeom prst="rect">
            <a:avLst/>
          </a:prstGeom>
        </p:spPr>
        <p:txBody>
          <a:bodyPr vert="horz" wrap="square" lIns="91440" tIns="45720" rIns="91440" bIns="45720" rtlCol="0" anchor="t">
            <a:spAutoFit/>
          </a:bodyPr>
          <a:lstStyle>
            <a:lvl1pPr marL="0" indent="0" algn="r" defTabSz="914400" rtl="0" eaLnBrk="1" latinLnBrk="0" hangingPunct="1">
              <a:lnSpc>
                <a:spcPct val="90000"/>
              </a:lnSpc>
              <a:spcBef>
                <a:spcPts val="0"/>
              </a:spcBef>
              <a:buFont typeface="Arial" panose="020B0604020202020204" pitchFamily="34" charset="0"/>
              <a:buNone/>
              <a:defRPr sz="2000" b="0" kern="1200">
                <a:solidFill>
                  <a:schemeClr val="bg1"/>
                </a:solidFill>
                <a:latin typeface="+mn-lt"/>
                <a:ea typeface="+mn-ea"/>
                <a:cs typeface="+mn-cs"/>
              </a:defRPr>
            </a:lvl1pPr>
            <a:lvl2pPr marL="0" indent="0" algn="r" defTabSz="914400" rtl="0" eaLnBrk="1" latinLnBrk="0" hangingPunct="1">
              <a:lnSpc>
                <a:spcPct val="90000"/>
              </a:lnSpc>
              <a:spcBef>
                <a:spcPts val="500"/>
              </a:spcBef>
              <a:buFont typeface="Arial" panose="020B0604020202020204" pitchFamily="34" charset="0"/>
              <a:buNone/>
              <a:defRPr sz="2000" kern="1200">
                <a:solidFill>
                  <a:schemeClr val="bg1"/>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200000"/>
              </a:lnSpc>
            </a:pPr>
            <a:r>
              <a:rPr lang="en-US" dirty="0"/>
              <a:t>Paid</a:t>
            </a:r>
          </a:p>
          <a:p>
            <a:pPr algn="l">
              <a:lnSpc>
                <a:spcPct val="200000"/>
              </a:lnSpc>
            </a:pPr>
            <a:r>
              <a:rPr lang="en-US" dirty="0"/>
              <a:t>Longer-term</a:t>
            </a:r>
          </a:p>
          <a:p>
            <a:pPr algn="l">
              <a:lnSpc>
                <a:spcPct val="200000"/>
              </a:lnSpc>
            </a:pPr>
            <a:r>
              <a:rPr lang="en-US"/>
              <a:t>Often full-time</a:t>
            </a:r>
            <a:endParaRPr lang="en-US">
              <a:cs typeface="Segoe UI"/>
            </a:endParaRPr>
          </a:p>
          <a:p>
            <a:pPr algn="l">
              <a:lnSpc>
                <a:spcPct val="100000"/>
              </a:lnSpc>
            </a:pPr>
            <a:r>
              <a:rPr lang="en-US" dirty="0"/>
              <a:t>May have to take 1 or more quarters off</a:t>
            </a:r>
          </a:p>
          <a:p>
            <a:pPr algn="l">
              <a:lnSpc>
                <a:spcPct val="200000"/>
              </a:lnSpc>
            </a:pPr>
            <a:r>
              <a:rPr lang="en-US" dirty="0"/>
              <a:t>Extensive training</a:t>
            </a:r>
          </a:p>
          <a:p>
            <a:pPr marL="342900" indent="-342900">
              <a:lnSpc>
                <a:spcPct val="200000"/>
              </a:lnSpc>
              <a:buFont typeface="Arial" panose="020B0604020202020204" pitchFamily="34" charset="0"/>
              <a:buChar char="•"/>
            </a:pPr>
            <a:endParaRPr lang="en-US" dirty="0"/>
          </a:p>
        </p:txBody>
      </p:sp>
    </p:spTree>
    <p:extLst>
      <p:ext uri="{BB962C8B-B14F-4D97-AF65-F5344CB8AC3E}">
        <p14:creationId xmlns:p14="http://schemas.microsoft.com/office/powerpoint/2010/main" val="314411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5890" y="1622990"/>
            <a:ext cx="11532704" cy="5135765"/>
          </a:xfrm>
        </p:spPr>
        <p:txBody>
          <a:bodyPr/>
          <a:lstStyle/>
          <a:p>
            <a:pPr marL="457200" indent="-457200">
              <a:lnSpc>
                <a:spcPct val="120000"/>
              </a:lnSpc>
              <a:buFont typeface="+mj-lt"/>
              <a:buAutoNum type="arabicPeriod"/>
            </a:pPr>
            <a:r>
              <a:rPr lang="en-US" dirty="0"/>
              <a:t>Must be a learning experience that provides the opportunity to </a:t>
            </a:r>
            <a:r>
              <a:rPr lang="en-US" dirty="0">
                <a:solidFill>
                  <a:schemeClr val="accent4"/>
                </a:solidFill>
                <a:latin typeface="+mn-lt"/>
              </a:rPr>
              <a:t>apply knowledge gained in the classroom</a:t>
            </a:r>
          </a:p>
          <a:p>
            <a:pPr marL="457200" indent="-457200">
              <a:lnSpc>
                <a:spcPct val="120000"/>
              </a:lnSpc>
              <a:buFont typeface="+mj-lt"/>
              <a:buAutoNum type="arabicPeriod"/>
            </a:pPr>
            <a:r>
              <a:rPr lang="en-US" dirty="0"/>
              <a:t>The skills/knowledge must be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transferable</a:t>
            </a:r>
            <a:r>
              <a:rPr lang="en-US" dirty="0">
                <a:solidFill>
                  <a:schemeClr val="accent4"/>
                </a:solidFill>
              </a:rPr>
              <a:t> </a:t>
            </a:r>
            <a:r>
              <a:rPr lang="en-US" dirty="0"/>
              <a:t>to other settings</a:t>
            </a:r>
          </a:p>
          <a:p>
            <a:pPr marL="457200" indent="-457200">
              <a:lnSpc>
                <a:spcPct val="120000"/>
              </a:lnSpc>
              <a:buFont typeface="+mj-lt"/>
              <a:buAutoNum type="arabicPeriod"/>
            </a:pPr>
            <a:r>
              <a:rPr lang="en-US" dirty="0"/>
              <a:t>The experience has a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defined beginning and end</a:t>
            </a:r>
          </a:p>
          <a:p>
            <a:pPr marL="457200" indent="-457200">
              <a:lnSpc>
                <a:spcPct val="120000"/>
              </a:lnSpc>
              <a:buFont typeface="+mj-lt"/>
              <a:buAutoNum type="arabicPeriod"/>
            </a:pPr>
            <a:r>
              <a:rPr lang="en-US" dirty="0"/>
              <a:t>There are </a:t>
            </a:r>
            <a:r>
              <a:rPr lang="en-US" b="0" dirty="0">
                <a:latin typeface="+mn-lt"/>
                <a:ea typeface="Segoe UI" panose="020B0502040204020203" pitchFamily="34" charset="0"/>
                <a:cs typeface="Segoe UI" panose="020B0502040204020203" pitchFamily="34" charset="0"/>
              </a:rPr>
              <a:t>clearly defined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learning objectives/goals related to the professional goals </a:t>
            </a:r>
            <a:r>
              <a:rPr lang="en-US" dirty="0"/>
              <a:t>of the student</a:t>
            </a:r>
          </a:p>
          <a:p>
            <a:endParaRPr lang="en-US" dirty="0"/>
          </a:p>
        </p:txBody>
      </p:sp>
      <p:sp>
        <p:nvSpPr>
          <p:cNvPr id="5" name="Title 4"/>
          <p:cNvSpPr>
            <a:spLocks noGrp="1"/>
          </p:cNvSpPr>
          <p:nvPr>
            <p:ph type="title"/>
          </p:nvPr>
        </p:nvSpPr>
        <p:spPr>
          <a:xfrm>
            <a:off x="385896" y="80991"/>
            <a:ext cx="2375877" cy="867930"/>
          </a:xfrm>
        </p:spPr>
        <p:txBody>
          <a:bodyPr/>
          <a:lstStyle/>
          <a:p>
            <a:r>
              <a:rPr lang="en-US" sz="2800" dirty="0"/>
              <a:t>Internship Criteria</a:t>
            </a:r>
          </a:p>
        </p:txBody>
      </p:sp>
      <p:sp>
        <p:nvSpPr>
          <p:cNvPr id="7" name="Slide Number Placeholder 6"/>
          <p:cNvSpPr>
            <a:spLocks noGrp="1"/>
          </p:cNvSpPr>
          <p:nvPr>
            <p:ph type="sldNum" sz="quarter" idx="4"/>
          </p:nvPr>
        </p:nvSpPr>
        <p:spPr/>
        <p:txBody>
          <a:bodyPr/>
          <a:lstStyle/>
          <a:p>
            <a:fld id="{4997E989-D798-4C62-8E93-3D2D613C2488}" type="slidenum">
              <a:rPr lang="en-US" smtClean="0"/>
              <a:pPr/>
              <a:t>9</a:t>
            </a:fld>
            <a:endParaRPr lang="en-US"/>
          </a:p>
        </p:txBody>
      </p:sp>
      <p:pic>
        <p:nvPicPr>
          <p:cNvPr id="8" name="Picture 7"/>
          <p:cNvPicPr>
            <a:picLocks noChangeAspect="1"/>
          </p:cNvPicPr>
          <p:nvPr/>
        </p:nvPicPr>
        <p:blipFill rotWithShape="1">
          <a:blip r:embed="rId3"/>
          <a:srcRect b="3387"/>
          <a:stretch/>
        </p:blipFill>
        <p:spPr>
          <a:xfrm>
            <a:off x="10175391" y="2782956"/>
            <a:ext cx="1639286" cy="182660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90123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5890" y="1622990"/>
            <a:ext cx="11532704" cy="4179606"/>
          </a:xfrm>
        </p:spPr>
        <p:txBody>
          <a:bodyPr/>
          <a:lstStyle/>
          <a:p>
            <a:pPr marL="457200" indent="-457200">
              <a:lnSpc>
                <a:spcPct val="120000"/>
              </a:lnSpc>
              <a:buFont typeface="+mj-lt"/>
              <a:buAutoNum type="arabicPeriod" startAt="5"/>
            </a:pPr>
            <a:r>
              <a:rPr lang="en-US" dirty="0"/>
              <a:t>There is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supervision by a professional </a:t>
            </a:r>
            <a:r>
              <a:rPr lang="en-US" dirty="0"/>
              <a:t>with educational and/or professional background in the field of the experience</a:t>
            </a:r>
          </a:p>
          <a:p>
            <a:pPr marL="457200" indent="-457200">
              <a:lnSpc>
                <a:spcPct val="120000"/>
              </a:lnSpc>
              <a:buFont typeface="+mj-lt"/>
              <a:buAutoNum type="arabicPeriod" startAt="5"/>
            </a:pPr>
            <a:r>
              <a:rPr lang="en-US" dirty="0"/>
              <a:t>There is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routine feedback </a:t>
            </a:r>
            <a:r>
              <a:rPr lang="en-US" dirty="0"/>
              <a:t>by the experienced supervisor</a:t>
            </a:r>
          </a:p>
          <a:p>
            <a:pPr marL="457200" indent="-457200">
              <a:lnSpc>
                <a:spcPct val="120000"/>
              </a:lnSpc>
              <a:buFont typeface="+mj-lt"/>
              <a:buAutoNum type="arabicPeriod" startAt="5"/>
            </a:pPr>
            <a:r>
              <a:rPr lang="en-US" dirty="0"/>
              <a:t>Resources, equipment, and </a:t>
            </a:r>
            <a:r>
              <a:rPr lang="en-US" dirty="0">
                <a:solidFill>
                  <a:schemeClr val="accent4"/>
                </a:solidFill>
                <a:latin typeface="Segoe UI" panose="020B0502040204020203" pitchFamily="34" charset="0"/>
                <a:ea typeface="Segoe UI" panose="020B0502040204020203" pitchFamily="34" charset="0"/>
                <a:cs typeface="Segoe UI" panose="020B0502040204020203" pitchFamily="34" charset="0"/>
              </a:rPr>
              <a:t>facilities are </a:t>
            </a:r>
            <a:r>
              <a:rPr lang="en-US" dirty="0">
                <a:solidFill>
                  <a:schemeClr val="accent4"/>
                </a:solidFill>
                <a:latin typeface="Segoe UI Black"/>
              </a:rPr>
              <a:t>provided by the employer</a:t>
            </a:r>
            <a:r>
              <a:rPr lang="en-US" dirty="0"/>
              <a:t> to support learning objectives/goals</a:t>
            </a:r>
          </a:p>
          <a:p>
            <a:endParaRPr lang="en-US" dirty="0"/>
          </a:p>
        </p:txBody>
      </p:sp>
      <p:sp>
        <p:nvSpPr>
          <p:cNvPr id="5" name="Title 4"/>
          <p:cNvSpPr>
            <a:spLocks noGrp="1"/>
          </p:cNvSpPr>
          <p:nvPr>
            <p:ph type="title"/>
          </p:nvPr>
        </p:nvSpPr>
        <p:spPr>
          <a:xfrm>
            <a:off x="385896" y="80991"/>
            <a:ext cx="2375877" cy="867930"/>
          </a:xfrm>
        </p:spPr>
        <p:txBody>
          <a:bodyPr/>
          <a:lstStyle/>
          <a:p>
            <a:r>
              <a:rPr lang="en-US" sz="2800" dirty="0"/>
              <a:t>Internship Criteria</a:t>
            </a:r>
          </a:p>
        </p:txBody>
      </p:sp>
      <p:sp>
        <p:nvSpPr>
          <p:cNvPr id="7" name="Slide Number Placeholder 6"/>
          <p:cNvSpPr>
            <a:spLocks noGrp="1"/>
          </p:cNvSpPr>
          <p:nvPr>
            <p:ph type="sldNum" sz="quarter" idx="4"/>
          </p:nvPr>
        </p:nvSpPr>
        <p:spPr/>
        <p:txBody>
          <a:bodyPr/>
          <a:lstStyle/>
          <a:p>
            <a:fld id="{4997E989-D798-4C62-8E93-3D2D613C2488}" type="slidenum">
              <a:rPr lang="en-US" smtClean="0"/>
              <a:pPr/>
              <a:t>10</a:t>
            </a:fld>
            <a:endParaRPr lang="en-US"/>
          </a:p>
        </p:txBody>
      </p:sp>
    </p:spTree>
    <p:extLst>
      <p:ext uri="{BB962C8B-B14F-4D97-AF65-F5344CB8AC3E}">
        <p14:creationId xmlns:p14="http://schemas.microsoft.com/office/powerpoint/2010/main" val="2112071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374276"/>
            <a:ext cx="7324426" cy="3883523"/>
            <a:chOff x="252031" y="-22763"/>
            <a:chExt cx="7324426" cy="7269964"/>
          </a:xfrm>
        </p:grpSpPr>
        <p:sp>
          <p:nvSpPr>
            <p:cNvPr id="16" name="Rectangle 15">
              <a:extLst>
                <a:ext uri="{FF2B5EF4-FFF2-40B4-BE49-F238E27FC236}">
                  <a16:creationId xmlns:a16="http://schemas.microsoft.com/office/drawing/2014/main" id="{B601E3FC-2016-4085-9A4B-A172702EAAE1}"/>
                </a:ext>
                <a:ext uri="{C183D7F6-B498-43B3-948B-1728B52AA6E4}">
                  <adec:decorative xmlns:adec="http://schemas.microsoft.com/office/drawing/2017/decorative" val="1"/>
                </a:ext>
              </a:extLst>
            </p:cNvPr>
            <p:cNvSpPr/>
            <p:nvPr userDrawn="1"/>
          </p:nvSpPr>
          <p:spPr>
            <a:xfrm>
              <a:off x="979714" y="1181211"/>
              <a:ext cx="6117771" cy="6065990"/>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16200000" scaled="1"/>
              <a:tileRect/>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2</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7" name="Rectangle 16">
              <a:extLst>
                <a:ext uri="{FF2B5EF4-FFF2-40B4-BE49-F238E27FC236}">
                  <a16:creationId xmlns:a16="http://schemas.microsoft.com/office/drawing/2014/main" id="{2CBF662F-A198-4AD3-8EBC-0EC9A52B2994}"/>
                </a:ext>
                <a:ext uri="{C183D7F6-B498-43B3-948B-1728B52AA6E4}">
                  <adec:decorative xmlns:adec="http://schemas.microsoft.com/office/drawing/2017/decorative" val="1"/>
                </a:ext>
              </a:extLst>
            </p:cNvPr>
            <p:cNvSpPr/>
            <p:nvPr userDrawn="1"/>
          </p:nvSpPr>
          <p:spPr>
            <a:xfrm>
              <a:off x="500743" y="-22763"/>
              <a:ext cx="7075714" cy="5878284"/>
            </a:xfrm>
            <a:prstGeom prst="rect">
              <a:avLst/>
            </a:prstGeom>
            <a:noFill/>
            <a:ln w="127000" cap="flat" cmpd="sng" algn="ctr">
              <a:solidFill>
                <a:sysClr val="window" lastClr="FF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142E86C5-8E5F-4620-A4FB-D1F926179D18}"/>
                </a:ext>
                <a:ext uri="{C183D7F6-B498-43B3-948B-1728B52AA6E4}">
                  <adec:decorative xmlns:adec="http://schemas.microsoft.com/office/drawing/2017/decorative" val="1"/>
                </a:ext>
              </a:extLst>
            </p:cNvPr>
            <p:cNvSpPr/>
            <p:nvPr userDrawn="1"/>
          </p:nvSpPr>
          <p:spPr>
            <a:xfrm>
              <a:off x="252031" y="655467"/>
              <a:ext cx="6475341" cy="5701790"/>
            </a:xfrm>
            <a:prstGeom prst="rect">
              <a:avLst/>
            </a:prstGeom>
            <a:solidFill>
              <a:srgbClr val="2F334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itle 1"/>
          <p:cNvSpPr txBox="1">
            <a:spLocks/>
          </p:cNvSpPr>
          <p:nvPr/>
        </p:nvSpPr>
        <p:spPr>
          <a:xfrm>
            <a:off x="1718441" y="2017424"/>
            <a:ext cx="8889324" cy="2308324"/>
          </a:xfrm>
          <a:prstGeom prst="rect">
            <a:avLst/>
          </a:prstGeom>
          <a:noFill/>
        </p:spPr>
        <p:txBody>
          <a:bodyPr vert="horz" wrap="square" lIns="91440" tIns="45720" rIns="91440" bIns="45720" rtlCol="0" anchor="b" anchorCtr="0">
            <a:spAutoFit/>
          </a:bodyPr>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dirty="0">
                <a:gradFill>
                  <a:gsLst>
                    <a:gs pos="0">
                      <a:srgbClr val="75D1FF">
                        <a:lumMod val="5000"/>
                        <a:lumOff val="95000"/>
                      </a:srgbClr>
                    </a:gs>
                    <a:gs pos="100000">
                      <a:srgbClr val="FFFFFF"/>
                    </a:gs>
                  </a:gsLst>
                  <a:lin ang="5400000" scaled="1"/>
                </a:gradFill>
                <a:latin typeface="Segoe UI"/>
              </a:rPr>
              <a:t>WHY SHOULD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dirty="0">
                <a:gradFill>
                  <a:gsLst>
                    <a:gs pos="0">
                      <a:srgbClr val="75D1FF">
                        <a:lumMod val="5000"/>
                        <a:lumOff val="95000"/>
                      </a:srgbClr>
                    </a:gs>
                    <a:gs pos="100000">
                      <a:srgbClr val="FFFFFF"/>
                    </a:gs>
                  </a:gsLst>
                  <a:lin ang="5400000" scaled="1"/>
                </a:gradFill>
                <a:latin typeface="Segoe UI"/>
              </a:rPr>
              <a:t>I CARE?</a:t>
            </a:r>
            <a:endParaRPr kumimoji="0" lang="en-US" sz="8000" b="1" i="0" u="none" strike="noStrike" kern="1200" cap="none" spc="-300" normalizeH="0" baseline="0" noProof="0" dirty="0">
              <a:ln>
                <a:noFill/>
              </a:ln>
              <a:gradFill>
                <a:gsLst>
                  <a:gs pos="0">
                    <a:srgbClr val="75D1FF">
                      <a:lumMod val="5000"/>
                      <a:lumOff val="95000"/>
                    </a:srgbClr>
                  </a:gs>
                  <a:gs pos="100000">
                    <a:srgbClr val="FFFFFF"/>
                  </a:gs>
                </a:gsLst>
                <a:lin ang="5400000" scaled="1"/>
              </a:gradFill>
              <a:effectLst/>
              <a:uLnTx/>
              <a:uFillTx/>
              <a:latin typeface="Segoe UI"/>
              <a:ea typeface="+mn-ea"/>
              <a:cs typeface="Segoe UI Semilight" panose="020B0402040204020203" pitchFamily="34" charset="0"/>
            </a:endParaRPr>
          </a:p>
        </p:txBody>
      </p:sp>
      <p:cxnSp>
        <p:nvCxnSpPr>
          <p:cNvPr id="8" name="Straight Connector 7"/>
          <p:cNvCxnSpPr/>
          <p:nvPr/>
        </p:nvCxnSpPr>
        <p:spPr>
          <a:xfrm flipH="1">
            <a:off x="9593761" y="-595934"/>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588578" y="4792717"/>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29695" y="5525813"/>
            <a:ext cx="1179046" cy="118414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455" y="-1066353"/>
            <a:ext cx="3620368" cy="3620368"/>
          </a:xfrm>
          <a:prstGeom prst="rect">
            <a:avLst/>
          </a:prstGeom>
        </p:spPr>
      </p:pic>
      <p:pic>
        <p:nvPicPr>
          <p:cNvPr id="14" name="Picture 13"/>
          <p:cNvPicPr>
            <a:picLocks noChangeAspect="1"/>
          </p:cNvPicPr>
          <p:nvPr/>
        </p:nvPicPr>
        <p:blipFill>
          <a:blip r:embed="rId4" cstate="screen">
            <a:duotone>
              <a:prstClr val="black"/>
              <a:schemeClr val="accent4">
                <a:lumMod val="50000"/>
                <a:tint val="45000"/>
                <a:satMod val="400000"/>
              </a:schemeClr>
            </a:duotone>
            <a:extLst>
              <a:ext uri="{28A0092B-C50C-407E-A947-70E740481C1C}">
                <a14:useLocalDpi xmlns:a14="http://schemas.microsoft.com/office/drawing/2010/main" val="0"/>
              </a:ext>
            </a:extLst>
          </a:blip>
          <a:stretch>
            <a:fillRect/>
          </a:stretch>
        </p:blipFill>
        <p:spPr>
          <a:xfrm>
            <a:off x="10607765" y="4681660"/>
            <a:ext cx="1106013" cy="1106013"/>
          </a:xfrm>
          <a:prstGeom prst="rect">
            <a:avLst/>
          </a:prstGeom>
        </p:spPr>
      </p:pic>
    </p:spTree>
    <p:extLst>
      <p:ext uri="{BB962C8B-B14F-4D97-AF65-F5344CB8AC3E}">
        <p14:creationId xmlns:p14="http://schemas.microsoft.com/office/powerpoint/2010/main" val="259356764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3"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12"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0-#ppt_w/2"/>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12"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0-#ppt_w/2"/>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6" presetClass="entr" presetSubtype="0" fill="hold"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80">
                                          <p:stCondLst>
                                            <p:cond delay="0"/>
                                          </p:stCondLst>
                                        </p:cTn>
                                        <p:tgtEl>
                                          <p:spTgt spid="14"/>
                                        </p:tgtEl>
                                      </p:cBhvr>
                                    </p:animEffect>
                                    <p:anim calcmode="lin" valueType="num">
                                      <p:cBhvr>
                                        <p:cTn id="2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3" dur="26">
                                          <p:stCondLst>
                                            <p:cond delay="650"/>
                                          </p:stCondLst>
                                        </p:cTn>
                                        <p:tgtEl>
                                          <p:spTgt spid="14"/>
                                        </p:tgtEl>
                                      </p:cBhvr>
                                      <p:to x="100000" y="60000"/>
                                    </p:animScale>
                                    <p:animScale>
                                      <p:cBhvr>
                                        <p:cTn id="34" dur="166" decel="50000">
                                          <p:stCondLst>
                                            <p:cond delay="676"/>
                                          </p:stCondLst>
                                        </p:cTn>
                                        <p:tgtEl>
                                          <p:spTgt spid="14"/>
                                        </p:tgtEl>
                                      </p:cBhvr>
                                      <p:to x="100000" y="100000"/>
                                    </p:animScale>
                                    <p:animScale>
                                      <p:cBhvr>
                                        <p:cTn id="35" dur="26">
                                          <p:stCondLst>
                                            <p:cond delay="1312"/>
                                          </p:stCondLst>
                                        </p:cTn>
                                        <p:tgtEl>
                                          <p:spTgt spid="14"/>
                                        </p:tgtEl>
                                      </p:cBhvr>
                                      <p:to x="100000" y="80000"/>
                                    </p:animScale>
                                    <p:animScale>
                                      <p:cBhvr>
                                        <p:cTn id="36" dur="166" decel="50000">
                                          <p:stCondLst>
                                            <p:cond delay="1338"/>
                                          </p:stCondLst>
                                        </p:cTn>
                                        <p:tgtEl>
                                          <p:spTgt spid="14"/>
                                        </p:tgtEl>
                                      </p:cBhvr>
                                      <p:to x="100000" y="100000"/>
                                    </p:animScale>
                                    <p:animScale>
                                      <p:cBhvr>
                                        <p:cTn id="37" dur="26">
                                          <p:stCondLst>
                                            <p:cond delay="1642"/>
                                          </p:stCondLst>
                                        </p:cTn>
                                        <p:tgtEl>
                                          <p:spTgt spid="14"/>
                                        </p:tgtEl>
                                      </p:cBhvr>
                                      <p:to x="100000" y="90000"/>
                                    </p:animScale>
                                    <p:animScale>
                                      <p:cBhvr>
                                        <p:cTn id="38" dur="166" decel="50000">
                                          <p:stCondLst>
                                            <p:cond delay="1668"/>
                                          </p:stCondLst>
                                        </p:cTn>
                                        <p:tgtEl>
                                          <p:spTgt spid="14"/>
                                        </p:tgtEl>
                                      </p:cBhvr>
                                      <p:to x="100000" y="100000"/>
                                    </p:animScale>
                                    <p:animScale>
                                      <p:cBhvr>
                                        <p:cTn id="39" dur="26">
                                          <p:stCondLst>
                                            <p:cond delay="1808"/>
                                          </p:stCondLst>
                                        </p:cTn>
                                        <p:tgtEl>
                                          <p:spTgt spid="14"/>
                                        </p:tgtEl>
                                      </p:cBhvr>
                                      <p:to x="100000" y="95000"/>
                                    </p:animScale>
                                    <p:animScale>
                                      <p:cBhvr>
                                        <p:cTn id="4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a:off x="-203586" y="-7938"/>
            <a:ext cx="12395586" cy="6858000"/>
          </a:xfrm>
        </p:spPr>
      </p:pic>
      <p:sp>
        <p:nvSpPr>
          <p:cNvPr id="14" name="Content Placeholder 13"/>
          <p:cNvSpPr>
            <a:spLocks noGrp="1"/>
          </p:cNvSpPr>
          <p:nvPr>
            <p:ph idx="18"/>
          </p:nvPr>
        </p:nvSpPr>
        <p:spPr/>
        <p:txBody>
          <a:bodyPr/>
          <a:lstStyle/>
          <a:p>
            <a:endParaRPr lang="en-US"/>
          </a:p>
        </p:txBody>
      </p:sp>
      <p:sp>
        <p:nvSpPr>
          <p:cNvPr id="2" name="Text Placeholder 1"/>
          <p:cNvSpPr>
            <a:spLocks noGrp="1"/>
          </p:cNvSpPr>
          <p:nvPr>
            <p:ph type="body" sz="quarter" idx="11"/>
          </p:nvPr>
        </p:nvSpPr>
        <p:spPr>
          <a:xfrm>
            <a:off x="1125178" y="4596617"/>
            <a:ext cx="8403832" cy="1558445"/>
          </a:xfrm>
          <a:solidFill>
            <a:schemeClr val="bg1">
              <a:alpha val="64000"/>
            </a:schemeClr>
          </a:solidFill>
        </p:spPr>
        <p:txBody>
          <a:bodyPr/>
          <a:lstStyle/>
          <a:p>
            <a:r>
              <a:rPr lang="en-US" sz="2400" dirty="0"/>
              <a:t>“A survey of 2017 college graduates from the National Association of Colleges and Employers (NACE) reported that nearly 60% of survey respondents had an internship during their time in school..” – WSJ, 2018</a:t>
            </a:r>
          </a:p>
        </p:txBody>
      </p:sp>
      <p:sp>
        <p:nvSpPr>
          <p:cNvPr id="3" name="Text Placeholder 2"/>
          <p:cNvSpPr>
            <a:spLocks noGrp="1"/>
          </p:cNvSpPr>
          <p:nvPr>
            <p:ph type="body" sz="quarter" idx="19"/>
          </p:nvPr>
        </p:nvSpPr>
        <p:spPr>
          <a:xfrm>
            <a:off x="483628" y="839215"/>
            <a:ext cx="5875734" cy="2003625"/>
          </a:xfrm>
        </p:spPr>
        <p:txBody>
          <a:bodyPr/>
          <a:lstStyle/>
          <a:p>
            <a:r>
              <a:rPr lang="en-US" sz="13800" b="1" dirty="0">
                <a:solidFill>
                  <a:schemeClr val="bg1"/>
                </a:solidFill>
                <a:latin typeface="Bookman Old Style" panose="02050604050505020204" pitchFamily="18" charset="0"/>
              </a:rPr>
              <a:t>60%</a:t>
            </a:r>
          </a:p>
        </p:txBody>
      </p:sp>
      <p:sp>
        <p:nvSpPr>
          <p:cNvPr id="6" name="Slide Number Placeholder 5"/>
          <p:cNvSpPr>
            <a:spLocks noGrp="1"/>
          </p:cNvSpPr>
          <p:nvPr>
            <p:ph type="sldNum" sz="quarter" idx="4"/>
          </p:nvPr>
        </p:nvSpPr>
        <p:spPr/>
        <p:txBody>
          <a:bodyPr/>
          <a:lstStyle/>
          <a:p>
            <a:fld id="{4997E989-D798-4C62-8E93-3D2D613C2488}" type="slidenum">
              <a:rPr lang="en-US" smtClean="0"/>
              <a:pPr/>
              <a:t>12</a:t>
            </a:fld>
            <a:endParaRPr lang="en-US"/>
          </a:p>
        </p:txBody>
      </p:sp>
    </p:spTree>
    <p:extLst>
      <p:ext uri="{BB962C8B-B14F-4D97-AF65-F5344CB8AC3E}">
        <p14:creationId xmlns:p14="http://schemas.microsoft.com/office/powerpoint/2010/main" val="2644211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p:cNvPicPr>
            <a:picLocks noGrp="1" noChangeAspect="1"/>
          </p:cNvPicPr>
          <p:nvPr>
            <p:ph type="pic" sz="quarter" idx="10"/>
          </p:nvPr>
        </p:nvPicPr>
        <p:blipFill>
          <a:blip r:embed="rId2"/>
          <a:srcRect t="742" b="742"/>
          <a:stretch>
            <a:fillRect/>
          </a:stretch>
        </p:blipFill>
        <p:spPr>
          <a:xfrm>
            <a:off x="6251816" y="140445"/>
            <a:ext cx="5940184" cy="6717555"/>
          </a:xfrm>
          <a:prstGeom prst="rect">
            <a:avLst/>
          </a:prstGeom>
        </p:spPr>
      </p:pic>
      <p:sp>
        <p:nvSpPr>
          <p:cNvPr id="10" name="Content Placeholder 9"/>
          <p:cNvSpPr>
            <a:spLocks noGrp="1"/>
          </p:cNvSpPr>
          <p:nvPr>
            <p:ph idx="18"/>
          </p:nvPr>
        </p:nvSpPr>
        <p:spPr>
          <a:xfrm>
            <a:off x="937974" y="138544"/>
            <a:ext cx="4220051" cy="3083921"/>
          </a:xfrm>
        </p:spPr>
        <p:txBody>
          <a:bodyPr/>
          <a:lstStyle/>
          <a:p>
            <a:r>
              <a:rPr lang="en-US" dirty="0"/>
              <a:t>BECAUSE THEY CARE</a:t>
            </a:r>
          </a:p>
        </p:txBody>
      </p:sp>
      <p:sp>
        <p:nvSpPr>
          <p:cNvPr id="9" name="Text Placeholder 8"/>
          <p:cNvSpPr>
            <a:spLocks noGrp="1"/>
          </p:cNvSpPr>
          <p:nvPr>
            <p:ph type="body" sz="quarter" idx="11"/>
          </p:nvPr>
        </p:nvSpPr>
        <p:spPr>
          <a:xfrm>
            <a:off x="263236" y="2389799"/>
            <a:ext cx="6129304" cy="3582519"/>
          </a:xfrm>
        </p:spPr>
        <p:txBody>
          <a:bodyPr/>
          <a:lstStyle/>
          <a:p>
            <a:pPr algn="l"/>
            <a:r>
              <a:rPr lang="en-US" sz="2800" dirty="0"/>
              <a:t>“Work experience—and </a:t>
            </a:r>
            <a:r>
              <a:rPr lang="en-US" sz="2800" dirty="0">
                <a:effectLst>
                  <a:outerShdw blurRad="38100" dist="38100" dir="2700000" algn="tl">
                    <a:srgbClr val="000000">
                      <a:alpha val="43137"/>
                    </a:srgbClr>
                  </a:outerShdw>
                </a:effectLst>
              </a:rPr>
              <a:t>particularly internship experience</a:t>
            </a:r>
            <a:r>
              <a:rPr lang="en-US" sz="2800" dirty="0"/>
              <a:t>—carries a lot of weight with employers…internship experience with the organization as the top factor influencing their decision when choosing between two otherwise equally qualified candidates...”</a:t>
            </a:r>
          </a:p>
        </p:txBody>
      </p:sp>
      <p:sp>
        <p:nvSpPr>
          <p:cNvPr id="7" name="Slide Number Placeholder 6"/>
          <p:cNvSpPr>
            <a:spLocks noGrp="1"/>
          </p:cNvSpPr>
          <p:nvPr>
            <p:ph type="sldNum" sz="quarter" idx="4"/>
          </p:nvPr>
        </p:nvSpPr>
        <p:spPr/>
        <p:txBody>
          <a:bodyPr/>
          <a:lstStyle/>
          <a:p>
            <a:fld id="{4997E989-D798-4C62-8E93-3D2D613C2488}" type="slidenum">
              <a:rPr lang="en-US" smtClean="0"/>
              <a:pPr/>
              <a:t>13</a:t>
            </a:fld>
            <a:endParaRPr lang="en-US"/>
          </a:p>
        </p:txBody>
      </p:sp>
      <p:sp>
        <p:nvSpPr>
          <p:cNvPr id="15" name="Oval 14"/>
          <p:cNvSpPr/>
          <p:nvPr/>
        </p:nvSpPr>
        <p:spPr>
          <a:xfrm>
            <a:off x="5985164" y="1130851"/>
            <a:ext cx="4497131" cy="1792457"/>
          </a:xfrm>
          <a:prstGeom prst="ellipse">
            <a:avLst/>
          </a:prstGeom>
          <a:noFill/>
          <a:ln w="38100">
            <a:solidFill>
              <a:srgbClr val="FF0000"/>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cxnSp>
        <p:nvCxnSpPr>
          <p:cNvPr id="18" name="Straight Arrow Connector 17"/>
          <p:cNvCxnSpPr/>
          <p:nvPr/>
        </p:nvCxnSpPr>
        <p:spPr>
          <a:xfrm flipH="1" flipV="1">
            <a:off x="7891871" y="4181058"/>
            <a:ext cx="2660073" cy="2771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77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50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1+#ppt_w/2"/>
                                          </p:val>
                                        </p:tav>
                                        <p:tav tm="100000">
                                          <p:val>
                                            <p:strVal val="#ppt_x"/>
                                          </p:val>
                                        </p:tav>
                                      </p:tavLst>
                                    </p:anim>
                                    <p:anim calcmode="lin" valueType="num">
                                      <p:cBhvr additive="base">
                                        <p:cTn id="12"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l="2336"/>
          <a:stretch/>
        </p:blipFill>
        <p:spPr>
          <a:xfrm>
            <a:off x="65973" y="426172"/>
            <a:ext cx="6256398" cy="6190528"/>
          </a:xfrm>
          <a:prstGeom prst="rect">
            <a:avLst/>
          </a:prstGeom>
        </p:spPr>
      </p:pic>
      <p:sp>
        <p:nvSpPr>
          <p:cNvPr id="3" name="Text Placeholder 2"/>
          <p:cNvSpPr>
            <a:spLocks noGrp="1"/>
          </p:cNvSpPr>
          <p:nvPr>
            <p:ph type="body" sz="quarter" idx="11"/>
          </p:nvPr>
        </p:nvSpPr>
        <p:spPr>
          <a:xfrm>
            <a:off x="6180534" y="3013363"/>
            <a:ext cx="6011466" cy="1643527"/>
          </a:xfrm>
        </p:spPr>
        <p:txBody>
          <a:bodyPr/>
          <a:lstStyle/>
          <a:p>
            <a:r>
              <a:rPr lang="en-US" sz="2800" dirty="0"/>
              <a:t>“Not only are problem-solving skills and teamwork abilities the most desired attributes, but they are of equal importance.”</a:t>
            </a:r>
          </a:p>
        </p:txBody>
      </p:sp>
      <p:sp>
        <p:nvSpPr>
          <p:cNvPr id="5" name="Content Placeholder 4"/>
          <p:cNvSpPr>
            <a:spLocks noGrp="1"/>
          </p:cNvSpPr>
          <p:nvPr>
            <p:ph idx="18"/>
          </p:nvPr>
        </p:nvSpPr>
        <p:spPr>
          <a:xfrm>
            <a:off x="6525575" y="294409"/>
            <a:ext cx="4711887" cy="4579715"/>
          </a:xfrm>
        </p:spPr>
        <p:txBody>
          <a:bodyPr/>
          <a:lstStyle/>
          <a:p>
            <a:r>
              <a:rPr lang="en-US" dirty="0"/>
              <a:t>YOU’RE MORE THAN YOUR GPA</a:t>
            </a:r>
          </a:p>
        </p:txBody>
      </p:sp>
      <p:sp>
        <p:nvSpPr>
          <p:cNvPr id="6" name="Slide Number Placeholder 5"/>
          <p:cNvSpPr>
            <a:spLocks noGrp="1"/>
          </p:cNvSpPr>
          <p:nvPr>
            <p:ph type="sldNum" sz="quarter" idx="4"/>
          </p:nvPr>
        </p:nvSpPr>
        <p:spPr/>
        <p:txBody>
          <a:bodyPr/>
          <a:lstStyle/>
          <a:p>
            <a:fld id="{4997E989-D798-4C62-8E93-3D2D613C2488}" type="slidenum">
              <a:rPr lang="en-US" smtClean="0"/>
              <a:pPr/>
              <a:t>14</a:t>
            </a:fld>
            <a:endParaRPr lang="en-US"/>
          </a:p>
        </p:txBody>
      </p:sp>
    </p:spTree>
    <p:extLst>
      <p:ext uri="{BB962C8B-B14F-4D97-AF65-F5344CB8AC3E}">
        <p14:creationId xmlns:p14="http://schemas.microsoft.com/office/powerpoint/2010/main" val="2535242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195848" cy="68580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5AE1514C-5E56-4738-A1FF-4B1CFD2A3E36}" type="slidenum">
              <a:rPr lang="en-US" smtClean="0"/>
              <a:t>15</a:t>
            </a:fld>
            <a:endParaRPr lang="en-US"/>
          </a:p>
        </p:txBody>
      </p:sp>
      <p:sp>
        <p:nvSpPr>
          <p:cNvPr id="5" name="TextBox 4"/>
          <p:cNvSpPr txBox="1"/>
          <p:nvPr/>
        </p:nvSpPr>
        <p:spPr>
          <a:xfrm>
            <a:off x="1560788" y="383325"/>
            <a:ext cx="2787630" cy="1323439"/>
          </a:xfrm>
          <a:prstGeom prst="rect">
            <a:avLst/>
          </a:prstGeom>
          <a:noFill/>
        </p:spPr>
        <p:txBody>
          <a:bodyPr wrap="square" rtlCol="0">
            <a:spAutoFit/>
          </a:bodyPr>
          <a:lstStyle/>
          <a:p>
            <a:pPr algn="ctr"/>
            <a:r>
              <a:rPr lang="en-US" sz="4000" dirty="0">
                <a:solidFill>
                  <a:schemeClr val="bg1"/>
                </a:solidFill>
                <a:latin typeface="Haettenschweiler" panose="020B0706040902060204" pitchFamily="34" charset="0"/>
                <a:cs typeface="Aharoni" panose="02010803020104030203" pitchFamily="2" charset="-79"/>
              </a:rPr>
              <a:t>Technical (Hard) </a:t>
            </a:r>
          </a:p>
          <a:p>
            <a:pPr algn="ctr"/>
            <a:r>
              <a:rPr lang="en-US" sz="4000" dirty="0">
                <a:solidFill>
                  <a:schemeClr val="bg1"/>
                </a:solidFill>
                <a:latin typeface="Haettenschweiler" panose="020B0706040902060204" pitchFamily="34" charset="0"/>
                <a:cs typeface="Aharoni" panose="02010803020104030203" pitchFamily="2" charset="-79"/>
              </a:rPr>
              <a:t>Skills</a:t>
            </a:r>
          </a:p>
        </p:txBody>
      </p:sp>
      <p:sp>
        <p:nvSpPr>
          <p:cNvPr id="8" name="TextBox 7"/>
          <p:cNvSpPr txBox="1"/>
          <p:nvPr/>
        </p:nvSpPr>
        <p:spPr>
          <a:xfrm>
            <a:off x="7756636" y="383325"/>
            <a:ext cx="2815331" cy="1323439"/>
          </a:xfrm>
          <a:prstGeom prst="rect">
            <a:avLst/>
          </a:prstGeom>
          <a:noFill/>
        </p:spPr>
        <p:txBody>
          <a:bodyPr wrap="square" rtlCol="0">
            <a:spAutoFit/>
          </a:bodyPr>
          <a:lstStyle/>
          <a:p>
            <a:pPr algn="ctr"/>
            <a:r>
              <a:rPr lang="en-US" sz="4000" dirty="0">
                <a:latin typeface="Haettenschweiler" panose="020B0706040902060204" pitchFamily="34" charset="0"/>
                <a:cs typeface="Aharoni" panose="02010803020104030203" pitchFamily="2" charset="-79"/>
              </a:rPr>
              <a:t>Essential (Soft)</a:t>
            </a:r>
          </a:p>
          <a:p>
            <a:pPr algn="ctr"/>
            <a:r>
              <a:rPr lang="en-US" sz="4000" dirty="0">
                <a:latin typeface="Haettenschweiler" panose="020B0706040902060204" pitchFamily="34" charset="0"/>
                <a:cs typeface="Aharoni" panose="02010803020104030203" pitchFamily="2" charset="-79"/>
              </a:rPr>
              <a:t>Skills</a:t>
            </a:r>
          </a:p>
        </p:txBody>
      </p:sp>
      <p:sp>
        <p:nvSpPr>
          <p:cNvPr id="9" name="TextBox 8"/>
          <p:cNvSpPr txBox="1"/>
          <p:nvPr/>
        </p:nvSpPr>
        <p:spPr>
          <a:xfrm>
            <a:off x="5461557" y="737268"/>
            <a:ext cx="1468581" cy="707886"/>
          </a:xfrm>
          <a:prstGeom prst="rect">
            <a:avLst/>
          </a:prstGeom>
          <a:noFill/>
        </p:spPr>
        <p:txBody>
          <a:bodyPr wrap="square" rtlCol="0">
            <a:spAutoFit/>
          </a:bodyPr>
          <a:lstStyle/>
          <a:p>
            <a:pPr algn="ctr"/>
            <a:r>
              <a:rPr lang="en-US" sz="4000" dirty="0">
                <a:solidFill>
                  <a:schemeClr val="accent4"/>
                </a:solidFill>
                <a:latin typeface="Haettenschweiler" panose="020B0706040902060204" pitchFamily="34" charset="0"/>
                <a:cs typeface="Aharoni" panose="02010803020104030203" pitchFamily="2" charset="-79"/>
              </a:rPr>
              <a:t>VS</a:t>
            </a:r>
          </a:p>
        </p:txBody>
      </p:sp>
      <p:sp>
        <p:nvSpPr>
          <p:cNvPr id="6" name="TextBox 5"/>
          <p:cNvSpPr txBox="1"/>
          <p:nvPr/>
        </p:nvSpPr>
        <p:spPr>
          <a:xfrm>
            <a:off x="1560788" y="1927891"/>
            <a:ext cx="3228110" cy="4708981"/>
          </a:xfrm>
          <a:prstGeom prst="rect">
            <a:avLst/>
          </a:prstGeom>
          <a:noFill/>
        </p:spPr>
        <p:txBody>
          <a:bodyPr wrap="square" rtlCol="0">
            <a:spAutoFit/>
          </a:bodyPr>
          <a:lstStyle/>
          <a:p>
            <a:r>
              <a:rPr lang="en-US" sz="2000" b="1" dirty="0">
                <a:solidFill>
                  <a:schemeClr val="bg1"/>
                </a:solidFill>
              </a:rPr>
              <a:t>What Are They?</a:t>
            </a:r>
          </a:p>
          <a:p>
            <a:pPr marL="285750" indent="-285750">
              <a:buFontTx/>
              <a:buChar char="-"/>
            </a:pPr>
            <a:r>
              <a:rPr lang="en-US" sz="2000" dirty="0">
                <a:solidFill>
                  <a:schemeClr val="bg1"/>
                </a:solidFill>
              </a:rPr>
              <a:t>Easy To Prove</a:t>
            </a:r>
          </a:p>
          <a:p>
            <a:pPr marL="285750" indent="-285750">
              <a:buFontTx/>
              <a:buChar char="-"/>
            </a:pPr>
            <a:r>
              <a:rPr lang="en-US" sz="2000" dirty="0">
                <a:solidFill>
                  <a:schemeClr val="bg1"/>
                </a:solidFill>
              </a:rPr>
              <a:t>Technical Skills</a:t>
            </a:r>
          </a:p>
          <a:p>
            <a:endParaRPr lang="en-US" sz="2000" dirty="0">
              <a:solidFill>
                <a:schemeClr val="bg1"/>
              </a:solidFill>
            </a:endParaRPr>
          </a:p>
          <a:p>
            <a:r>
              <a:rPr lang="en-US" sz="2000" b="1" dirty="0">
                <a:solidFill>
                  <a:schemeClr val="bg1"/>
                </a:solidFill>
              </a:rPr>
              <a:t>Examples</a:t>
            </a:r>
          </a:p>
          <a:p>
            <a:pPr marL="285750" indent="-285750">
              <a:buFontTx/>
              <a:buChar char="-"/>
            </a:pPr>
            <a:r>
              <a:rPr lang="en-US" sz="2000" dirty="0">
                <a:solidFill>
                  <a:schemeClr val="bg1"/>
                </a:solidFill>
              </a:rPr>
              <a:t>Social Media</a:t>
            </a:r>
          </a:p>
          <a:p>
            <a:pPr marL="285750" indent="-285750">
              <a:buFontTx/>
              <a:buChar char="-"/>
            </a:pPr>
            <a:r>
              <a:rPr lang="en-US" sz="2000" dirty="0">
                <a:solidFill>
                  <a:schemeClr val="bg1"/>
                </a:solidFill>
              </a:rPr>
              <a:t>Languages</a:t>
            </a:r>
          </a:p>
          <a:p>
            <a:pPr marL="285750" indent="-285750">
              <a:buFontTx/>
              <a:buChar char="-"/>
            </a:pPr>
            <a:r>
              <a:rPr lang="en-US" sz="2000" dirty="0">
                <a:solidFill>
                  <a:schemeClr val="bg1"/>
                </a:solidFill>
              </a:rPr>
              <a:t>Computer</a:t>
            </a:r>
          </a:p>
          <a:p>
            <a:pPr marL="285750" indent="-285750">
              <a:buFontTx/>
              <a:buChar char="-"/>
            </a:pPr>
            <a:r>
              <a:rPr lang="en-US" sz="2000" dirty="0">
                <a:solidFill>
                  <a:schemeClr val="bg1"/>
                </a:solidFill>
              </a:rPr>
              <a:t>Programming (Software)</a:t>
            </a:r>
          </a:p>
          <a:p>
            <a:endParaRPr lang="en-US" sz="2000" dirty="0">
              <a:solidFill>
                <a:schemeClr val="bg1"/>
              </a:solidFill>
            </a:endParaRPr>
          </a:p>
          <a:p>
            <a:r>
              <a:rPr lang="en-US" sz="2000" b="1" dirty="0">
                <a:solidFill>
                  <a:schemeClr val="bg1"/>
                </a:solidFill>
              </a:rPr>
              <a:t>How To Get Them</a:t>
            </a:r>
          </a:p>
          <a:p>
            <a:pPr marL="285750" indent="-285750">
              <a:buFontTx/>
              <a:buChar char="-"/>
            </a:pPr>
            <a:r>
              <a:rPr lang="en-US" sz="2000" dirty="0">
                <a:solidFill>
                  <a:schemeClr val="bg1"/>
                </a:solidFill>
              </a:rPr>
              <a:t>Training</a:t>
            </a:r>
          </a:p>
          <a:p>
            <a:pPr marL="285750" indent="-285750">
              <a:buFontTx/>
              <a:buChar char="-"/>
            </a:pPr>
            <a:r>
              <a:rPr lang="en-US" sz="2000" dirty="0">
                <a:solidFill>
                  <a:schemeClr val="bg1"/>
                </a:solidFill>
              </a:rPr>
              <a:t>Coursework</a:t>
            </a:r>
          </a:p>
          <a:p>
            <a:pPr marL="285750" indent="-285750">
              <a:buFontTx/>
              <a:buChar char="-"/>
            </a:pPr>
            <a:r>
              <a:rPr lang="en-US" sz="2000" dirty="0">
                <a:solidFill>
                  <a:schemeClr val="bg1"/>
                </a:solidFill>
              </a:rPr>
              <a:t>Certifications</a:t>
            </a:r>
          </a:p>
          <a:p>
            <a:pPr marL="285750" indent="-285750">
              <a:buFontTx/>
              <a:buChar char="-"/>
            </a:pPr>
            <a:r>
              <a:rPr lang="en-US" sz="2000" dirty="0">
                <a:solidFill>
                  <a:schemeClr val="bg1"/>
                </a:solidFill>
              </a:rPr>
              <a:t>Degree</a:t>
            </a:r>
          </a:p>
        </p:txBody>
      </p:sp>
      <p:sp>
        <p:nvSpPr>
          <p:cNvPr id="11" name="TextBox 10"/>
          <p:cNvSpPr txBox="1"/>
          <p:nvPr/>
        </p:nvSpPr>
        <p:spPr>
          <a:xfrm>
            <a:off x="7371567" y="1927890"/>
            <a:ext cx="3200400" cy="4708981"/>
          </a:xfrm>
          <a:prstGeom prst="rect">
            <a:avLst/>
          </a:prstGeom>
          <a:noFill/>
        </p:spPr>
        <p:txBody>
          <a:bodyPr wrap="square" rtlCol="0">
            <a:spAutoFit/>
          </a:bodyPr>
          <a:lstStyle/>
          <a:p>
            <a:r>
              <a:rPr lang="en-US" sz="2000" b="1" dirty="0"/>
              <a:t>What Are They?</a:t>
            </a:r>
          </a:p>
          <a:p>
            <a:pPr marL="285750" indent="-285750">
              <a:buFontTx/>
              <a:buChar char="-"/>
            </a:pPr>
            <a:r>
              <a:rPr lang="en-US" sz="2000" dirty="0"/>
              <a:t>Proven Over Time </a:t>
            </a:r>
          </a:p>
          <a:p>
            <a:pPr marL="285750" indent="-285750">
              <a:buFontTx/>
              <a:buChar char="-"/>
            </a:pPr>
            <a:r>
              <a:rPr lang="en-US" sz="2000" dirty="0"/>
              <a:t>Your Personal Approach</a:t>
            </a:r>
          </a:p>
          <a:p>
            <a:endParaRPr lang="en-US" sz="2000" dirty="0"/>
          </a:p>
          <a:p>
            <a:r>
              <a:rPr lang="en-US" sz="2000" b="1" dirty="0"/>
              <a:t>Examples</a:t>
            </a:r>
          </a:p>
          <a:p>
            <a:pPr marL="285750" indent="-285750">
              <a:buFontTx/>
              <a:buChar char="-"/>
            </a:pPr>
            <a:r>
              <a:rPr lang="en-US" sz="2000" dirty="0"/>
              <a:t>Communication</a:t>
            </a:r>
          </a:p>
          <a:p>
            <a:pPr marL="285750" indent="-285750">
              <a:buFontTx/>
              <a:buChar char="-"/>
            </a:pPr>
            <a:r>
              <a:rPr lang="en-US" sz="2000" dirty="0"/>
              <a:t>Team Player</a:t>
            </a:r>
          </a:p>
          <a:p>
            <a:pPr marL="285750" indent="-285750">
              <a:buFontTx/>
              <a:buChar char="-"/>
            </a:pPr>
            <a:r>
              <a:rPr lang="en-US" sz="2000" dirty="0"/>
              <a:t>Leadership</a:t>
            </a:r>
          </a:p>
          <a:p>
            <a:pPr marL="285750" indent="-285750">
              <a:buFontTx/>
              <a:buChar char="-"/>
            </a:pPr>
            <a:r>
              <a:rPr lang="en-US" sz="2000" dirty="0"/>
              <a:t>Responsible</a:t>
            </a:r>
          </a:p>
          <a:p>
            <a:endParaRPr lang="en-US" sz="2000" dirty="0"/>
          </a:p>
          <a:p>
            <a:r>
              <a:rPr lang="en-US" sz="2000" b="1" dirty="0"/>
              <a:t>How To Get Them</a:t>
            </a:r>
          </a:p>
          <a:p>
            <a:pPr marL="285750" indent="-285750">
              <a:buFontTx/>
              <a:buChar char="-"/>
            </a:pPr>
            <a:r>
              <a:rPr lang="en-US" sz="2000" dirty="0"/>
              <a:t>Student Orgs</a:t>
            </a:r>
          </a:p>
          <a:p>
            <a:pPr marL="285750" indent="-285750">
              <a:buFontTx/>
              <a:buChar char="-"/>
            </a:pPr>
            <a:r>
              <a:rPr lang="en-US" sz="2000" dirty="0"/>
              <a:t>Jobs/Volunteer Experiences</a:t>
            </a:r>
          </a:p>
          <a:p>
            <a:pPr marL="285750" indent="-285750">
              <a:buFontTx/>
              <a:buChar char="-"/>
            </a:pPr>
            <a:r>
              <a:rPr lang="en-US" sz="2000" dirty="0"/>
              <a:t>Group Projects</a:t>
            </a:r>
          </a:p>
        </p:txBody>
      </p:sp>
      <p:pic>
        <p:nvPicPr>
          <p:cNvPr id="7" name="Picture 6"/>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0571967" y="4701328"/>
            <a:ext cx="1150027" cy="1150027"/>
          </a:xfrm>
          <a:prstGeom prst="rect">
            <a:avLst/>
          </a:prstGeom>
        </p:spPr>
      </p:pic>
      <p:pic>
        <p:nvPicPr>
          <p:cNvPr id="10" name="Picture 9"/>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4631951" y="5851355"/>
            <a:ext cx="744806" cy="744806"/>
          </a:xfrm>
          <a:prstGeom prst="rect">
            <a:avLst/>
          </a:prstGeom>
        </p:spPr>
      </p:pic>
      <p:pic>
        <p:nvPicPr>
          <p:cNvPr id="12" name="Picture 11"/>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219865" y="2353734"/>
            <a:ext cx="786702" cy="786702"/>
          </a:xfrm>
          <a:prstGeom prst="rect">
            <a:avLst/>
          </a:prstGeom>
        </p:spPr>
      </p:pic>
      <p:pic>
        <p:nvPicPr>
          <p:cNvPr id="13" name="Picture 12"/>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6319509" y="1602608"/>
            <a:ext cx="1159628" cy="1159628"/>
          </a:xfrm>
          <a:prstGeom prst="rect">
            <a:avLst/>
          </a:prstGeom>
        </p:spPr>
      </p:pic>
    </p:spTree>
    <p:extLst>
      <p:ext uri="{BB962C8B-B14F-4D97-AF65-F5344CB8AC3E}">
        <p14:creationId xmlns:p14="http://schemas.microsoft.com/office/powerpoint/2010/main" val="357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374276"/>
            <a:ext cx="7324426" cy="3883523"/>
            <a:chOff x="252031" y="-22763"/>
            <a:chExt cx="7324426" cy="7269964"/>
          </a:xfrm>
        </p:grpSpPr>
        <p:sp>
          <p:nvSpPr>
            <p:cNvPr id="16" name="Rectangle 15">
              <a:extLst>
                <a:ext uri="{FF2B5EF4-FFF2-40B4-BE49-F238E27FC236}">
                  <a16:creationId xmlns:a16="http://schemas.microsoft.com/office/drawing/2014/main" id="{B601E3FC-2016-4085-9A4B-A172702EAAE1}"/>
                </a:ext>
                <a:ext uri="{C183D7F6-B498-43B3-948B-1728B52AA6E4}">
                  <adec:decorative xmlns:adec="http://schemas.microsoft.com/office/drawing/2017/decorative" val="1"/>
                </a:ext>
              </a:extLst>
            </p:cNvPr>
            <p:cNvSpPr/>
            <p:nvPr userDrawn="1"/>
          </p:nvSpPr>
          <p:spPr>
            <a:xfrm>
              <a:off x="979714" y="1181211"/>
              <a:ext cx="6117771" cy="6065990"/>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16200000" scaled="1"/>
              <a:tileRect/>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2</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a:ea typeface="+mn-ea"/>
                  <a:cs typeface="+mn-cs"/>
                </a:rPr>
                <a:t>+</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7" name="Rectangle 16">
              <a:extLst>
                <a:ext uri="{FF2B5EF4-FFF2-40B4-BE49-F238E27FC236}">
                  <a16:creationId xmlns:a16="http://schemas.microsoft.com/office/drawing/2014/main" id="{2CBF662F-A198-4AD3-8EBC-0EC9A52B2994}"/>
                </a:ext>
                <a:ext uri="{C183D7F6-B498-43B3-948B-1728B52AA6E4}">
                  <adec:decorative xmlns:adec="http://schemas.microsoft.com/office/drawing/2017/decorative" val="1"/>
                </a:ext>
              </a:extLst>
            </p:cNvPr>
            <p:cNvSpPr/>
            <p:nvPr userDrawn="1"/>
          </p:nvSpPr>
          <p:spPr>
            <a:xfrm>
              <a:off x="500743" y="-22763"/>
              <a:ext cx="7075714" cy="5878284"/>
            </a:xfrm>
            <a:prstGeom prst="rect">
              <a:avLst/>
            </a:prstGeom>
            <a:noFill/>
            <a:ln w="127000" cap="flat" cmpd="sng" algn="ctr">
              <a:solidFill>
                <a:sysClr val="window" lastClr="FF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142E86C5-8E5F-4620-A4FB-D1F926179D18}"/>
                </a:ext>
                <a:ext uri="{C183D7F6-B498-43B3-948B-1728B52AA6E4}">
                  <adec:decorative xmlns:adec="http://schemas.microsoft.com/office/drawing/2017/decorative" val="1"/>
                </a:ext>
              </a:extLst>
            </p:cNvPr>
            <p:cNvSpPr/>
            <p:nvPr userDrawn="1"/>
          </p:nvSpPr>
          <p:spPr>
            <a:xfrm>
              <a:off x="252031" y="655467"/>
              <a:ext cx="6475341" cy="5701790"/>
            </a:xfrm>
            <a:prstGeom prst="rect">
              <a:avLst/>
            </a:prstGeom>
            <a:solidFill>
              <a:srgbClr val="2F334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itle 1"/>
          <p:cNvSpPr txBox="1">
            <a:spLocks/>
          </p:cNvSpPr>
          <p:nvPr/>
        </p:nvSpPr>
        <p:spPr>
          <a:xfrm>
            <a:off x="1718441" y="2167022"/>
            <a:ext cx="8889324" cy="2308324"/>
          </a:xfrm>
          <a:prstGeom prst="rect">
            <a:avLst/>
          </a:prstGeom>
          <a:noFill/>
        </p:spPr>
        <p:txBody>
          <a:bodyPr vert="horz" wrap="square" lIns="91440" tIns="45720" rIns="91440" bIns="45720" rtlCol="0" anchor="b" anchorCtr="0">
            <a:spAutoFit/>
          </a:bodyPr>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noProof="0" dirty="0">
                <a:gradFill>
                  <a:gsLst>
                    <a:gs pos="0">
                      <a:srgbClr val="75D1FF">
                        <a:lumMod val="5000"/>
                        <a:lumOff val="95000"/>
                      </a:srgbClr>
                    </a:gs>
                    <a:gs pos="100000">
                      <a:srgbClr val="FFFFFF"/>
                    </a:gs>
                  </a:gsLst>
                  <a:lin ang="5400000" scaled="1"/>
                </a:gradFill>
                <a:latin typeface="Segoe UI"/>
              </a:rPr>
              <a:t>FIND AN INTERNSHIP</a:t>
            </a:r>
            <a:endParaRPr kumimoji="0" lang="en-US" sz="8000" b="1" i="0" u="none" strike="noStrike" kern="1200" cap="none" spc="-300" normalizeH="0" baseline="0" noProof="0" dirty="0">
              <a:ln>
                <a:noFill/>
              </a:ln>
              <a:gradFill>
                <a:gsLst>
                  <a:gs pos="0">
                    <a:srgbClr val="75D1FF">
                      <a:lumMod val="5000"/>
                      <a:lumOff val="95000"/>
                    </a:srgbClr>
                  </a:gs>
                  <a:gs pos="100000">
                    <a:srgbClr val="FFFFFF"/>
                  </a:gs>
                </a:gsLst>
                <a:lin ang="5400000" scaled="1"/>
              </a:gradFill>
              <a:effectLst/>
              <a:uLnTx/>
              <a:uFillTx/>
              <a:latin typeface="Segoe UI"/>
              <a:ea typeface="+mn-ea"/>
              <a:cs typeface="Segoe UI Semilight" panose="020B0402040204020203" pitchFamily="34" charset="0"/>
            </a:endParaRPr>
          </a:p>
        </p:txBody>
      </p:sp>
      <p:cxnSp>
        <p:nvCxnSpPr>
          <p:cNvPr id="8" name="Straight Connector 7"/>
          <p:cNvCxnSpPr/>
          <p:nvPr/>
        </p:nvCxnSpPr>
        <p:spPr>
          <a:xfrm flipH="1">
            <a:off x="9593761" y="-595934"/>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588578" y="4792717"/>
            <a:ext cx="2096812" cy="206528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29695" y="5525813"/>
            <a:ext cx="1179046" cy="118414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455" y="-1066353"/>
            <a:ext cx="3620368" cy="3620368"/>
          </a:xfrm>
          <a:prstGeom prst="rect">
            <a:avLst/>
          </a:prstGeom>
        </p:spPr>
      </p:pic>
      <p:pic>
        <p:nvPicPr>
          <p:cNvPr id="14" name="Picture 13"/>
          <p:cNvPicPr>
            <a:picLocks noChangeAspect="1"/>
          </p:cNvPicPr>
          <p:nvPr/>
        </p:nvPicPr>
        <p:blipFill>
          <a:blip r:embed="rId4" cstate="screen">
            <a:duotone>
              <a:prstClr val="black"/>
              <a:schemeClr val="accent4">
                <a:lumMod val="50000"/>
                <a:tint val="45000"/>
                <a:satMod val="400000"/>
              </a:schemeClr>
            </a:duotone>
            <a:extLst>
              <a:ext uri="{28A0092B-C50C-407E-A947-70E740481C1C}">
                <a14:useLocalDpi xmlns:a14="http://schemas.microsoft.com/office/drawing/2010/main" val="0"/>
              </a:ext>
            </a:extLst>
          </a:blip>
          <a:stretch>
            <a:fillRect/>
          </a:stretch>
        </p:blipFill>
        <p:spPr>
          <a:xfrm>
            <a:off x="10607765" y="4681660"/>
            <a:ext cx="1106013" cy="1106013"/>
          </a:xfrm>
          <a:prstGeom prst="rect">
            <a:avLst/>
          </a:prstGeom>
        </p:spPr>
      </p:pic>
      <p:sp>
        <p:nvSpPr>
          <p:cNvPr id="12" name="Title 1"/>
          <p:cNvSpPr txBox="1">
            <a:spLocks/>
          </p:cNvSpPr>
          <p:nvPr/>
        </p:nvSpPr>
        <p:spPr>
          <a:xfrm>
            <a:off x="4241602" y="1655313"/>
            <a:ext cx="3647090" cy="701731"/>
          </a:xfrm>
          <a:prstGeom prst="rect">
            <a:avLst/>
          </a:prstGeom>
          <a:noFill/>
        </p:spPr>
        <p:txBody>
          <a:bodyPr vert="horz" wrap="square" lIns="91440" tIns="45720" rIns="91440" bIns="45720" rtlCol="0" anchor="b" anchorCtr="0">
            <a:spAutoFit/>
          </a:bodyPr>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4400" noProof="0" dirty="0">
                <a:gradFill>
                  <a:gsLst>
                    <a:gs pos="0">
                      <a:srgbClr val="75D1FF">
                        <a:lumMod val="5000"/>
                        <a:lumOff val="95000"/>
                      </a:srgbClr>
                    </a:gs>
                    <a:gs pos="100000">
                      <a:srgbClr val="FFFFFF"/>
                    </a:gs>
                  </a:gsLst>
                  <a:lin ang="5400000" scaled="1"/>
                </a:gradFill>
                <a:latin typeface="Segoe UI"/>
              </a:rPr>
              <a:t>HOW TO:</a:t>
            </a:r>
            <a:endParaRPr kumimoji="0" lang="en-US" sz="4400" b="1" i="0" u="none" strike="noStrike" kern="1200" cap="none" spc="-300" normalizeH="0" baseline="0" noProof="0" dirty="0">
              <a:ln>
                <a:noFill/>
              </a:ln>
              <a:gradFill>
                <a:gsLst>
                  <a:gs pos="0">
                    <a:srgbClr val="75D1FF">
                      <a:lumMod val="5000"/>
                      <a:lumOff val="95000"/>
                    </a:srgbClr>
                  </a:gs>
                  <a:gs pos="100000">
                    <a:srgbClr val="FFFFFF"/>
                  </a:gs>
                </a:gsLst>
                <a:lin ang="5400000" scaled="1"/>
              </a:gradFill>
              <a:effectLst/>
              <a:uLnTx/>
              <a:uFillTx/>
              <a:latin typeface="Segoe UI"/>
            </a:endParaRPr>
          </a:p>
        </p:txBody>
      </p:sp>
    </p:spTree>
    <p:extLst>
      <p:ext uri="{BB962C8B-B14F-4D97-AF65-F5344CB8AC3E}">
        <p14:creationId xmlns:p14="http://schemas.microsoft.com/office/powerpoint/2010/main" val="237327300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3"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12"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0-#ppt_w/2"/>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12"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0-#ppt_w/2"/>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6" presetClass="entr" presetSubtype="0" fill="hold"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80">
                                          <p:stCondLst>
                                            <p:cond delay="0"/>
                                          </p:stCondLst>
                                        </p:cTn>
                                        <p:tgtEl>
                                          <p:spTgt spid="14"/>
                                        </p:tgtEl>
                                      </p:cBhvr>
                                    </p:animEffect>
                                    <p:anim calcmode="lin" valueType="num">
                                      <p:cBhvr>
                                        <p:cTn id="2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3" dur="26">
                                          <p:stCondLst>
                                            <p:cond delay="650"/>
                                          </p:stCondLst>
                                        </p:cTn>
                                        <p:tgtEl>
                                          <p:spTgt spid="14"/>
                                        </p:tgtEl>
                                      </p:cBhvr>
                                      <p:to x="100000" y="60000"/>
                                    </p:animScale>
                                    <p:animScale>
                                      <p:cBhvr>
                                        <p:cTn id="34" dur="166" decel="50000">
                                          <p:stCondLst>
                                            <p:cond delay="676"/>
                                          </p:stCondLst>
                                        </p:cTn>
                                        <p:tgtEl>
                                          <p:spTgt spid="14"/>
                                        </p:tgtEl>
                                      </p:cBhvr>
                                      <p:to x="100000" y="100000"/>
                                    </p:animScale>
                                    <p:animScale>
                                      <p:cBhvr>
                                        <p:cTn id="35" dur="26">
                                          <p:stCondLst>
                                            <p:cond delay="1312"/>
                                          </p:stCondLst>
                                        </p:cTn>
                                        <p:tgtEl>
                                          <p:spTgt spid="14"/>
                                        </p:tgtEl>
                                      </p:cBhvr>
                                      <p:to x="100000" y="80000"/>
                                    </p:animScale>
                                    <p:animScale>
                                      <p:cBhvr>
                                        <p:cTn id="36" dur="166" decel="50000">
                                          <p:stCondLst>
                                            <p:cond delay="1338"/>
                                          </p:stCondLst>
                                        </p:cTn>
                                        <p:tgtEl>
                                          <p:spTgt spid="14"/>
                                        </p:tgtEl>
                                      </p:cBhvr>
                                      <p:to x="100000" y="100000"/>
                                    </p:animScale>
                                    <p:animScale>
                                      <p:cBhvr>
                                        <p:cTn id="37" dur="26">
                                          <p:stCondLst>
                                            <p:cond delay="1642"/>
                                          </p:stCondLst>
                                        </p:cTn>
                                        <p:tgtEl>
                                          <p:spTgt spid="14"/>
                                        </p:tgtEl>
                                      </p:cBhvr>
                                      <p:to x="100000" y="90000"/>
                                    </p:animScale>
                                    <p:animScale>
                                      <p:cBhvr>
                                        <p:cTn id="38" dur="166" decel="50000">
                                          <p:stCondLst>
                                            <p:cond delay="1668"/>
                                          </p:stCondLst>
                                        </p:cTn>
                                        <p:tgtEl>
                                          <p:spTgt spid="14"/>
                                        </p:tgtEl>
                                      </p:cBhvr>
                                      <p:to x="100000" y="100000"/>
                                    </p:animScale>
                                    <p:animScale>
                                      <p:cBhvr>
                                        <p:cTn id="39" dur="26">
                                          <p:stCondLst>
                                            <p:cond delay="1808"/>
                                          </p:stCondLst>
                                        </p:cTn>
                                        <p:tgtEl>
                                          <p:spTgt spid="14"/>
                                        </p:tgtEl>
                                      </p:cBhvr>
                                      <p:to x="100000" y="95000"/>
                                    </p:animScale>
                                    <p:animScale>
                                      <p:cBhvr>
                                        <p:cTn id="4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304799" y="2472751"/>
            <a:ext cx="5825067" cy="1643527"/>
          </a:xfrm>
        </p:spPr>
        <p:txBody>
          <a:bodyPr>
            <a:normAutofit fontScale="25000" lnSpcReduction="20000"/>
          </a:bodyPr>
          <a:lstStyle/>
          <a:p>
            <a:pPr>
              <a:lnSpc>
                <a:spcPct val="110000"/>
              </a:lnSpc>
              <a:buClr>
                <a:schemeClr val="tx2"/>
              </a:buClr>
            </a:pPr>
            <a:r>
              <a:rPr lang="en-US" sz="11200" b="1" dirty="0">
                <a:latin typeface="Century Gothic" pitchFamily="34" charset="0"/>
              </a:rPr>
              <a:t>Online Database</a:t>
            </a:r>
          </a:p>
          <a:p>
            <a:pPr lvl="1">
              <a:lnSpc>
                <a:spcPct val="110000"/>
              </a:lnSpc>
              <a:buClr>
                <a:schemeClr val="tx2"/>
              </a:buClr>
              <a:buSzPct val="100000"/>
              <a:buFont typeface="Century Gothic" pitchFamily="34" charset="0"/>
              <a:buChar char="•"/>
            </a:pPr>
            <a:r>
              <a:rPr lang="en-US" sz="7800" dirty="0">
                <a:latin typeface="Century Gothic" pitchFamily="34" charset="0"/>
              </a:rPr>
              <a:t>UCR Handshake </a:t>
            </a:r>
          </a:p>
          <a:p>
            <a:pPr lvl="1">
              <a:lnSpc>
                <a:spcPct val="110000"/>
              </a:lnSpc>
              <a:buClr>
                <a:schemeClr val="tx2"/>
              </a:buClr>
              <a:buSzPct val="100000"/>
              <a:buFont typeface="Century Gothic" pitchFamily="34" charset="0"/>
              <a:buChar char="•"/>
            </a:pPr>
            <a:r>
              <a:rPr lang="en-US" sz="7800" dirty="0" err="1">
                <a:latin typeface="Century Gothic" pitchFamily="34" charset="0"/>
              </a:rPr>
              <a:t>CareerShift</a:t>
            </a:r>
            <a:r>
              <a:rPr lang="en-US" sz="7800" dirty="0">
                <a:latin typeface="Century Gothic" pitchFamily="34" charset="0"/>
              </a:rPr>
              <a:t> through UCR Handshake</a:t>
            </a:r>
          </a:p>
          <a:p>
            <a:pPr lvl="1">
              <a:lnSpc>
                <a:spcPct val="110000"/>
              </a:lnSpc>
              <a:buClr>
                <a:schemeClr val="tx2"/>
              </a:buClr>
              <a:buSzPct val="100000"/>
              <a:buFont typeface="Century Gothic" pitchFamily="34" charset="0"/>
              <a:buChar char="•"/>
            </a:pPr>
            <a:r>
              <a:rPr lang="en-US" sz="7800" dirty="0">
                <a:latin typeface="Century Gothic" pitchFamily="34" charset="0"/>
              </a:rPr>
              <a:t>Internships.com</a:t>
            </a:r>
          </a:p>
          <a:p>
            <a:pPr lvl="1">
              <a:lnSpc>
                <a:spcPct val="110000"/>
              </a:lnSpc>
              <a:buClr>
                <a:schemeClr val="tx2"/>
              </a:buClr>
              <a:buSzPct val="100000"/>
              <a:buFont typeface="Century Gothic" pitchFamily="34" charset="0"/>
              <a:buChar char="•"/>
            </a:pPr>
            <a:r>
              <a:rPr lang="en-US" sz="7800" dirty="0">
                <a:latin typeface="Century Gothic" pitchFamily="34" charset="0"/>
              </a:rPr>
              <a:t>Undergraduate Research Portal: ugr.ucr.edu/research/portal </a:t>
            </a:r>
          </a:p>
          <a:p>
            <a:pPr>
              <a:lnSpc>
                <a:spcPct val="110000"/>
              </a:lnSpc>
              <a:buClr>
                <a:schemeClr val="tx2"/>
              </a:buClr>
            </a:pPr>
            <a:r>
              <a:rPr lang="en-US" sz="11200" b="1" dirty="0">
                <a:latin typeface="Century Gothic" pitchFamily="34" charset="0"/>
              </a:rPr>
              <a:t>Direct Application</a:t>
            </a:r>
          </a:p>
          <a:p>
            <a:pPr lvl="1">
              <a:lnSpc>
                <a:spcPct val="110000"/>
              </a:lnSpc>
              <a:buClr>
                <a:schemeClr val="tx2"/>
              </a:buClr>
              <a:buSzPct val="100000"/>
              <a:buFont typeface="Century Gothic" pitchFamily="34" charset="0"/>
              <a:buChar char="•"/>
            </a:pPr>
            <a:r>
              <a:rPr lang="en-US" sz="8000" dirty="0">
                <a:latin typeface="Century Gothic" pitchFamily="34" charset="0"/>
              </a:rPr>
              <a:t>Search company websites for openings</a:t>
            </a:r>
          </a:p>
          <a:p>
            <a:pPr lvl="1">
              <a:lnSpc>
                <a:spcPct val="110000"/>
              </a:lnSpc>
              <a:buClr>
                <a:schemeClr val="tx2"/>
              </a:buClr>
              <a:buSzPct val="100000"/>
              <a:buFont typeface="Century Gothic" pitchFamily="34" charset="0"/>
              <a:buChar char="•"/>
            </a:pPr>
            <a:r>
              <a:rPr lang="en-US" sz="8000" dirty="0">
                <a:latin typeface="Century Gothic" pitchFamily="34" charset="0"/>
              </a:rPr>
              <a:t>Department of Energy for STEM Research Internships: </a:t>
            </a:r>
            <a:r>
              <a:rPr lang="en-US" sz="8000" dirty="0">
                <a:latin typeface="Century Gothic" pitchFamily="34" charset="0"/>
                <a:hlinkClick r:id="rId3"/>
              </a:rPr>
              <a:t>http://science.energy.gov/wdts/suli/</a:t>
            </a:r>
            <a:r>
              <a:rPr lang="en-US" sz="8000" dirty="0">
                <a:latin typeface="Century Gothic" pitchFamily="34" charset="0"/>
              </a:rPr>
              <a:t> </a:t>
            </a:r>
          </a:p>
          <a:p>
            <a:pPr lvl="1">
              <a:lnSpc>
                <a:spcPct val="110000"/>
              </a:lnSpc>
              <a:buClr>
                <a:schemeClr val="tx2"/>
              </a:buClr>
              <a:buSzPct val="100000"/>
              <a:buFont typeface="Century Gothic" pitchFamily="34" charset="0"/>
              <a:buChar char="•"/>
            </a:pPr>
            <a:endParaRPr lang="en-US" sz="8000" dirty="0">
              <a:latin typeface="Century Gothic" pitchFamily="34" charset="0"/>
            </a:endParaRPr>
          </a:p>
        </p:txBody>
      </p:sp>
      <p:sp>
        <p:nvSpPr>
          <p:cNvPr id="2" name="Title 1"/>
          <p:cNvSpPr>
            <a:spLocks noGrp="1"/>
          </p:cNvSpPr>
          <p:nvPr>
            <p:ph type="title"/>
          </p:nvPr>
        </p:nvSpPr>
        <p:spPr>
          <a:xfrm>
            <a:off x="555244" y="0"/>
            <a:ext cx="4083304" cy="1689693"/>
          </a:xfrm>
        </p:spPr>
        <p:txBody>
          <a:bodyPr/>
          <a:lstStyle/>
          <a:p>
            <a:pPr algn="ctr"/>
            <a:r>
              <a:rPr lang="en-US" sz="4400" dirty="0"/>
              <a:t>Finding An Internship</a:t>
            </a:r>
          </a:p>
        </p:txBody>
      </p:sp>
      <p:pic>
        <p:nvPicPr>
          <p:cNvPr id="7" name="Picture 6"/>
          <p:cNvPicPr>
            <a:picLocks noChangeAspect="1"/>
          </p:cNvPicPr>
          <p:nvPr/>
        </p:nvPicPr>
        <p:blipFill rotWithShape="1">
          <a:blip r:embed="rId4"/>
          <a:srcRect l="2084" t="11539" r="66667" b="79701"/>
          <a:stretch/>
        </p:blipFill>
        <p:spPr bwMode="auto">
          <a:xfrm>
            <a:off x="7179169" y="4751934"/>
            <a:ext cx="4188413" cy="880641"/>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spPr>
      </p:pic>
      <p:pic>
        <p:nvPicPr>
          <p:cNvPr id="8" name="Picture 7"/>
          <p:cNvPicPr>
            <a:picLocks noChangeAspect="1"/>
          </p:cNvPicPr>
          <p:nvPr/>
        </p:nvPicPr>
        <p:blipFill>
          <a:blip r:embed="rId5"/>
          <a:stretch>
            <a:fillRect/>
          </a:stretch>
        </p:blipFill>
        <p:spPr>
          <a:xfrm>
            <a:off x="7179169" y="3054849"/>
            <a:ext cx="4193608" cy="1198174"/>
          </a:xfrm>
          <a:prstGeom prst="rect">
            <a:avLst/>
          </a:prstGeom>
          <a:ln>
            <a:noFill/>
          </a:ln>
          <a:effectLst>
            <a:outerShdw blurRad="190500" algn="tl" rotWithShape="0">
              <a:srgbClr val="000000">
                <a:alpha val="70000"/>
              </a:srgbClr>
            </a:outerShdw>
          </a:effectLst>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79169" y="1599079"/>
            <a:ext cx="4739416" cy="76141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8900244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304800" y="2472751"/>
            <a:ext cx="4566001" cy="4791953"/>
          </a:xfrm>
        </p:spPr>
        <p:txBody>
          <a:bodyPr/>
          <a:lstStyle/>
          <a:p>
            <a:pPr marL="0" indent="0">
              <a:buClr>
                <a:schemeClr val="tx2"/>
              </a:buClr>
              <a:buNone/>
            </a:pPr>
            <a:r>
              <a:rPr lang="en-US" b="1" dirty="0">
                <a:latin typeface="Century Gothic" pitchFamily="34" charset="0"/>
              </a:rPr>
              <a:t>Networking</a:t>
            </a:r>
          </a:p>
          <a:p>
            <a:pPr lvl="1">
              <a:buClr>
                <a:schemeClr val="tx2"/>
              </a:buClr>
              <a:buSzPct val="100000"/>
            </a:pPr>
            <a:r>
              <a:rPr lang="en-US" dirty="0">
                <a:latin typeface="Century Gothic" pitchFamily="34" charset="0"/>
              </a:rPr>
              <a:t>Who is in your network?</a:t>
            </a:r>
          </a:p>
          <a:p>
            <a:pPr lvl="1">
              <a:buClr>
                <a:schemeClr val="tx2"/>
              </a:buClr>
              <a:buSzPct val="100000"/>
            </a:pPr>
            <a:r>
              <a:rPr lang="en-US" dirty="0">
                <a:latin typeface="Century Gothic" pitchFamily="34" charset="0"/>
              </a:rPr>
              <a:t>Early Identification Programs</a:t>
            </a:r>
          </a:p>
          <a:p>
            <a:pPr marL="0" indent="0">
              <a:buNone/>
            </a:pPr>
            <a:r>
              <a:rPr lang="en-US" b="1" dirty="0">
                <a:latin typeface="Century Gothic" pitchFamily="34" charset="0"/>
              </a:rPr>
              <a:t>Associations</a:t>
            </a:r>
          </a:p>
          <a:p>
            <a:pPr lvl="1">
              <a:buClr>
                <a:schemeClr val="tx2"/>
              </a:buClr>
              <a:buSzPct val="100000"/>
            </a:pPr>
            <a:r>
              <a:rPr lang="en-US" dirty="0">
                <a:latin typeface="Century Gothic" pitchFamily="34" charset="0"/>
              </a:rPr>
              <a:t>Join professional associations and receive up to date job/internship opportunities</a:t>
            </a:r>
          </a:p>
          <a:p>
            <a:pPr marL="342900" lvl="1" indent="-342900">
              <a:buClr>
                <a:schemeClr val="tx2"/>
              </a:buClr>
              <a:buSzPct val="100000"/>
              <a:buFont typeface="Arial" panose="020B0604020202020204" pitchFamily="34" charset="0"/>
              <a:buChar char="•"/>
            </a:pPr>
            <a:r>
              <a:rPr lang="en-US" dirty="0">
                <a:latin typeface="Century Gothic" pitchFamily="34" charset="0"/>
              </a:rPr>
              <a:t>Social Media Groups</a:t>
            </a:r>
          </a:p>
          <a:p>
            <a:pPr marL="342900" lvl="1" indent="-342900">
              <a:buClr>
                <a:schemeClr val="tx2"/>
              </a:buClr>
              <a:buSzPct val="100000"/>
              <a:buFont typeface="Arial" panose="020B0604020202020204" pitchFamily="34" charset="0"/>
              <a:buChar char="•"/>
            </a:pPr>
            <a:r>
              <a:rPr lang="en-US" dirty="0">
                <a:latin typeface="Century Gothic" pitchFamily="34" charset="0"/>
              </a:rPr>
              <a:t>E-Newsletters</a:t>
            </a:r>
          </a:p>
          <a:p>
            <a:pPr marL="342900" lvl="1" indent="-342900">
              <a:buClr>
                <a:schemeClr val="tx2"/>
              </a:buClr>
              <a:buSzPct val="100000"/>
              <a:buFont typeface="Arial" panose="020B0604020202020204" pitchFamily="34" charset="0"/>
              <a:buChar char="•"/>
            </a:pPr>
            <a:r>
              <a:rPr lang="en-US" dirty="0">
                <a:latin typeface="Century Gothic" pitchFamily="34" charset="0"/>
              </a:rPr>
              <a:t>Career/ Internship Portal from Site</a:t>
            </a:r>
          </a:p>
          <a:p>
            <a:pPr marL="342900" lvl="1" indent="-342900">
              <a:buClr>
                <a:schemeClr val="tx2"/>
              </a:buClr>
              <a:buSzPct val="100000"/>
              <a:buFont typeface="Arial" panose="020B0604020202020204" pitchFamily="34" charset="0"/>
              <a:buChar char="•"/>
            </a:pPr>
            <a:r>
              <a:rPr lang="en-US" dirty="0">
                <a:latin typeface="Century Gothic" pitchFamily="34" charset="0"/>
              </a:rPr>
              <a:t>Seminars/ Conferences</a:t>
            </a:r>
          </a:p>
          <a:p>
            <a:pPr lvl="1">
              <a:buClr>
                <a:schemeClr val="tx2"/>
              </a:buClr>
              <a:buSzPct val="100000"/>
              <a:buFont typeface="Century Gothic" pitchFamily="34" charset="0"/>
              <a:buChar char="•"/>
            </a:pPr>
            <a:endParaRPr lang="en-US" dirty="0">
              <a:latin typeface="Century Gothic" pitchFamily="34" charset="0"/>
            </a:endParaRPr>
          </a:p>
          <a:p>
            <a:endParaRPr lang="en-US" dirty="0"/>
          </a:p>
        </p:txBody>
      </p:sp>
      <p:sp>
        <p:nvSpPr>
          <p:cNvPr id="2" name="Title 1"/>
          <p:cNvSpPr>
            <a:spLocks noGrp="1"/>
          </p:cNvSpPr>
          <p:nvPr>
            <p:ph type="title"/>
          </p:nvPr>
        </p:nvSpPr>
        <p:spPr>
          <a:xfrm>
            <a:off x="555244" y="0"/>
            <a:ext cx="4083304" cy="1689693"/>
          </a:xfrm>
        </p:spPr>
        <p:txBody>
          <a:bodyPr/>
          <a:lstStyle/>
          <a:p>
            <a:pPr algn="ctr"/>
            <a:r>
              <a:rPr lang="en-US" sz="4400" dirty="0"/>
              <a:t>Finding An Internship</a:t>
            </a:r>
            <a:endParaRPr lang="en-US" dirty="0"/>
          </a:p>
        </p:txBody>
      </p:sp>
      <p:pic>
        <p:nvPicPr>
          <p:cNvPr id="4" name="Picture 3"/>
          <p:cNvPicPr>
            <a:picLocks noChangeAspect="1"/>
          </p:cNvPicPr>
          <p:nvPr/>
        </p:nvPicPr>
        <p:blipFill>
          <a:blip r:embed="rId3"/>
          <a:stretch>
            <a:fillRect/>
          </a:stretch>
        </p:blipFill>
        <p:spPr>
          <a:xfrm>
            <a:off x="5614008" y="1689693"/>
            <a:ext cx="6315365" cy="29248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69583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658" y="3493674"/>
            <a:ext cx="2377440" cy="2561727"/>
          </a:xfrm>
        </p:spPr>
        <p:txBody>
          <a:bodyPr/>
          <a:lstStyle/>
          <a:p>
            <a:pPr lvl="0"/>
            <a:r>
              <a:rPr lang="en-US" dirty="0"/>
              <a:t>Classmates</a:t>
            </a:r>
          </a:p>
          <a:p>
            <a:pPr lvl="0"/>
            <a:r>
              <a:rPr lang="en-US" dirty="0"/>
              <a:t>Friends</a:t>
            </a:r>
          </a:p>
          <a:p>
            <a:pPr lvl="0"/>
            <a:r>
              <a:rPr lang="en-US" dirty="0"/>
              <a:t>Parent/Guardian</a:t>
            </a:r>
          </a:p>
          <a:p>
            <a:pPr lvl="0"/>
            <a:r>
              <a:rPr lang="en-US" dirty="0"/>
              <a:t>Family Friends</a:t>
            </a:r>
          </a:p>
          <a:p>
            <a:pPr lvl="0"/>
            <a:endParaRPr lang="en-US" dirty="0"/>
          </a:p>
          <a:p>
            <a:endParaRPr lang="en-US" dirty="0"/>
          </a:p>
        </p:txBody>
      </p:sp>
      <p:sp>
        <p:nvSpPr>
          <p:cNvPr id="3" name="Slide Number Placeholder 2"/>
          <p:cNvSpPr>
            <a:spLocks noGrp="1"/>
          </p:cNvSpPr>
          <p:nvPr>
            <p:ph type="sldNum" sz="quarter" idx="12"/>
          </p:nvPr>
        </p:nvSpPr>
        <p:spPr/>
        <p:txBody>
          <a:bodyPr/>
          <a:lstStyle/>
          <a:p>
            <a:fld id="{5AE1514C-5E56-4738-A1FF-4B1CFD2A3E36}" type="slidenum">
              <a:rPr lang="en-US" smtClean="0"/>
              <a:t>19</a:t>
            </a:fld>
            <a:endParaRPr lang="en-US"/>
          </a:p>
        </p:txBody>
      </p:sp>
      <p:sp>
        <p:nvSpPr>
          <p:cNvPr id="4" name="Content Placeholder 3"/>
          <p:cNvSpPr>
            <a:spLocks noGrp="1"/>
          </p:cNvSpPr>
          <p:nvPr>
            <p:ph idx="14"/>
          </p:nvPr>
        </p:nvSpPr>
        <p:spPr>
          <a:xfrm>
            <a:off x="2483635" y="3493674"/>
            <a:ext cx="2377440" cy="1567609"/>
          </a:xfrm>
        </p:spPr>
        <p:txBody>
          <a:bodyPr/>
          <a:lstStyle/>
          <a:p>
            <a:r>
              <a:rPr lang="en-US" dirty="0"/>
              <a:t>Student Organizations</a:t>
            </a:r>
          </a:p>
          <a:p>
            <a:r>
              <a:rPr lang="en-US" dirty="0"/>
              <a:t>Campus Events</a:t>
            </a:r>
          </a:p>
          <a:p>
            <a:r>
              <a:rPr lang="en-US" dirty="0"/>
              <a:t>Workshops</a:t>
            </a:r>
          </a:p>
        </p:txBody>
      </p:sp>
      <p:sp>
        <p:nvSpPr>
          <p:cNvPr id="5" name="Content Placeholder 4"/>
          <p:cNvSpPr>
            <a:spLocks noGrp="1"/>
          </p:cNvSpPr>
          <p:nvPr>
            <p:ph idx="15"/>
          </p:nvPr>
        </p:nvSpPr>
        <p:spPr>
          <a:xfrm>
            <a:off x="4898612" y="3493674"/>
            <a:ext cx="2377440" cy="2305246"/>
          </a:xfrm>
        </p:spPr>
        <p:txBody>
          <a:bodyPr/>
          <a:lstStyle/>
          <a:p>
            <a:r>
              <a:rPr lang="en-US" dirty="0"/>
              <a:t>Academic Department</a:t>
            </a:r>
          </a:p>
          <a:p>
            <a:r>
              <a:rPr lang="en-US" dirty="0"/>
              <a:t>Previous Course Professors</a:t>
            </a:r>
          </a:p>
          <a:p>
            <a:r>
              <a:rPr lang="en-US" dirty="0"/>
              <a:t>Club Advisors</a:t>
            </a:r>
          </a:p>
          <a:p>
            <a:r>
              <a:rPr lang="en-US" dirty="0"/>
              <a:t>UCR Staff</a:t>
            </a:r>
          </a:p>
        </p:txBody>
      </p:sp>
      <p:sp>
        <p:nvSpPr>
          <p:cNvPr id="6" name="Content Placeholder 5"/>
          <p:cNvSpPr>
            <a:spLocks noGrp="1"/>
          </p:cNvSpPr>
          <p:nvPr>
            <p:ph idx="16"/>
          </p:nvPr>
        </p:nvSpPr>
        <p:spPr>
          <a:xfrm>
            <a:off x="7313589" y="3493674"/>
            <a:ext cx="2377440" cy="1695849"/>
          </a:xfrm>
        </p:spPr>
        <p:txBody>
          <a:bodyPr/>
          <a:lstStyle/>
          <a:p>
            <a:r>
              <a:rPr lang="en-US" dirty="0"/>
              <a:t>Supervisors</a:t>
            </a:r>
          </a:p>
          <a:p>
            <a:r>
              <a:rPr lang="en-US" dirty="0"/>
              <a:t>Mentors</a:t>
            </a:r>
          </a:p>
          <a:p>
            <a:r>
              <a:rPr lang="en-US" dirty="0"/>
              <a:t>Co-workers</a:t>
            </a:r>
          </a:p>
          <a:p>
            <a:endParaRPr lang="en-US" dirty="0"/>
          </a:p>
        </p:txBody>
      </p:sp>
      <p:sp>
        <p:nvSpPr>
          <p:cNvPr id="7" name="Content Placeholder 6"/>
          <p:cNvSpPr>
            <a:spLocks noGrp="1"/>
          </p:cNvSpPr>
          <p:nvPr>
            <p:ph idx="17"/>
          </p:nvPr>
        </p:nvSpPr>
        <p:spPr>
          <a:xfrm>
            <a:off x="9728566" y="3493674"/>
            <a:ext cx="2377440" cy="3299365"/>
          </a:xfrm>
        </p:spPr>
        <p:txBody>
          <a:bodyPr/>
          <a:lstStyle/>
          <a:p>
            <a:r>
              <a:rPr lang="en-US" dirty="0"/>
              <a:t>Career Fairs</a:t>
            </a:r>
          </a:p>
          <a:p>
            <a:r>
              <a:rPr lang="en-US" dirty="0"/>
              <a:t>Panels</a:t>
            </a:r>
          </a:p>
          <a:p>
            <a:r>
              <a:rPr lang="en-US" dirty="0"/>
              <a:t>Info Sessions</a:t>
            </a:r>
          </a:p>
          <a:p>
            <a:r>
              <a:rPr lang="en-US" dirty="0"/>
              <a:t>Social Events</a:t>
            </a:r>
          </a:p>
          <a:p>
            <a:r>
              <a:rPr lang="en-US" dirty="0"/>
              <a:t>Networking Events</a:t>
            </a:r>
          </a:p>
          <a:p>
            <a:endParaRPr lang="en-US" dirty="0"/>
          </a:p>
          <a:p>
            <a:endParaRPr lang="en-US" dirty="0"/>
          </a:p>
        </p:txBody>
      </p:sp>
      <p:sp>
        <p:nvSpPr>
          <p:cNvPr id="9" name="Content Placeholder 8"/>
          <p:cNvSpPr>
            <a:spLocks noGrp="1"/>
          </p:cNvSpPr>
          <p:nvPr>
            <p:ph idx="18"/>
          </p:nvPr>
        </p:nvSpPr>
        <p:spPr>
          <a:xfrm>
            <a:off x="68658" y="2577396"/>
            <a:ext cx="2377440" cy="867930"/>
          </a:xfrm>
        </p:spPr>
        <p:txBody>
          <a:bodyPr/>
          <a:lstStyle/>
          <a:p>
            <a:r>
              <a:rPr lang="en-US" sz="2800" dirty="0"/>
              <a:t>FRIENDS/ FAMILY</a:t>
            </a:r>
          </a:p>
        </p:txBody>
      </p:sp>
      <p:sp>
        <p:nvSpPr>
          <p:cNvPr id="10" name="Content Placeholder 9"/>
          <p:cNvSpPr>
            <a:spLocks noGrp="1"/>
          </p:cNvSpPr>
          <p:nvPr>
            <p:ph idx="19"/>
          </p:nvPr>
        </p:nvSpPr>
        <p:spPr>
          <a:xfrm>
            <a:off x="2483635" y="2577396"/>
            <a:ext cx="2377440" cy="867930"/>
          </a:xfrm>
        </p:spPr>
        <p:txBody>
          <a:bodyPr/>
          <a:lstStyle/>
          <a:p>
            <a:r>
              <a:rPr lang="en-US" sz="2800" dirty="0"/>
              <a:t>UCR PEERS/ ALUMNI</a:t>
            </a:r>
          </a:p>
        </p:txBody>
      </p:sp>
      <p:sp>
        <p:nvSpPr>
          <p:cNvPr id="11" name="Content Placeholder 10"/>
          <p:cNvSpPr>
            <a:spLocks noGrp="1"/>
          </p:cNvSpPr>
          <p:nvPr>
            <p:ph idx="20"/>
          </p:nvPr>
        </p:nvSpPr>
        <p:spPr>
          <a:xfrm>
            <a:off x="4898612" y="2577396"/>
            <a:ext cx="2377440" cy="867930"/>
          </a:xfrm>
        </p:spPr>
        <p:txBody>
          <a:bodyPr/>
          <a:lstStyle/>
          <a:p>
            <a:r>
              <a:rPr lang="en-US" sz="2800" dirty="0"/>
              <a:t>FACULTY/ STAFF</a:t>
            </a:r>
          </a:p>
        </p:txBody>
      </p:sp>
      <p:sp>
        <p:nvSpPr>
          <p:cNvPr id="12" name="Content Placeholder 11"/>
          <p:cNvSpPr>
            <a:spLocks noGrp="1"/>
          </p:cNvSpPr>
          <p:nvPr>
            <p:ph idx="21"/>
          </p:nvPr>
        </p:nvSpPr>
        <p:spPr>
          <a:xfrm>
            <a:off x="7313589" y="2577396"/>
            <a:ext cx="2377440" cy="867930"/>
          </a:xfrm>
        </p:spPr>
        <p:txBody>
          <a:bodyPr/>
          <a:lstStyle/>
          <a:p>
            <a:r>
              <a:rPr lang="en-US" sz="2800" dirty="0"/>
              <a:t>PREVIOUS EMPLOYERS</a:t>
            </a:r>
          </a:p>
        </p:txBody>
      </p:sp>
      <p:sp>
        <p:nvSpPr>
          <p:cNvPr id="13" name="Content Placeholder 12"/>
          <p:cNvSpPr>
            <a:spLocks noGrp="1"/>
          </p:cNvSpPr>
          <p:nvPr>
            <p:ph idx="22"/>
          </p:nvPr>
        </p:nvSpPr>
        <p:spPr>
          <a:xfrm>
            <a:off x="9691029" y="2577396"/>
            <a:ext cx="2488083" cy="867930"/>
          </a:xfrm>
        </p:spPr>
        <p:txBody>
          <a:bodyPr/>
          <a:lstStyle/>
          <a:p>
            <a:r>
              <a:rPr lang="en-US" sz="2800" dirty="0"/>
              <a:t>EVENTS:  SAY HI</a:t>
            </a:r>
          </a:p>
        </p:txBody>
      </p:sp>
      <p:pic>
        <p:nvPicPr>
          <p:cNvPr id="17" name="Picture 16"/>
          <p:cNvPicPr>
            <a:picLocks noChangeAspect="1"/>
          </p:cNvPicPr>
          <p:nvPr/>
        </p:nvPicPr>
        <p:blipFill>
          <a:blip r:embed="rId3"/>
          <a:stretch>
            <a:fillRect/>
          </a:stretch>
        </p:blipFill>
        <p:spPr>
          <a:xfrm>
            <a:off x="5225085" y="0"/>
            <a:ext cx="1724493" cy="1638658"/>
          </a:xfrm>
          <a:prstGeom prst="rect">
            <a:avLst/>
          </a:prstGeom>
        </p:spPr>
      </p:pic>
      <p:cxnSp>
        <p:nvCxnSpPr>
          <p:cNvPr id="19" name="Straight Connector 18"/>
          <p:cNvCxnSpPr>
            <a:endCxn id="9" idx="0"/>
          </p:cNvCxnSpPr>
          <p:nvPr/>
        </p:nvCxnSpPr>
        <p:spPr>
          <a:xfrm flipH="1">
            <a:off x="1257378" y="1351722"/>
            <a:ext cx="3950726" cy="1225674"/>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a:endCxn id="10" idx="0"/>
          </p:cNvCxnSpPr>
          <p:nvPr/>
        </p:nvCxnSpPr>
        <p:spPr>
          <a:xfrm flipH="1">
            <a:off x="3672355" y="1638658"/>
            <a:ext cx="1983010" cy="938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7" idx="2"/>
            <a:endCxn id="11" idx="0"/>
          </p:cNvCxnSpPr>
          <p:nvPr/>
        </p:nvCxnSpPr>
        <p:spPr>
          <a:xfrm>
            <a:off x="6087332" y="1638658"/>
            <a:ext cx="0" cy="938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a:endCxn id="13" idx="0"/>
          </p:cNvCxnSpPr>
          <p:nvPr/>
        </p:nvCxnSpPr>
        <p:spPr>
          <a:xfrm>
            <a:off x="6957391" y="1172817"/>
            <a:ext cx="3977680" cy="1404579"/>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2" idx="0"/>
          </p:cNvCxnSpPr>
          <p:nvPr/>
        </p:nvCxnSpPr>
        <p:spPr>
          <a:xfrm flipH="1" flipV="1">
            <a:off x="6788426" y="1530626"/>
            <a:ext cx="1713883" cy="104677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214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244" y="0"/>
            <a:ext cx="4083304" cy="1468094"/>
          </a:xfrm>
        </p:spPr>
        <p:txBody>
          <a:bodyPr/>
          <a:lstStyle/>
          <a:p>
            <a:pPr algn="ctr"/>
            <a:r>
              <a:rPr lang="en-US" sz="2800" dirty="0"/>
              <a:t>Finding An Internship:</a:t>
            </a:r>
            <a:br>
              <a:rPr lang="en-US" sz="4400" dirty="0"/>
            </a:br>
            <a:r>
              <a:rPr lang="en-US" sz="4400" b="1" dirty="0"/>
              <a:t>Social Media</a:t>
            </a:r>
          </a:p>
        </p:txBody>
      </p:sp>
      <p:sp>
        <p:nvSpPr>
          <p:cNvPr id="5" name="AutoShape 2" descr="data:image/jpeg;base64,/9j/4AAQSkZJRgABAQAAAQABAAD/2wCEAAkGBxIQEhIUEBQUFRUVFRQVFhUVFRQUFBgUFBQXFxUYFxUaHikgGBolHhQZJDEhJSkrLi4vGB8zODMsNygtLisBCgoKDg0OGxAQGzQkHyUsLCwuNC8sLSw0LCwvLCwsLCwtLC8sLywsLCwtLCwsLC8sLCwsLCwsLCwsLCwsLCwsLP/AABEIAOEA4QMBEQACEQEDEQH/xAAcAAEAAQUBAQAAAAAAAAAAAAAABwIDBAUGAQj/xABIEAABAwICBAoECgoCAgMAAAABAAIDBBEFIQcSMVEGEyIyQWFxgZGxVJOh0RUWNFJydLPB0uEUFyMzQmJzgpKyNaKDwiQlY//EABsBAQACAwEBAAAAAAAAAAAAAAABAgMEBQYH/8QAPBEAAgECAwMJBgUEAgMBAAAAAAECAxEEBSESMXETMkFRYYGRodEiUrHB4fAGFBUzQhYjNPFykkNigiT/2gAMAwEAAhEDEQA/AJxQBAEAQBAEAQBAEAQBAEAQBAEAQBAEAQBAEAQBAEAQBAEAQBAEAQBAEAQBAEAQBAEAQBAEAQBAEAQBAEAQBAEAQBAEAQBAEAQBAEAQBAEAQBAEAQBAEAQBAEAQBAEAQBAEAQBAEAQBAEAQBAEBr8exeOjgknl5rBsG1zibNaOskgICD8X4cV9U8kSvjbfkxwksAHRmOU49Z8ApL2RgfDdf6RVesl96Ej4br/SKr1kvvQD4cr/SKr1svvQg8+Ha70iq9bL70JHw7XekVXrZfegHw7Xek1XrZfegHw9Xek1PrZfegPPh6u9JqfWy+9APh+t9JqfWy+9APh+t9JqfWy+9BYfD9b6TU+tl96Cx58YK30mp9dJ70Fh8YK30mp9dJ70Fh8YK30mp9dJ70Fh8Ya30qp9dJ70Fh8Ya30qp9dJ70Fh8Ya30qp9dJ70Fh8Yaz0qo9dJ70Fh8Yqz0qo9dJ70Fjz4xVnpVR66T3oLD4xVnpVR66T3oLD4xVnpVR66T3oLD4xVnpVR66T3oLD4xVnpVR66T3oLGZhvDOvp3BzaiR+9srjKw9RDjcdxBQiyJt4I8IWYhTtmaNVwOrIy99V4tcX6RmCDuKgq1Y3SEEe6ankUkAByNQL9dopLIWiRtgFg156b2v1WUkmydMgLTpUBbdKgLZlQFBkQFBkQFBehJQXoCkvQFBegKS9AUlyApLkB4XICnWQHl0B5dAeXQHl0B5dAEAQBAEAQEo6D3m9a3o/YG3WeNB8h4KCsiVEKkd6bPktP9YH2UiFokY4S+zXdv3BSWMsyIQU6xOwFWVOcldJ+BSVWnF2lJLvKHuI2qJRlHerExnGfNd+BbL1BcoL0BSXoCgvQFJcgKS5AeFyApLkB4SgKboBdAeXQHl0B5dAEAQHrWE7AT2AlWjCUuarlJ1IQ5zS4s9dGRtBHaCElCUd6aEasJu0ZJ8GUqpcIAgCAk/Qfzq3sp/OZQVkSshUjvTZ8lp/rA+ykQtEiuhdZp7fuUli+XoDNpDyR3+a9Bl37C4s8fnP8AlPgjHxB1i3sK08058eB08h/anx+Rhl65Z3SgvQHhcgKS5AeFyAp1kB5dAeXQHl0BUyNztgJ7ASrRhKW5XKTqwhzpJcXY8e0jaCO0WUOLjvViYzjPWLvwKVBYIABfYiTe4htJXZW6Jw2tcO0FXdOa1afgUjWpydlJPvRbVDIbbBdj+0eRXZyrdLuPNZ/zqfB/IqxrmN+l9xV80/aXH5Mx5F+9L/j80adcM9SEB6gCAk/Qfzq3sp/OZQVkSshUjvTZ8lp/rA+ykQtEiamdYHtUli4XoDZ0B5A7T5r0GXfsLizx+c/5T4IyFvWOWm0LJZE7T6xZLIbT6wWAgg9It4qsoKUXF9JMKsoSUk9zuc47IkHoy8F5Rpp2Z9BjJSSkuk3uERWjB+cSfuHkvQZfT2aKb6dTxuc13PFNJ81JfP5jGorx3+aQe7YfNRmVPao3XQ/oWySu44rZb5ya+fyNBG3WIA6SB4my4MYuUlFdJ66pNQg5vck34HYNjAAG7JesUUlZHzidWUpOTe8wo8OD3ukkF7nkt6ABkCd/YtKODjOo6tTuXYdWpmc6VGOHoO1lq+lt6u3qZznNaMyGjrIAW65RgtWl5HKjCpVfspyfezxzWvGdnA9hChqNRa6rxJUqlGV1eL8GaHFsM4vls5vSN3Z1Li43BKmtuG7p7PoerynNXXfJVed0Pr+vxMbDqEync0bT9w61r4TCuvLsW83cxzCOEh1ye5fN9nxOghp2sFmgDz7yvQU6MKStFWPG1sTVxEr1Hf76EeCRp2EHsIKmNSMtE0+8iVGpBXlFpdqZiVtA1+Yydv39q1cTgoVVdaS+950cFmlWg0pO8erq4fdjGwdhHGA5EEA+1a+WRcduL3po3M8nGfJyi7pp/I2K6ljhJtCyWJ2n1iyWG0+s0eK/vD2DyXnsw/ffd8D2GUO+EjxfxMRaR0yT9B/Oreyn85lBWRKyFSO9NnyWn+sD7KRC0SIojkpLFRcgNvhv7sdp816DLv2FxZ4/Of8AKfBGNizyC2xIyOw9a1cznKM42dtDoZHThKnPaSevV2GBxzvnO8SuZys/efizt8jS91eCPOOd853iU5WfvPxY5Gl7q8EdDSSa7Gu3j29K9Nh6nKUoy7Dw2Mo8jXlDqflvXkaXE4rSkD+KxH935rhY2m412l06+P1PWZXXUsJGT6Lp930OhADGdTW+xoXfVqVPsS+B41uWIrdsn8WVPYJGEdDm+YyScVVptda+JFObw9dSe+L+DOfwWHWmbf8AhuT3ZeZC4OAp7VdX6NfvvPYZzWUMHK38rJd/0OpsvRnhSmS4BsLm2Q2XKrJtJtasvTUXNKTsul9hzs+F1DyXOAJP8w9m4Lg1MHiaktqSu+KPY0c1y+jBQpuyXY/Qu0FDUROBAyvyhrCxHvWXDYbE0ZppadOqMGOx+X4qk4ylr0Oz0fh4m8kjDgQdhBB7CuzKKlFxe5nladSVOanHencx6Gm4uNrenae07Vhw1HkaSj4m3j8V+ZryqdHRwMHFqeaQ2aOQOsC561p42liK0tmK9njvOrlWJweHht1H7b7Houw1wwqYbBb+4LQWX4hO6XmjrvOMG1Zy8n6G5pdfVHGc4Zdu4rt4flOTSqbzy+M5DlW6D9l+XYBHZzjvt4i/5K8YJTcl028jHKs5U4wf8b+dvqYOMOIa2xI5XQbdBWjmcnGmrPp+TOtkkYyrSUlf2fmjU8a75zvEri8rP3n4s9NyNL3V4Ica75zvEpys/efixyNL3V4IpcSdufaqtt6syRioqyVgoJJP0H86t7KfzmUFZErIVI702fJaf6wPspELRIgaVJYXQG6ws/sx2nzXoMu/YXFnkM6/ynwRi41tb2HzWnmnPjwOjkL/ALc12r4GtXLO8dA2hj+YPavSLBULc08TLM8Vd2m/Ipw141pGDY1xsOo/mPaseDklKdNdD0MuZ05OnSry3yir8f8AT8iuppdaWJ3QL37s2+1Wr0NuvTlxv3aophMXyeErU+u1u/R+RVjMurEf5iG+OZ9gTMKmxQa69CuS0eUxafu3fyXmy7gsutE3+Xk+Gz2WVsBU26C7NDHnNHk8XLqevjv87nmH0mpLM7oJFuwjWPtPsVcNQ2K1SXbp8S2PxnK4WjDqTv3aL4GRLUgSxs+cHHw2ff4LLOslWjT67/fxNWlhXLC1K3utL1+RkSv1Wl1ibAmw25blmnLZi5dRqUqbqTUE7XdtTW/D0W5/gPetD9To9vh9Ts/09iuuPi/QfD0W5/gPen6nR6n4fUf0/iuuPi/Q8+HYtz/Ae9T+p0ep+H1H6BiuuPi/Q2ETw5ocNhAI7Ct+E1OKktzORVpypTcJb07GDVYmyNxa4OuNwFs92a1K2Op0p7Ek7nSw2U18RTVSDVn2v0LBxmPc7wHvWP8AU6PU/D6mz+g4rrj4v0KTjEe53gPen6nR6n4fUn9CxPXHxfoXqarbJfVvlbaLbVsUMTCtfZ6DTxeBqYW23bXq7DExochv0vuK1M0X9pcfkzo5E/78v+PzRp1wz1RuaSkYWNJaLkXXew2EpSpRco62PJ47MMRDETjCeiZgYlGGvs0WFgubjqcYVdmKsrI7eV1qlXD7VR3d2Yq0zokn6D+dW9lP5zKCsiVkKkd6bPktP9YH2UiFokPBSWCA2WETgXYenMdvSF1csrpN0306o4Gd4VySrR6NHw6GbCop2yCzu49IXTr0IVo7MjhYXF1MNPah/sx4MNY0g5m2y9rLWpZdThLaepvYjOa1WDgklffYy55gxpcej2noC261WNKDmznYbDyxFVU49Pkus02GT2lBP8RIPa781wsFWccQm+nTx+p6vNMOpYNxj/GzXd9DpAvRniWaXhDLymN3Ak9+Q8vauJmtS8ow6tT1P4fo2pzqPpdvD/Zc4Ny5vZ2OHdkfuU5VU1lDvMf4io+zCquHzXzN8AuyeUOWxKrJnLmnmEBv9v538V5zFV28Q5x6Hp3Hu8vwcVgVSmucrvv+ljpqGqbM0Ob3jpB3FdyhXjWhtR/0eNxmDqYWq6c+59a6zAq+D7HElhLL9Frju3LSq5dCTvF2Orhs/rUoKNSO1bpvZ9++5doMHZEda5c7oJyA7As2HwMKL2t7NfHZzVxUdhLZj8eLKsWrBEw/OOTR17+wK+LxCow7XuMeV4GWKrK69lb/AE7zX4DXC3FuOY5p37x2rUy3Eq3JS7vQ6ue5e9r8xTWn8vX1M6voGS21siNhG38wt7E4WFde1v6zk4HMauEb2dU96f3ozXswNoPKeSNwFvatKOVRT9qV14HWqfiGbjaELPjf5I2Ng0dAAHcAF07RhHqSOFedWd3rJvxZp4sQBmJPNI1R3bD7T4rkU8cniW3zXp6M9JWyqUcEornp7T+a8PgbGaMOBDswV1alONSLjLccCjWnRmpwdmjCbhTL5lxG7JaMcspJ3bbOtLPK7jZJJ9ZmuIaM8gB7FvtxhG70SORGMqk7LVs56pl13OdvPs6F5ivV5Wo59Z7rCUOQoxp9Xx6S2sRsEn6D+dW9lP5zKCsiVkKkd6bPktP9YH2UiFokPKSwQHmtZBvM2DFXDI2d7D4roUsyqwVpanHr5LQqO8PZ+HgXnYueho7zdZXmsraR8zXjkML+1N+Bg1NS55u89g2AdgXPrV51XebOxhsLSw8dmmvVlpr88jntWJOzujO0mrM2gxt/zW+33rp/qlXqXn6nD/p/D+9Ly9DBqpzI4udtNtmzILRrVZVZucjrYbDxw9JU4bke0lSYnBzbXFxY7M0oVpUZ7cSuLwsMTSdKe59RsPh+T5rPb71u/qlXqXmcn+ncP70vL0NSuad/cXKeqdEdZjtU+w9o6VenVnTd4uxhr4elXjsVI3X3u6jcw8J3W5TGu6wSPZmuhHM5LnROHU/DtJv2JtcVf0Lc/CJ55jGt6ydb3KJ5nNr2VbzJpfh2jF3qSb8vU1M0rnnWcSSekrnznKb2pO7O7SowpRUKasihVMhusFq6iaRkMbRK95s0EhpNgTzjlsB2rfpZjVgrS14+pxsTkeGqvaj7L7N3h6G3x2irKNgfUU4Y1zgwHjWP5RBNrNJOxpWd5s+iPn9DUj+Ho31qeX1OWqq58nOOW4ZD81pV8XUraSenUdbCZfQw2sFr1vf9O4x1rG8ZdPiD2C3OG4/cVu0cdVpK29dpzMVlVCu9rmvs9C+cXPzPb+S2Xmr93z+hpLII31n5fUxKmrdJtOW4bPzWjXxVStznp1HTwuAo4bWC163vLC1zdCAk/Qfzq3sp/OZQVkSshUjvTZ8lp/rA+ykQtEh5SWCAlfQvAx8NTrNa60rNoB/g61BWR0vD7BWTUFQGMaHNbxjS1oBvGdYjLeAR3oQiAlJcmvRPg7G0IkexpdM97+U0E6rTqN29HJJ71BRjS1TMbh7i1jQeNizDQDtO5At5CqkuEAQBAEB2+iCJrq5wcA4fo8mRAI58e9QQ9xstNULWPpNRrW3bNewA6Y9yERI2Uljy6A9QHRaO/wDkqT6bvsnoQ9xIWmr5HD9Zb9lKoKxIaupLnqAIDwlAEB6gCAk/Qfzq3sp/OZQVkSshUjvTZ8lp/rA+ykQtEh5SWCAlvQj+5qv6rP8ARQVkd3R1omfUxG37J4YRva+Jjx/uR3IVPnbFMNdDUy04F3MldE3r5VmeIIPepMhP73NoKamjb0OpqdvXrvZGT22JPcoKGj0vf8e7+rF5lBHeajRVgVLUUbnzwRSOEz26z2NcbBrCBc9GZQlsj/hlTsirqpkbQxjZCGtaLNAsMgOhSSju9E+B01TSyungikcJy0OexriG8Ww2uei5PioIZxHDqlZDX1McTWsY1zQ1rQA0AxMJsBszJUkrcaJCTudDfy9/1eT/AHjUES3G0038+j+jN5xoRExNHfAJtU0VNXfiiTxcYuNexsXOIzDb7ANtt20GyQJG4VTuEDhRRuyHFuEIOey4P3oRqaHhjo4hmjdJRNEUoBPFtyjk6gNjXbiMt+8CUyPdHg/+ypL5ct2RyP7t6kl7ibuEGAQ1zY2VAJZHIJNUGwcQ1zQHEZ25fRbYoKXMGnpsJLuIY2iLtnFgQl3ZbaShOpxukHR9HHG+pohqhgLpIRct1RtczdbaRststbMSmctwA4LjEZ3B5IiiAdIRzjrEhrAei9jnuCkluxLE1NhOHhrJG0sVxkHhheRvu67j2qCurLGJcEcOxGLXhbE0uB1JoNUZ9Ybk4bwfYgu0QjilA+mmkhk58bi022G2wjqIse9SXMVASfoP51b2U/nMoKyJWQqR3ps+S0/1gfZSIWiQ8pLBAS3oR/c1X9Vn+igrIz8IxDUx2thOyaKIj6cUbSP+r3eCEdBh4xwe18ep325D2ce76UHJ8+K8UJvoZmkDEf8A5mFU4O2pjmcOx7WM/wBneCEIvaXv+Pd/Vi8ygjvLOhr5C/6xJ/pGgkRlw8/5Gs/qn/UKSy3Ej6Fvkc31h32cagiRxnCvB5qzF6yKnaHPu19i5reSIogTdxt/EFJK3Gjx7g7U0JYKlgZxmtq2c119W2tzSbc4ILnSaG/l7/q8n+8agS3Gz048+k+hP5xoRE7/ABGT9Cw+Qwj9xTHUHR+zj5PkEIPnWR5cS5xLnOJLicyScySekqS5NmiHEXzUJbISeJldG0nPkarHAd2uR2AKCkjlIqZsXCPVbkOPc63XJAXu9rihPQdjpWxOSnoTxRLTLI2IuGRDS1znWPRcMt3lCEQY3K1srZgjIgjYRuUlz6H4F1zqugp5JuU57C15P8Wq5zCT26t+9QUZGejzH4cNq6mKY6sUjtQSbQ0wveG63UQ459GSFmrki4xwYoMT1ZX2e7VDRLFJmWi5AuDY7TtHShW9jna3Rk+Np/QKyePaeLe9wYT1ujtbZtsUJuRZi9PNFNIyp1uNabP13FzrgCx1jtFrWO6yksYiAk/Qfzq3sp/OZQVkSshUjvTZ8lp/rA+ykQtEh5SWCAlvQj+5qv6rP9FBWRoOFOI/ouO8dewZJBrfQdExr/8Aq4qSVuJlMTS4PsNYBzQ7pDXFpcOwlrfAKChDOOYj+kY9EQbtjqaeFv8A45G63/cvUl+g7XS9/wAe7+rF5lQVjvNToVxJpinpyeW2TjWjexzWtNuwtz+kEJkU8M9G81TUvnppIwJSC9shc3VcAASCGm4Nr9CBM7DgZwdGHUwi1tdxcXvdawLyAMhuAAHchDdzgGYo2l4RTOkNmPcIi47Brwx6pPVrNaO9Ceg7Hh/wROJRx6jwyWIu1S6+qQ+2s02zHNGeexCE7GDo+4Cvw975p3tfI5uo0MvqtaSC43IBJOqOgWt1oG7nH6YsTZNVMiYb8QwtcR8+QglvcGt8VJaJIXAzF48SoWh9nODOJnZ031dUkjc4Zjt6lBV6HBV2ieqEpEEkToicnPc5rw3+ZoabkdRz6kJ2iRcEw2DCKPVc/kxh0kshy1nHabdwAHUBmhG8ingviJqsaincLcZNI625vFvDR3AAdyks9xMXCTBI66nfBJcB1iHDa17Tdrh7ukXCgomRfBolqjJZ80Iivm9uuXkdTC2wPf4oW2iRcUrIcJorjJsTAyJpObn2sxvWScye0oRvIu0cYNR17po6vWM2UjCHlms08/IbSDn/AHdSkszd47owljfr4ZJqNsLsfI9jgd7ZADcdRsoIuddwGwqtpontrp+NJI1BrOkLAAb3kcATfLLot1oQyK9KNWyXEZeLIOo1kbiNhe0crwvb+1SWW45RCST9B/Oreyn85lBWRKyFSO9NnyWn+sD7KRC0SHlJYIDf8GeF9Th7XtpxEQ9wceMa5xuBbKzghDRrscxWSsmfNMG679W+oCG8loaLAk9A3oSdPT6UK9jGtAgOq0Nu6N5cbC1ydfbkhFkcpTV7452zixkbIJeULgvDtbMbroSbzhBw6qq6EwziEMLmu5DHNdduzMvPkhFjE4NYXXvdx1Ax5dG62uxzAQ617EOOYIOy1igZ11VpIxGkJiqqeISgA56zTY7CQ1xB7iFBFkdlo5xaorKd89Ta75XcXqt1WhjWtFmjbbW1syT0oQyJNITw7EawjMcYB3tjY0+0FSWW42PB/SJXUzRHZs7GiwEgcXgDYA9puR23UqLluRWcoR5zsZuKaRsRmaWxRCEHa5jHuf3OdkPC6yLD1X/B+DMDxeGW+pH/ALL1OHfTSkkljySSSS1xJJ2knpKn8vW9x+DCxuGf/kj/ANkZOF4jUUcglgc+N2y9siNzgRZw6iscqc485NdxmhVpz0jJPg0zsYdLVWG2dDA53zuW0d7bnzVC+yczwi4VVVeR+kP5ANxGwasYO+20nrJKkJGBg+JPpZo5otXXjJLdYEtuWluYBHQd6EnRV+kavlMZ1o4zG7WBja4XuLFrw5xDm9VtyEWRs2aWazVsYoC751pAP8db70sRZHK8IcZqqxwkqnONuaNXVY2/zW9Hac+tZJUakFeUWlwMdPEUZvZhJN9jRgUjpWObJFrtc03a9lwQRuISNKpJXjFtcBPEUoS2ZSSfa0dthmlCva2z445rZa2q5ru8tOr7AqxpzlzU2KlSnDSckuLLOL6Q8RqAWMaIQRnxbXcZY/zuJt2gA9av+Xq3tsu/Ap+Zw6jtbatxRxDr9O3pvtv1rE007M2E01dBCST9B/Oreyn85lBWRKyFSO9NnyWn+sD7KRC0SHlJYIAgCAIAgCA6jR/wndQTnkufFLYSMbm4W5r2jeLnLpB7FMYSm7RV2Y6s4QjtTdl2kkY5wjoJba1O2pI5pkjbYdV3i48F0KWWVZc7TzOJXz2hDSmnLyX33Gpq+Gk4baJscTWjktY25AGwC+XgFuLL6NOO1K7OY86xNaahC0b+Xbr1cDjqTD7udLNypHuc83zALjc9pz2q2FwUYe3Na+SKZhm86v8AbpNqK6emXb9DOsugtNxxm29WUkKQi24IXRjzQhxBcL22A7L77b1inSjNpy1sbNLETpxag7X3vp4X6iiSMHaAe0BTKnCW9XJhWqQ5smu8xpMPjd0W7MvZsWrPAUJdFuBvUs2xUP5X4/dzCnwojmG/UcitCrlklrB3Oth88py0qq3atV6/EwHNINjkR0Lmyi4uz3nbjKM0pRd0zMw+LVexzhk6+qeu2S3sHScKsJzWjvbicrMq6qUKlOm9Y22uH35FcomtJrHk531rW/tWSaxajPb3dN/kYqTy9zp8mva6LXv/APXzuX3h5MfFcyw2bOu/ctiSrOVN0eZZfW5qQeHUKyxP7l3v39lvvyPHPsJyzLMZjfbNQ5qKrSp9a+pMabnLDQrK+j39XR5WLU1Q8RRkONyTc77XWKriKiw1OSerbNihhKEsZVg4qySsuq9i1iw/adwWDMV/e7kbWTv/APNbqbMNaJ1CT9B/Oreyn85lBWRKyFSO9NnyWn+sD7KRC0SHlJYIAgCAIAgM7DcNMuZybv6T1D3rdwmClW9p6R+PA5WZZpHCrZjrP4cfQ6Omp2xizAAPae09K79KlCkrQVjxuIxNWvLaqO7+9xkAK5rMqDVBB6WpcGXTYRPLmyJ5Hzrarf8AI2CxTxFKHOkbVLBYirrGDt4Lxehddgwb++ngZvAcZHf4sB81T8y5cyDfl8TP+RUP3KkV33fgrlp8NG3bJPJ9BjIx4uJPsU7Vd9CXF3+BOzhI75SlwSXxb+BjvqaYc2ncet8xPsa1qnYqvfPwXq2SquHW6n4y9EjGkrGdEEQ75T5vVuTl0yfl6EctDogvP1MV8wP8DB2a3vVlG3SVc0+hFolWKM0uKTtc4BvRtdv6lwcwrQqTSj0dJ63KMNVo025vfuXV295hlxORJsNgutBybVmzqqEU20tWeukcdpJ7SSplUnJWbb7ysKVODvGKT7Eg2QjIEgbgSAiqSirJu3ESpU5PalFN8DwOIFrm27oUKTSsmWcItptaoFxta5tuvkjk2rX0ChFNyS1Yc4naSe3NHJyd27iMIxVoq3A8UFiT9B/Oreyn85lBWRKyFTgtMtK59FG9ouI52ud1Nc17L+Lm+KFokLqSwQBAEAQGbQUHGZuyGQHWT7hmt3C4R1dZbvX0Wpy8fmKoWjDV6t9iXq9DpImBoAGQGQC9DGKilFbkeKqTlOTlJ3bLzRfYrMxWvuNnFg8tgZNWJu+V2p4N5x7gtd4iG6PtPs1893mbKwNW152iv/Z28t/kZEUdKza6SY/yjimf5G7j4BY260tyUfN+heMMJDe3N9nsrxevki6/FSz9xHFF1huu/wDzfcqqobXPbffZeCMssY6f7MYx7rvxdzV1lbLL+8e9/wBJxI7h0LZhShDmqxoVMRVq8+TfFmIVkMZbcpLotOUF0WnIXRj1EzWjlOt4X8Fgr1YU1eUrG5haFSs7QhtfDxujUVNe51wDZvgSOtcSvjqlRbKenm+J6fC5XSotTa9rxS4X+ZiLSOoEAQBAEAQBAEBK2hGlcG1cpHJc6JgO8sDy77RqgrIk9Cpaq6ZkrHRyNDmPBa5p2EHIhARTjWiaUOJo5WFhOTJS5rmjdrgHW8AhbaNb+qvEN9P6x/4EJ2kP1V4hvp/WP/Ag2kP1V4hvp/WP/Ag2kDosrxtdT+sf+BSQ5IxqDDX6rbgACw1ydVlw0NNnOtfZsGa9LSSpwUXvVt2vRY8PidqtUlKPNber00cmzYMbAznOdKdzOQz/ACcLn/Edqy3qS3acdfL6mts0Ib25Ps0Xi9fIvDFXtyhDYh/+Ys7vkN3+1RyEXrP2uPpu8iHi5xVqaUV2b/Hf5mKXkm5JJO0nM+KypJaI1JNyd2VNdZQ0VTsVOkRIlybLZKsQW/0WSZzGRFoe5zQ3XJDCSbWcQDkfcsGJco03OG9a+pvZfGnOsqdTdLTg+hrvNlVcHKqN4YYnOcQDeMF7M/5rD22VKeNpThtN24matlmIp1eTUXLqaX3YyY+BNY5t9WNp3PfY/wDUFYamZUY83U26OSYifPtHz+HqYk+j/E3c00zR1SPJ8dRc+rmVWekdDs4fJ8PT1neT7d3h6mC7RZiBzLqcnrkf+BaLk27s60dmKtFWR5+qvEN9P6x/4FUttIfqrxDfT+sf+BBtIHRXX76f1j/wINpHDqSQgOl4P8Bqyui46ERtYXFoMjnNLtXaQA05Xyv1FCLmz/VXiG+n9Y/8CgbSH6q8Q30/rH/gQbSMzDNEtQ5w/SZo2M6eL1nvI6tZoA7c+xCNolbCcNipYmQwN1WMFgNp3kk9JJzJQqZaAIAgCAtVNSyJpdI5rGjaXEAeJVowlJ2irsrOcYLak7I5+ThM+YltBA6bo41144R3nN3ZkttYSMNa0rdm9mg8dKpph4bXa9F9TxvB+onzragkbeKiGqwdVzt8L9an8zTp6Uo973lfyVarrXn3Ld991+0t1XAiB7iQ5w2atyX2sNmZzFxsv0nPZa0MxqRVrfIx1MnpTd7v4/f+zCqeAAIvHJqu6WkFzO45EDtv2lZ4Zq07SV0atXIYyV4Ss/FevxNVNwJq27Ax/wBF9v8Aay2o5lQe+67jnTyPFLdZ9/qZ/Bng7NFMTUwazHMc3N0bgCbZ21twIy3rDi8ZTnT/ALc9b36fQ2cuy2tTrXrU7xaa3p/Mza/gKxxvDIWD5rhrDuN7+N1hp5pJK01cz1/w/Tk70pW7Hr9+Zjs4BO/inHcwn/2WR5quiPn9DDH8OvpqeX1M6m4DQNze+R/Vk0HwF/asM80qvmpI26eQYeOsm35ffib6hwuGAfso2t6wLu73HMrRqV6lTnO51aOFo0VanFL7695mLEbAQBAEAQBAY+IzcXFK87Gse7/FpP3ID5gbsCkyG84I8HX4hUCJtwwWdK8fwM/Edg/IoQ3Y+haOlZDGyONoaxjQ1rRsAAsFBQvIAgCAIAgCAIC3O1xaQwhrrZEjWAO+1xfxUxtfUrJNr2XZmoj4NROfxlQ59Q/oMpBYPoxizQO5bLxc0tmC2V2eu81FgYOW1Ubk+3d3LcbprQBYCwGwDILVbubqVtx6gCAIAgCAIAgCAIAgCAIAgCAIDnNIlZxOHVR6XM4odspDPJxPchK3kG4Fg01bM2GBt3HMk81jelzj0DzUlyfuDHB+KggEUWZ2veRynv6XH7h0BQUbNuhAQBAEAQBAEAQBAEAQBAEAQBAEAQBAEAQBAEAQBAEAQHH6QMGnxD9HpoeTHrmWaV3NaGjVaAP4nHWJt/LmQhK0N3wc4PwUEXFwN25vec3vdvcfu2BA2bVCAgCAIAgCAIAgCAIAgCAIAgCAIAgCAIAgCAIAgCAIAgCAIAgCAIAgCAIAgCAIAgCAIAgCAIAgCAIAgCAIAgCAIAgCAIAgCAIAgCAIAgCAIAgCAIAgCAIAgCAIAgCAIAgCAIAgCAIAgCAIAgCAIAgCAIAgCAIAgCAIAgCAIAgCAIAgCAIAgCAIAgCAIAgCAIAgCAIAgCAIAgCAIAgCAIAgCAIAgCAIAgCAIAgCAIAgCAIAgCAIAgCAIAgCAIAgP//Z"/>
          <p:cNvSpPr>
            <a:spLocks noChangeAspect="1" noChangeArrowheads="1"/>
          </p:cNvSpPr>
          <p:nvPr/>
        </p:nvSpPr>
        <p:spPr bwMode="auto">
          <a:xfrm>
            <a:off x="1587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4" descr="Related image"/>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6675083" y="248105"/>
            <a:ext cx="4203163" cy="10655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2" name="Picture 8" descr="Image result for instagram transparent logo"/>
          <p:cNvPicPr>
            <a:picLocks noChangeAspect="1" noChangeArrowheads="1"/>
          </p:cNvPicPr>
          <p:nvPr/>
        </p:nvPicPr>
        <p:blipFill>
          <a:blip r:embed="rId4" cstate="screen">
            <a:extLst>
              <a:ext uri="{28A0092B-C50C-407E-A947-70E740481C1C}">
                <a14:useLocalDpi xmlns:a14="http://schemas.microsoft.com/office/drawing/2010/main" val="0"/>
              </a:ext>
            </a:extLst>
          </a:blip>
          <a:srcRect/>
          <a:stretch>
            <a:fillRect/>
          </a:stretch>
        </p:blipFill>
        <p:spPr bwMode="auto">
          <a:xfrm>
            <a:off x="5735187" y="2395329"/>
            <a:ext cx="1898053" cy="18507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 Placeholder 8"/>
          <p:cNvSpPr>
            <a:spLocks noGrp="1"/>
          </p:cNvSpPr>
          <p:nvPr>
            <p:ph type="body" sz="quarter" idx="10"/>
          </p:nvPr>
        </p:nvSpPr>
        <p:spPr>
          <a:xfrm>
            <a:off x="304800" y="2472751"/>
            <a:ext cx="4595004" cy="3127010"/>
          </a:xfrm>
        </p:spPr>
        <p:txBody>
          <a:bodyPr/>
          <a:lstStyle/>
          <a:p>
            <a:r>
              <a:rPr lang="en-US" sz="2400" dirty="0"/>
              <a:t>“ It is important for candidates to utilize social media... it provides them [with a way] to stay in touch with their colleagues, expand their professional network and open themselves up to other career opportunities." </a:t>
            </a:r>
          </a:p>
          <a:p>
            <a:pPr algn="r"/>
            <a:r>
              <a:rPr lang="en-US" sz="2000" dirty="0"/>
              <a:t>- Rebecca White, Area Director, </a:t>
            </a:r>
            <a:r>
              <a:rPr lang="en-US" sz="2000" dirty="0" err="1"/>
              <a:t>Kavaliro</a:t>
            </a:r>
            <a:r>
              <a:rPr lang="en-US" sz="2000" dirty="0"/>
              <a:t> (staffing firm)</a:t>
            </a:r>
          </a:p>
        </p:txBody>
      </p:sp>
      <p:pic>
        <p:nvPicPr>
          <p:cNvPr id="10" name="Picture 2" descr="Image result for twitte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8468622" y="2557039"/>
            <a:ext cx="3670461" cy="6827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12" name="Group 11"/>
          <p:cNvGrpSpPr/>
          <p:nvPr/>
        </p:nvGrpSpPr>
        <p:grpSpPr>
          <a:xfrm>
            <a:off x="6569122" y="4969154"/>
            <a:ext cx="4586988" cy="1040811"/>
            <a:chOff x="5670195" y="4962681"/>
            <a:chExt cx="5687446" cy="1256417"/>
          </a:xfrm>
        </p:grpSpPr>
        <p:pic>
          <p:nvPicPr>
            <p:cNvPr id="1028" name="Picture 4" descr="Image result for facebook"/>
            <p:cNvPicPr>
              <a:picLocks noChangeAspect="1" noChangeArrowheads="1"/>
            </p:cNvPicPr>
            <p:nvPr/>
          </p:nvPicPr>
          <p:blipFill>
            <a:blip r:embed="rId6" cstate="screen">
              <a:extLst>
                <a:ext uri="{28A0092B-C50C-407E-A947-70E740481C1C}">
                  <a14:useLocalDpi xmlns:a14="http://schemas.microsoft.com/office/drawing/2010/main" val="0"/>
                </a:ext>
              </a:extLst>
            </a:blip>
            <a:srcRect/>
            <a:stretch>
              <a:fillRect/>
            </a:stretch>
          </p:blipFill>
          <p:spPr bwMode="auto">
            <a:xfrm>
              <a:off x="5670195" y="5349728"/>
              <a:ext cx="4407078" cy="8693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 name="Picture 6" descr="Image result for facebook"/>
            <p:cNvPicPr>
              <a:picLocks noChangeAspect="1" noChangeArrowheads="1"/>
            </p:cNvPicPr>
            <p:nvPr/>
          </p:nvPicPr>
          <p:blipFill>
            <a:blip r:embed="rId7" cstate="screen">
              <a:extLst>
                <a:ext uri="{28A0092B-C50C-407E-A947-70E740481C1C}">
                  <a14:useLocalDpi xmlns:a14="http://schemas.microsoft.com/office/drawing/2010/main" val="0"/>
                </a:ext>
              </a:extLst>
            </a:blip>
            <a:srcRect/>
            <a:stretch>
              <a:fillRect/>
            </a:stretch>
          </p:blipFill>
          <p:spPr bwMode="auto">
            <a:xfrm>
              <a:off x="10101224" y="4962681"/>
              <a:ext cx="1256417" cy="12564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pic>
        <p:nvPicPr>
          <p:cNvPr id="3" name="Picture 2"/>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8206729" y="3538754"/>
            <a:ext cx="2671517" cy="188884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5821514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t>21</a:t>
            </a:fld>
            <a:endParaRPr lang="en-US"/>
          </a:p>
        </p:txBody>
      </p:sp>
      <p:pic>
        <p:nvPicPr>
          <p:cNvPr id="3" name="Picture 2"/>
          <p:cNvPicPr>
            <a:picLocks noChangeAspect="1"/>
          </p:cNvPicPr>
          <p:nvPr/>
        </p:nvPicPr>
        <p:blipFill rotWithShape="1">
          <a:blip r:embed="rId3"/>
          <a:srcRect b="6047"/>
          <a:stretch/>
        </p:blipFill>
        <p:spPr>
          <a:xfrm>
            <a:off x="228994" y="1940118"/>
            <a:ext cx="4197197" cy="2344631"/>
          </a:xfrm>
          <a:prstGeom prst="rect">
            <a:avLst/>
          </a:prstGeom>
          <a:ln>
            <a:noFill/>
          </a:ln>
          <a:effectLst>
            <a:outerShdw blurRad="292100" dist="139700" dir="2700000" algn="tl" rotWithShape="0">
              <a:srgbClr val="333333">
                <a:alpha val="65000"/>
              </a:srgbClr>
            </a:outerShdw>
          </a:effectLst>
        </p:spPr>
      </p:pic>
      <p:pic>
        <p:nvPicPr>
          <p:cNvPr id="22" name="Picture 21"/>
          <p:cNvPicPr>
            <a:picLocks noChangeAspect="1"/>
          </p:cNvPicPr>
          <p:nvPr/>
        </p:nvPicPr>
        <p:blipFill>
          <a:blip r:embed="rId4"/>
          <a:stretch>
            <a:fillRect/>
          </a:stretch>
        </p:blipFill>
        <p:spPr>
          <a:xfrm>
            <a:off x="234177" y="4552525"/>
            <a:ext cx="4175389" cy="2239795"/>
          </a:xfrm>
          <a:prstGeom prst="rect">
            <a:avLst/>
          </a:prstGeom>
          <a:ln>
            <a:noFill/>
          </a:ln>
          <a:effectLst>
            <a:outerShdw blurRad="292100" dist="139700" dir="2700000" algn="tl" rotWithShape="0">
              <a:srgbClr val="333333">
                <a:alpha val="65000"/>
              </a:srgbClr>
            </a:outerShdw>
          </a:effectLst>
        </p:spPr>
      </p:pic>
      <p:sp>
        <p:nvSpPr>
          <p:cNvPr id="4" name="Flowchart: Connector 3"/>
          <p:cNvSpPr/>
          <p:nvPr/>
        </p:nvSpPr>
        <p:spPr>
          <a:xfrm>
            <a:off x="326004" y="1375576"/>
            <a:ext cx="413468" cy="373711"/>
          </a:xfrm>
          <a:prstGeom prst="flowChartConnector">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
        <p:nvSpPr>
          <p:cNvPr id="5" name="TextBox 4"/>
          <p:cNvSpPr txBox="1"/>
          <p:nvPr/>
        </p:nvSpPr>
        <p:spPr>
          <a:xfrm>
            <a:off x="384563" y="1379955"/>
            <a:ext cx="166978" cy="369332"/>
          </a:xfrm>
          <a:prstGeom prst="rect">
            <a:avLst/>
          </a:prstGeom>
          <a:noFill/>
        </p:spPr>
        <p:txBody>
          <a:bodyPr wrap="square" rtlCol="0">
            <a:spAutoFit/>
          </a:bodyPr>
          <a:lstStyle/>
          <a:p>
            <a:r>
              <a:rPr lang="en-US" b="1" dirty="0">
                <a:solidFill>
                  <a:schemeClr val="bg1"/>
                </a:solidFill>
              </a:rPr>
              <a:t>1</a:t>
            </a:r>
          </a:p>
        </p:txBody>
      </p:sp>
      <p:sp>
        <p:nvSpPr>
          <p:cNvPr id="6" name="TextBox 5"/>
          <p:cNvSpPr txBox="1"/>
          <p:nvPr/>
        </p:nvSpPr>
        <p:spPr>
          <a:xfrm>
            <a:off x="878937" y="1149122"/>
            <a:ext cx="4124384" cy="800219"/>
          </a:xfrm>
          <a:prstGeom prst="rect">
            <a:avLst/>
          </a:prstGeom>
          <a:noFill/>
        </p:spPr>
        <p:txBody>
          <a:bodyPr wrap="square" rtlCol="0">
            <a:spAutoFit/>
          </a:bodyPr>
          <a:lstStyle/>
          <a:p>
            <a:r>
              <a:rPr lang="en-US" b="1" dirty="0"/>
              <a:t>Follow Internship Pages</a:t>
            </a:r>
          </a:p>
          <a:p>
            <a:r>
              <a:rPr lang="en-US" sz="1400" dirty="0"/>
              <a:t>Use social media to follow </a:t>
            </a:r>
            <a:r>
              <a:rPr lang="en-US" sz="1400" b="1" dirty="0"/>
              <a:t>company internship pages</a:t>
            </a:r>
            <a:r>
              <a:rPr lang="en-US" sz="1400" dirty="0"/>
              <a:t> for up-to-date and </a:t>
            </a:r>
            <a:r>
              <a:rPr lang="en-US" sz="1400" dirty="0" err="1"/>
              <a:t>D.I.T.L</a:t>
            </a:r>
            <a:r>
              <a:rPr lang="en-US" sz="1400" dirty="0"/>
              <a:t>. information</a:t>
            </a:r>
          </a:p>
        </p:txBody>
      </p:sp>
      <p:sp>
        <p:nvSpPr>
          <p:cNvPr id="7" name="TextBox 6"/>
          <p:cNvSpPr txBox="1"/>
          <p:nvPr/>
        </p:nvSpPr>
        <p:spPr>
          <a:xfrm>
            <a:off x="3942075" y="412515"/>
            <a:ext cx="3668472" cy="400110"/>
          </a:xfrm>
          <a:prstGeom prst="rect">
            <a:avLst/>
          </a:prstGeom>
          <a:noFill/>
        </p:spPr>
        <p:txBody>
          <a:bodyPr wrap="square" rtlCol="0">
            <a:spAutoFit/>
          </a:bodyPr>
          <a:lstStyle/>
          <a:p>
            <a:r>
              <a:rPr lang="en-US" sz="2000" b="1" dirty="0"/>
              <a:t>How To Use </a:t>
            </a:r>
            <a:r>
              <a:rPr lang="en-US" sz="2000" b="1" dirty="0">
                <a:solidFill>
                  <a:schemeClr val="accent4"/>
                </a:solidFill>
              </a:rPr>
              <a:t>Social Media</a:t>
            </a:r>
            <a:r>
              <a:rPr lang="en-US" sz="2000" b="1" dirty="0"/>
              <a:t>!</a:t>
            </a:r>
          </a:p>
        </p:txBody>
      </p:sp>
      <p:pic>
        <p:nvPicPr>
          <p:cNvPr id="8" name="Picture 7"/>
          <p:cNvPicPr>
            <a:picLocks noChangeAspect="1"/>
          </p:cNvPicPr>
          <p:nvPr/>
        </p:nvPicPr>
        <p:blipFill rotWithShape="1">
          <a:blip r:embed="rId5"/>
          <a:srcRect t="3043"/>
          <a:stretch/>
        </p:blipFill>
        <p:spPr>
          <a:xfrm rot="21042539">
            <a:off x="7873509" y="2071445"/>
            <a:ext cx="1984901" cy="3418801"/>
          </a:xfrm>
          <a:prstGeom prst="rect">
            <a:avLst/>
          </a:prstGeom>
        </p:spPr>
      </p:pic>
      <p:pic>
        <p:nvPicPr>
          <p:cNvPr id="10" name="Picture 9"/>
          <p:cNvPicPr>
            <a:picLocks noChangeAspect="1"/>
          </p:cNvPicPr>
          <p:nvPr/>
        </p:nvPicPr>
        <p:blipFill rotWithShape="1">
          <a:blip r:embed="rId6"/>
          <a:srcRect t="3733"/>
          <a:stretch/>
        </p:blipFill>
        <p:spPr>
          <a:xfrm rot="19878716">
            <a:off x="6774423" y="3255230"/>
            <a:ext cx="1672249" cy="2992444"/>
          </a:xfrm>
          <a:prstGeom prst="rect">
            <a:avLst/>
          </a:prstGeom>
        </p:spPr>
      </p:pic>
      <p:pic>
        <p:nvPicPr>
          <p:cNvPr id="9" name="Picture 8"/>
          <p:cNvPicPr>
            <a:picLocks noChangeAspect="1"/>
          </p:cNvPicPr>
          <p:nvPr/>
        </p:nvPicPr>
        <p:blipFill rotWithShape="1">
          <a:blip r:embed="rId7"/>
          <a:srcRect t="4050"/>
          <a:stretch/>
        </p:blipFill>
        <p:spPr>
          <a:xfrm rot="1059314">
            <a:off x="9226796" y="2294244"/>
            <a:ext cx="2127409" cy="3626179"/>
          </a:xfrm>
          <a:prstGeom prst="rect">
            <a:avLst/>
          </a:prstGeom>
        </p:spPr>
      </p:pic>
      <p:sp>
        <p:nvSpPr>
          <p:cNvPr id="11" name="Flowchart: Connector 10"/>
          <p:cNvSpPr/>
          <p:nvPr/>
        </p:nvSpPr>
        <p:spPr>
          <a:xfrm>
            <a:off x="6991347" y="1107565"/>
            <a:ext cx="413468" cy="373711"/>
          </a:xfrm>
          <a:prstGeom prst="flowChartConnector">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
        <p:nvSpPr>
          <p:cNvPr id="12" name="TextBox 11"/>
          <p:cNvSpPr txBox="1"/>
          <p:nvPr/>
        </p:nvSpPr>
        <p:spPr>
          <a:xfrm>
            <a:off x="7045980" y="1099988"/>
            <a:ext cx="166978" cy="369332"/>
          </a:xfrm>
          <a:prstGeom prst="rect">
            <a:avLst/>
          </a:prstGeom>
          <a:noFill/>
        </p:spPr>
        <p:txBody>
          <a:bodyPr wrap="square" rtlCol="0">
            <a:spAutoFit/>
          </a:bodyPr>
          <a:lstStyle/>
          <a:p>
            <a:r>
              <a:rPr lang="en-US" b="1" dirty="0">
                <a:solidFill>
                  <a:schemeClr val="bg1"/>
                </a:solidFill>
              </a:rPr>
              <a:t>2</a:t>
            </a:r>
          </a:p>
        </p:txBody>
      </p:sp>
      <p:sp>
        <p:nvSpPr>
          <p:cNvPr id="13" name="TextBox 12"/>
          <p:cNvSpPr txBox="1"/>
          <p:nvPr/>
        </p:nvSpPr>
        <p:spPr>
          <a:xfrm>
            <a:off x="7459447" y="1001001"/>
            <a:ext cx="4203465" cy="1015663"/>
          </a:xfrm>
          <a:prstGeom prst="rect">
            <a:avLst/>
          </a:prstGeom>
          <a:noFill/>
        </p:spPr>
        <p:txBody>
          <a:bodyPr wrap="square" rtlCol="0">
            <a:spAutoFit/>
          </a:bodyPr>
          <a:lstStyle/>
          <a:p>
            <a:r>
              <a:rPr lang="en-US" b="1" dirty="0"/>
              <a:t>Hashtags</a:t>
            </a:r>
          </a:p>
          <a:p>
            <a:r>
              <a:rPr lang="en-US" sz="1400" dirty="0"/>
              <a:t>Search hashtags </a:t>
            </a:r>
            <a:r>
              <a:rPr lang="en-US" sz="1400" b="1" dirty="0"/>
              <a:t>#</a:t>
            </a:r>
            <a:r>
              <a:rPr lang="en-US" sz="1400" b="1" dirty="0" err="1"/>
              <a:t>internlife</a:t>
            </a:r>
            <a:r>
              <a:rPr lang="en-US" sz="1400" b="1" dirty="0"/>
              <a:t> #</a:t>
            </a:r>
            <a:r>
              <a:rPr lang="en-US" sz="1400" b="1" dirty="0" err="1"/>
              <a:t>hiringinterns</a:t>
            </a:r>
            <a:r>
              <a:rPr lang="en-US" sz="1400" b="1" dirty="0"/>
              <a:t> #</a:t>
            </a:r>
            <a:r>
              <a:rPr lang="en-US" sz="1400" b="1" dirty="0" err="1"/>
              <a:t>internshipprogram</a:t>
            </a:r>
            <a:r>
              <a:rPr lang="en-US" sz="1400" b="1" dirty="0"/>
              <a:t> #internship</a:t>
            </a:r>
            <a:r>
              <a:rPr lang="en-US" sz="1400" dirty="0"/>
              <a:t>, </a:t>
            </a:r>
            <a:r>
              <a:rPr lang="en-US" sz="1400" b="1" dirty="0"/>
              <a:t>#</a:t>
            </a:r>
            <a:r>
              <a:rPr lang="en-US" sz="1400" b="1" dirty="0" err="1"/>
              <a:t>universityrelations</a:t>
            </a:r>
            <a:r>
              <a:rPr lang="en-US" sz="1400" dirty="0"/>
              <a:t>, etc.</a:t>
            </a:r>
          </a:p>
        </p:txBody>
      </p:sp>
      <p:pic>
        <p:nvPicPr>
          <p:cNvPr id="14" name="Picture 13"/>
          <p:cNvPicPr>
            <a:picLocks noChangeAspect="1"/>
          </p:cNvPicPr>
          <p:nvPr/>
        </p:nvPicPr>
        <p:blipFill rotWithShape="1">
          <a:blip r:embed="rId8"/>
          <a:srcRect t="3350"/>
          <a:stretch/>
        </p:blipFill>
        <p:spPr>
          <a:xfrm>
            <a:off x="4487897" y="4063043"/>
            <a:ext cx="1525683" cy="2619496"/>
          </a:xfrm>
          <a:prstGeom prst="rect">
            <a:avLst/>
          </a:prstGeom>
          <a:ln>
            <a:noFill/>
          </a:ln>
          <a:effectLst>
            <a:outerShdw blurRad="292100" dist="139700" dir="2700000" algn="tl" rotWithShape="0">
              <a:srgbClr val="333333">
                <a:alpha val="65000"/>
              </a:srgbClr>
            </a:outerShdw>
          </a:effectLst>
        </p:spPr>
      </p:pic>
      <p:sp>
        <p:nvSpPr>
          <p:cNvPr id="15" name="TextBox 14"/>
          <p:cNvSpPr txBox="1"/>
          <p:nvPr/>
        </p:nvSpPr>
        <p:spPr>
          <a:xfrm>
            <a:off x="1319292" y="1940118"/>
            <a:ext cx="785553" cy="276999"/>
          </a:xfrm>
          <a:prstGeom prst="rect">
            <a:avLst/>
          </a:prstGeom>
          <a:effectLst>
            <a:softEdge rad="31750"/>
          </a:effectLst>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en-US" sz="1200" b="1" dirty="0"/>
              <a:t>Twitter</a:t>
            </a:r>
          </a:p>
        </p:txBody>
      </p:sp>
      <p:cxnSp>
        <p:nvCxnSpPr>
          <p:cNvPr id="17" name="Straight Arrow Connector 16"/>
          <p:cNvCxnSpPr/>
          <p:nvPr/>
        </p:nvCxnSpPr>
        <p:spPr>
          <a:xfrm>
            <a:off x="2057399" y="2217117"/>
            <a:ext cx="405441" cy="520164"/>
          </a:xfrm>
          <a:prstGeom prst="straightConnector1">
            <a:avLst/>
          </a:prstGeom>
          <a:ln>
            <a:tailEnd type="triangle"/>
          </a:ln>
        </p:spPr>
        <p:style>
          <a:lnRef idx="2">
            <a:schemeClr val="accent4"/>
          </a:lnRef>
          <a:fillRef idx="0">
            <a:schemeClr val="accent4"/>
          </a:fillRef>
          <a:effectRef idx="1">
            <a:schemeClr val="accent4"/>
          </a:effectRef>
          <a:fontRef idx="minor">
            <a:schemeClr val="tx1"/>
          </a:fontRef>
        </p:style>
      </p:cxnSp>
      <p:sp>
        <p:nvSpPr>
          <p:cNvPr id="18" name="TextBox 17"/>
          <p:cNvSpPr txBox="1"/>
          <p:nvPr/>
        </p:nvSpPr>
        <p:spPr>
          <a:xfrm>
            <a:off x="4832002" y="2899023"/>
            <a:ext cx="919120" cy="276999"/>
          </a:xfrm>
          <a:prstGeom prst="rect">
            <a:avLst/>
          </a:prstGeom>
          <a:effectLst>
            <a:softEdge rad="31750"/>
          </a:effectLst>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en-US" sz="1200" b="1" dirty="0"/>
              <a:t>Instagram</a:t>
            </a:r>
          </a:p>
        </p:txBody>
      </p:sp>
      <p:cxnSp>
        <p:nvCxnSpPr>
          <p:cNvPr id="19" name="Straight Arrow Connector 18"/>
          <p:cNvCxnSpPr/>
          <p:nvPr/>
        </p:nvCxnSpPr>
        <p:spPr>
          <a:xfrm>
            <a:off x="5096792" y="3269411"/>
            <a:ext cx="1500" cy="724619"/>
          </a:xfrm>
          <a:prstGeom prst="straightConnector1">
            <a:avLst/>
          </a:prstGeom>
          <a:ln>
            <a:tailEnd type="triangle"/>
          </a:ln>
        </p:spPr>
        <p:style>
          <a:lnRef idx="2">
            <a:schemeClr val="accent4"/>
          </a:lnRef>
          <a:fillRef idx="0">
            <a:schemeClr val="accent4"/>
          </a:fillRef>
          <a:effectRef idx="1">
            <a:schemeClr val="accent4"/>
          </a:effectRef>
          <a:fontRef idx="minor">
            <a:schemeClr val="tx1"/>
          </a:fontRef>
        </p:style>
      </p:cxnSp>
      <p:sp>
        <p:nvSpPr>
          <p:cNvPr id="23" name="TextBox 22"/>
          <p:cNvSpPr txBox="1"/>
          <p:nvPr/>
        </p:nvSpPr>
        <p:spPr>
          <a:xfrm>
            <a:off x="73178" y="5489551"/>
            <a:ext cx="919120" cy="276999"/>
          </a:xfrm>
          <a:prstGeom prst="rect">
            <a:avLst/>
          </a:prstGeom>
          <a:effectLst>
            <a:softEdge rad="31750"/>
          </a:effectLst>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en-US" sz="1200" b="1" dirty="0"/>
              <a:t>LinkedIn</a:t>
            </a:r>
          </a:p>
        </p:txBody>
      </p:sp>
      <p:cxnSp>
        <p:nvCxnSpPr>
          <p:cNvPr id="24" name="Straight Arrow Connector 23"/>
          <p:cNvCxnSpPr/>
          <p:nvPr/>
        </p:nvCxnSpPr>
        <p:spPr>
          <a:xfrm flipV="1">
            <a:off x="573070" y="5156709"/>
            <a:ext cx="632515" cy="332842"/>
          </a:xfrm>
          <a:prstGeom prst="straightConnector1">
            <a:avLst/>
          </a:prstGeom>
          <a:ln>
            <a:tailEnd type="triangle"/>
          </a:ln>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24758557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a:xfrm>
            <a:off x="555244" y="0"/>
            <a:ext cx="4083304" cy="2077492"/>
          </a:xfrm>
          <a:ln/>
        </p:spPr>
        <p:txBody>
          <a:bodyPr/>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sz="2800" dirty="0"/>
              <a:t>Finding An Internship: </a:t>
            </a:r>
            <a:r>
              <a:rPr lang="en-US" sz="4400" b="1" dirty="0"/>
              <a:t>Internship Programs</a:t>
            </a:r>
          </a:p>
        </p:txBody>
      </p:sp>
      <p:pic>
        <p:nvPicPr>
          <p:cNvPr id="13" name="Picture 12"/>
          <p:cNvPicPr>
            <a:picLocks noChangeAspect="1"/>
          </p:cNvPicPr>
          <p:nvPr/>
        </p:nvPicPr>
        <p:blipFill rotWithShape="1">
          <a:blip r:embed="rId3"/>
          <a:srcRect l="4647" t="11966" r="84296" b="64743"/>
          <a:stretch/>
        </p:blipFill>
        <p:spPr bwMode="auto">
          <a:xfrm>
            <a:off x="8069832" y="1533496"/>
            <a:ext cx="2246262" cy="3548443"/>
          </a:xfrm>
          <a:prstGeom prst="rect">
            <a:avLst/>
          </a:prstGeom>
          <a:ln>
            <a:noFill/>
          </a:ln>
          <a:extLst>
            <a:ext uri="{53640926-AAD7-44D8-BBD7-CCE9431645EC}">
              <a14:shadowObscured xmlns:a14="http://schemas.microsoft.com/office/drawing/2010/main"/>
            </a:ext>
          </a:extLst>
        </p:spPr>
      </p:pic>
      <p:pic>
        <p:nvPicPr>
          <p:cNvPr id="14" name="Picture 13"/>
          <p:cNvPicPr>
            <a:picLocks noChangeAspect="1"/>
          </p:cNvPicPr>
          <p:nvPr/>
        </p:nvPicPr>
        <p:blipFill rotWithShape="1">
          <a:blip r:embed="rId4"/>
          <a:srcRect l="7694" t="15385" r="77724" b="68376"/>
          <a:stretch/>
        </p:blipFill>
        <p:spPr bwMode="auto">
          <a:xfrm>
            <a:off x="1828800" y="4160854"/>
            <a:ext cx="2590800" cy="2163746"/>
          </a:xfrm>
          <a:prstGeom prst="rect">
            <a:avLst/>
          </a:prstGeom>
          <a:ln>
            <a:noFill/>
          </a:ln>
          <a:extLst>
            <a:ext uri="{53640926-AAD7-44D8-BBD7-CCE9431645EC}">
              <a14:shadowObscured xmlns:a14="http://schemas.microsoft.com/office/drawing/2010/main"/>
            </a:ext>
          </a:extLst>
        </p:spPr>
      </p:pic>
      <p:pic>
        <p:nvPicPr>
          <p:cNvPr id="15" name="Picture 14"/>
          <p:cNvPicPr>
            <a:picLocks noChangeAspect="1"/>
          </p:cNvPicPr>
          <p:nvPr/>
        </p:nvPicPr>
        <p:blipFill rotWithShape="1">
          <a:blip r:embed="rId5"/>
          <a:srcRect l="3365" t="19658" r="85578" b="61966"/>
          <a:stretch/>
        </p:blipFill>
        <p:spPr bwMode="auto">
          <a:xfrm>
            <a:off x="4724400" y="3810001"/>
            <a:ext cx="2095500" cy="2611783"/>
          </a:xfrm>
          <a:prstGeom prst="rect">
            <a:avLst/>
          </a:prstGeom>
          <a:ln>
            <a:noFill/>
          </a:ln>
          <a:extLst>
            <a:ext uri="{53640926-AAD7-44D8-BBD7-CCE9431645EC}">
              <a14:shadowObscured xmlns:a14="http://schemas.microsoft.com/office/drawing/2010/main"/>
            </a:ext>
          </a:extLst>
        </p:spPr>
      </p:pic>
      <p:pic>
        <p:nvPicPr>
          <p:cNvPr id="16" name="Picture 15"/>
          <p:cNvPicPr>
            <a:picLocks noChangeAspect="1"/>
          </p:cNvPicPr>
          <p:nvPr/>
        </p:nvPicPr>
        <p:blipFill rotWithShape="1">
          <a:blip r:embed="rId6"/>
          <a:srcRect l="12821" t="19444" r="61378" b="73932"/>
          <a:stretch/>
        </p:blipFill>
        <p:spPr bwMode="auto">
          <a:xfrm>
            <a:off x="1905001" y="2362200"/>
            <a:ext cx="5936231" cy="1143001"/>
          </a:xfrm>
          <a:prstGeom prst="rect">
            <a:avLst/>
          </a:prstGeom>
          <a:ln>
            <a:noFill/>
          </a:ln>
          <a:extLst>
            <a:ext uri="{53640926-AAD7-44D8-BBD7-CCE9431645EC}">
              <a14:shadowObscured xmlns:a14="http://schemas.microsoft.com/office/drawing/2010/main"/>
            </a:ext>
          </a:extLst>
        </p:spPr>
      </p:pic>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58025" y="5179123"/>
            <a:ext cx="3381375" cy="1115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57850168"/>
      </p:ext>
    </p:extLst>
  </p:cSld>
  <p:clrMapOvr>
    <a:masterClrMapping/>
  </p:clrMapOvr>
  <p:transition spd="med">
    <p:circl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t>23</a:t>
            </a:fld>
            <a:endParaRPr lang="en-US"/>
          </a:p>
        </p:txBody>
      </p:sp>
      <p:pic>
        <p:nvPicPr>
          <p:cNvPr id="11" name="Picture 10"/>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0" y="0"/>
            <a:ext cx="9145493" cy="6858000"/>
          </a:xfrm>
          <a:prstGeom prst="rect">
            <a:avLst/>
          </a:prstGeom>
        </p:spPr>
      </p:pic>
    </p:spTree>
    <p:extLst>
      <p:ext uri="{BB962C8B-B14F-4D97-AF65-F5344CB8AC3E}">
        <p14:creationId xmlns:p14="http://schemas.microsoft.com/office/powerpoint/2010/main" val="3598347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p:cNvSpPr>
            <a:spLocks noGrp="1"/>
          </p:cNvSpPr>
          <p:nvPr>
            <p:ph type="body" sz="quarter" idx="10"/>
          </p:nvPr>
        </p:nvSpPr>
        <p:spPr>
          <a:xfrm>
            <a:off x="4164496" y="186061"/>
            <a:ext cx="4135442" cy="1311128"/>
          </a:xfrm>
        </p:spPr>
        <p:txBody>
          <a:bodyPr/>
          <a:lstStyle/>
          <a:p>
            <a:r>
              <a:rPr lang="en-US" sz="2800" dirty="0">
                <a:latin typeface="+mj-lt"/>
              </a:rPr>
              <a:t>Finding An Internship: </a:t>
            </a:r>
            <a:r>
              <a:rPr lang="en-US" sz="4400" dirty="0">
                <a:latin typeface="+mj-lt"/>
              </a:rPr>
              <a:t>In- Person Resources </a:t>
            </a:r>
          </a:p>
        </p:txBody>
      </p:sp>
      <p:sp>
        <p:nvSpPr>
          <p:cNvPr id="11266" name="Text Box 2"/>
          <p:cNvSpPr txBox="1">
            <a:spLocks noChangeArrowheads="1"/>
          </p:cNvSpPr>
          <p:nvPr/>
        </p:nvSpPr>
        <p:spPr bwMode="auto">
          <a:xfrm>
            <a:off x="1835677" y="2248893"/>
            <a:ext cx="8624456" cy="4724400"/>
          </a:xfrm>
          <a:prstGeom prst="rect">
            <a:avLst/>
          </a:prstGeom>
          <a:noFill/>
          <a:ln w="9360">
            <a:noFill/>
            <a:miter lim="800000"/>
            <a:headEnd/>
            <a:tailEnd/>
          </a:ln>
          <a:effectLst/>
        </p:spPr>
        <p:txBody>
          <a:bodyPr tIns="91440"/>
          <a:lstStyle/>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Employer Featured Events </a:t>
            </a:r>
            <a:r>
              <a:rPr lang="en-US" sz="2400" dirty="0">
                <a:solidFill>
                  <a:schemeClr val="bg1"/>
                </a:solidFill>
                <a:latin typeface="Century Gothic" pitchFamily="32" charset="0"/>
                <a:ea typeface="SimSun" charset="0"/>
                <a:cs typeface="SimSun" charset="0"/>
              </a:rPr>
              <a:t>(Ex: Kohl's, Target, Geico, Microsoft, etc.)</a:t>
            </a:r>
          </a:p>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Student Organizations </a:t>
            </a:r>
            <a:r>
              <a:rPr lang="en-US" dirty="0">
                <a:solidFill>
                  <a:schemeClr val="bg1"/>
                </a:solidFill>
                <a:latin typeface="Century Gothic" pitchFamily="32" charset="0"/>
                <a:ea typeface="SimSun" charset="0"/>
                <a:cs typeface="SimSun" charset="0"/>
              </a:rPr>
              <a:t>(Over 400 existing student organizations!)</a:t>
            </a:r>
          </a:p>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Develop Your Own Internship </a:t>
            </a:r>
          </a:p>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Career Center Job Fairs &amp; Employer Panels	</a:t>
            </a:r>
          </a:p>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US" sz="2400" b="1" dirty="0">
              <a:solidFill>
                <a:schemeClr val="bg1"/>
              </a:solidFill>
              <a:latin typeface="Century Gothic" pitchFamily="32" charset="0"/>
              <a:ea typeface="SimSun" charset="0"/>
              <a:cs typeface="SimSun" charset="0"/>
            </a:endParaRPr>
          </a:p>
          <a:p>
            <a:pPr marL="1587" algn="ctr">
              <a:lnSpc>
                <a:spcPct val="80000"/>
              </a:lnSpc>
              <a:spcBef>
                <a:spcPts val="538"/>
              </a:spcBef>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accent4"/>
                </a:solidFill>
                <a:latin typeface="Century Gothic" pitchFamily="32" charset="0"/>
                <a:ea typeface="SimSun" charset="0"/>
                <a:cs typeface="SimSun" charset="0"/>
              </a:rPr>
              <a:t>Frequent Events</a:t>
            </a:r>
          </a:p>
          <a:p>
            <a:pPr marL="1587" algn="ctr">
              <a:lnSpc>
                <a:spcPct val="80000"/>
              </a:lnSpc>
              <a:spcBef>
                <a:spcPts val="538"/>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dirty="0">
                <a:solidFill>
                  <a:schemeClr val="bg1"/>
                </a:solidFill>
                <a:latin typeface="Century Gothic" pitchFamily="32" charset="0"/>
                <a:ea typeface="SimSun" charset="0"/>
                <a:cs typeface="SimSun" charset="0"/>
              </a:rPr>
              <a:t>Career Discovery Series</a:t>
            </a:r>
          </a:p>
          <a:p>
            <a:pPr marL="1587" algn="ctr">
              <a:lnSpc>
                <a:spcPct val="80000"/>
              </a:lnSpc>
              <a:spcBef>
                <a:spcPts val="538"/>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dirty="0">
                <a:solidFill>
                  <a:schemeClr val="bg1"/>
                </a:solidFill>
                <a:latin typeface="Century Gothic" pitchFamily="32" charset="0"/>
                <a:ea typeface="SimSun" charset="0"/>
                <a:cs typeface="SimSun" charset="0"/>
              </a:rPr>
              <a:t>Information Sessions/Tables</a:t>
            </a:r>
          </a:p>
          <a:p>
            <a:pPr marL="1587" algn="ctr">
              <a:lnSpc>
                <a:spcPct val="80000"/>
              </a:lnSpc>
              <a:spcBef>
                <a:spcPts val="538"/>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dirty="0">
                <a:solidFill>
                  <a:schemeClr val="bg1"/>
                </a:solidFill>
                <a:latin typeface="Century Gothic" pitchFamily="32" charset="0"/>
                <a:ea typeface="SimSun" charset="0"/>
                <a:cs typeface="SimSun" charset="0"/>
              </a:rPr>
              <a:t>Job Fairs </a:t>
            </a:r>
          </a:p>
          <a:p>
            <a:pPr marL="1587" algn="ctr">
              <a:lnSpc>
                <a:spcPct val="80000"/>
              </a:lnSpc>
              <a:spcBef>
                <a:spcPts val="538"/>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dirty="0">
                <a:solidFill>
                  <a:schemeClr val="bg1"/>
                </a:solidFill>
                <a:latin typeface="Century Gothic" pitchFamily="32" charset="0"/>
                <a:ea typeface="SimSun" charset="0"/>
                <a:cs typeface="SimSun" charset="0"/>
              </a:rPr>
              <a:t>Now Hiring Interns</a:t>
            </a:r>
          </a:p>
          <a:p>
            <a:pPr marL="344487" indent="-342900">
              <a:lnSpc>
                <a:spcPct val="80000"/>
              </a:lnSpc>
              <a:spcBef>
                <a:spcPts val="538"/>
              </a:spcBef>
              <a:buClr>
                <a:srgbClr val="144D8E"/>
              </a:buClr>
              <a:buSzPct val="85000"/>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US" sz="2400" b="1" dirty="0">
              <a:solidFill>
                <a:schemeClr val="bg1"/>
              </a:solidFill>
              <a:latin typeface="Century Gothic" pitchFamily="32" charset="0"/>
              <a:ea typeface="SimSun" charset="0"/>
              <a:cs typeface="SimSun" charset="0"/>
            </a:endParaRPr>
          </a:p>
          <a:p>
            <a:pPr marL="1587">
              <a:lnSpc>
                <a:spcPct val="80000"/>
              </a:lnSpc>
              <a:spcBef>
                <a:spcPts val="538"/>
              </a:spcBef>
              <a:buClr>
                <a:srgbClr val="144D8E"/>
              </a:buClr>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US" sz="2400" b="1" dirty="0">
              <a:solidFill>
                <a:schemeClr val="bg1"/>
              </a:solidFill>
              <a:latin typeface="Century Gothic" pitchFamily="32" charset="0"/>
              <a:ea typeface="SimSun" charset="0"/>
              <a:cs typeface="SimSun" charset="0"/>
            </a:endParaRPr>
          </a:p>
          <a:p>
            <a:pPr marL="1587">
              <a:lnSpc>
                <a:spcPct val="80000"/>
              </a:lnSpc>
              <a:spcBef>
                <a:spcPts val="538"/>
              </a:spcBef>
              <a:buClr>
                <a:srgbClr val="144D8E"/>
              </a:buClr>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US" sz="2400" b="1" dirty="0">
              <a:solidFill>
                <a:schemeClr val="bg1"/>
              </a:solidFill>
              <a:latin typeface="Century Gothic" pitchFamily="32" charset="0"/>
              <a:ea typeface="SimSun" charset="0"/>
              <a:cs typeface="SimSun" charset="0"/>
            </a:endParaRPr>
          </a:p>
          <a:p>
            <a:pPr marL="1587">
              <a:lnSpc>
                <a:spcPct val="80000"/>
              </a:lnSpc>
              <a:spcBef>
                <a:spcPts val="538"/>
              </a:spcBef>
              <a:buClr>
                <a:srgbClr val="144D8E"/>
              </a:buClr>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				</a:t>
            </a:r>
          </a:p>
          <a:p>
            <a:pPr marL="1587">
              <a:lnSpc>
                <a:spcPct val="80000"/>
              </a:lnSpc>
              <a:spcBef>
                <a:spcPts val="538"/>
              </a:spcBef>
              <a:buClr>
                <a:srgbClr val="144D8E"/>
              </a:buClr>
              <a:buSzPct val="85000"/>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400" b="1" dirty="0">
                <a:solidFill>
                  <a:schemeClr val="bg1"/>
                </a:solidFill>
                <a:latin typeface="Century Gothic" pitchFamily="32" charset="0"/>
                <a:ea typeface="SimSun" charset="0"/>
                <a:cs typeface="SimSun" charset="0"/>
              </a:rPr>
              <a:t>				</a:t>
            </a:r>
          </a:p>
        </p:txBody>
      </p:sp>
    </p:spTree>
    <p:extLst>
      <p:ext uri="{BB962C8B-B14F-4D97-AF65-F5344CB8AC3E}">
        <p14:creationId xmlns:p14="http://schemas.microsoft.com/office/powerpoint/2010/main" val="1055833434"/>
      </p:ext>
    </p:extLst>
  </p:cSld>
  <p:clrMapOvr>
    <a:masterClrMapping/>
  </p:clrMapOvr>
  <p:transition spd="med">
    <p:circl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9"/>
          <p:cNvSpPr txBox="1">
            <a:spLocks/>
          </p:cNvSpPr>
          <p:nvPr/>
        </p:nvSpPr>
        <p:spPr>
          <a:xfrm>
            <a:off x="937974" y="138544"/>
            <a:ext cx="4220051" cy="308392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6" name="Content Placeholder 9"/>
          <p:cNvSpPr txBox="1">
            <a:spLocks/>
          </p:cNvSpPr>
          <p:nvPr/>
        </p:nvSpPr>
        <p:spPr>
          <a:xfrm>
            <a:off x="290943" y="1783129"/>
            <a:ext cx="3144983" cy="308392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000" dirty="0">
                <a:solidFill>
                  <a:schemeClr val="accent4"/>
                </a:solidFill>
              </a:rPr>
              <a:t>WHERE EMPLOYERS LOOK FOR INTERNS</a:t>
            </a:r>
          </a:p>
        </p:txBody>
      </p:sp>
      <p:pic>
        <p:nvPicPr>
          <p:cNvPr id="2" name="Picture 1"/>
          <p:cNvPicPr>
            <a:picLocks noChangeAspect="1"/>
          </p:cNvPicPr>
          <p:nvPr/>
        </p:nvPicPr>
        <p:blipFill>
          <a:blip r:embed="rId2"/>
          <a:stretch>
            <a:fillRect/>
          </a:stretch>
        </p:blipFill>
        <p:spPr>
          <a:xfrm>
            <a:off x="4046013" y="35547"/>
            <a:ext cx="4285187" cy="6771653"/>
          </a:xfrm>
          <a:prstGeom prst="rect">
            <a:avLst/>
          </a:prstGeom>
        </p:spPr>
      </p:pic>
    </p:spTree>
    <p:extLst>
      <p:ext uri="{BB962C8B-B14F-4D97-AF65-F5344CB8AC3E}">
        <p14:creationId xmlns:p14="http://schemas.microsoft.com/office/powerpoint/2010/main" val="3488443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939" y="2240230"/>
            <a:ext cx="9107555" cy="2308324"/>
          </a:xfrm>
        </p:spPr>
        <p:txBody>
          <a:bodyPr/>
          <a:lstStyle/>
          <a:p>
            <a:r>
              <a:rPr lang="en-US" dirty="0"/>
              <a:t>KEEP THESE TIPS IN MIND</a:t>
            </a:r>
          </a:p>
        </p:txBody>
      </p:sp>
    </p:spTree>
    <p:extLst>
      <p:ext uri="{BB962C8B-B14F-4D97-AF65-F5344CB8AC3E}">
        <p14:creationId xmlns:p14="http://schemas.microsoft.com/office/powerpoint/2010/main" val="1340375572"/>
      </p:ext>
    </p:extLst>
  </p:cSld>
  <p:clrMapOvr>
    <a:masterClrMapping/>
  </p:clrMapOvr>
  <p:transition spd="slow">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2"/>
          </p:nvPr>
        </p:nvSpPr>
        <p:spPr>
          <a:xfrm>
            <a:off x="5737996" y="337454"/>
            <a:ext cx="792205" cy="1200329"/>
          </a:xfrm>
        </p:spPr>
        <p:txBody>
          <a:bodyPr/>
          <a:lstStyle/>
          <a:p>
            <a:r>
              <a:rPr lang="en-US" dirty="0"/>
              <a:t>2</a:t>
            </a:r>
          </a:p>
        </p:txBody>
      </p:sp>
      <p:sp>
        <p:nvSpPr>
          <p:cNvPr id="2" name="Slide Number Placeholder 1"/>
          <p:cNvSpPr>
            <a:spLocks noGrp="1"/>
          </p:cNvSpPr>
          <p:nvPr>
            <p:ph type="sldNum" sz="quarter" idx="4294967295"/>
          </p:nvPr>
        </p:nvSpPr>
        <p:spPr>
          <a:xfrm>
            <a:off x="11760200" y="6465888"/>
            <a:ext cx="431800" cy="365125"/>
          </a:xfrm>
          <a:prstGeom prst="rect">
            <a:avLst/>
          </a:prstGeom>
        </p:spPr>
        <p:txBody>
          <a:bodyPr/>
          <a:lstStyle/>
          <a:p>
            <a:fld id="{5AE1514C-5E56-4738-A1FF-4B1CFD2A3E36}" type="slidenum">
              <a:rPr lang="en-US" smtClean="0"/>
              <a:pPr/>
              <a:t>27</a:t>
            </a:fld>
            <a:endParaRPr lang="en-US"/>
          </a:p>
        </p:txBody>
      </p:sp>
      <p:sp>
        <p:nvSpPr>
          <p:cNvPr id="6" name="Text Placeholder 5"/>
          <p:cNvSpPr>
            <a:spLocks noGrp="1"/>
          </p:cNvSpPr>
          <p:nvPr>
            <p:ph type="body" sz="quarter" idx="10"/>
          </p:nvPr>
        </p:nvSpPr>
        <p:spPr>
          <a:xfrm>
            <a:off x="3945790" y="1463639"/>
            <a:ext cx="4376615" cy="480131"/>
          </a:xfrm>
        </p:spPr>
        <p:txBody>
          <a:bodyPr/>
          <a:lstStyle/>
          <a:p>
            <a:r>
              <a:rPr lang="en-US" sz="2800" dirty="0">
                <a:latin typeface="+mj-lt"/>
              </a:rPr>
              <a:t>Remember</a:t>
            </a:r>
          </a:p>
        </p:txBody>
      </p:sp>
      <p:sp>
        <p:nvSpPr>
          <p:cNvPr id="10" name="Text Placeholder 5"/>
          <p:cNvSpPr txBox="1">
            <a:spLocks/>
          </p:cNvSpPr>
          <p:nvPr/>
        </p:nvSpPr>
        <p:spPr>
          <a:xfrm>
            <a:off x="3945792" y="-68533"/>
            <a:ext cx="4376615" cy="480131"/>
          </a:xfrm>
          <a:prstGeom prst="rect">
            <a:avLst/>
          </a:prstGeom>
        </p:spPr>
        <p:txBody>
          <a:bodyPr vert="horz" wrap="square" lIns="91440" tIns="45720" rIns="91440" bIns="45720" rtlCol="0">
            <a:spAutoFit/>
          </a:bodyPr>
          <a:lstStyle>
            <a:lvl1pPr marL="0" indent="0" algn="ctr" defTabSz="914400" rtl="0" eaLnBrk="1" latinLnBrk="0" hangingPunct="1">
              <a:lnSpc>
                <a:spcPct val="90000"/>
              </a:lnSpc>
              <a:spcBef>
                <a:spcPts val="1000"/>
              </a:spcBef>
              <a:buFont typeface="Arial" panose="020B0604020202020204" pitchFamily="34" charset="0"/>
              <a:buNone/>
              <a:defRPr sz="2000" b="1" kern="1200">
                <a:solidFill>
                  <a:schemeClr val="bg1"/>
                </a:solidFill>
                <a:latin typeface="+mn-lt"/>
                <a:ea typeface="+mn-ea"/>
                <a:cs typeface="+mn-cs"/>
              </a:defRPr>
            </a:lvl1pPr>
            <a:lvl2pPr marL="0" indent="0" algn="ctr" defTabSz="914400" rtl="0" eaLnBrk="1" latinLnBrk="0" hangingPunct="1">
              <a:lnSpc>
                <a:spcPct val="90000"/>
              </a:lnSpc>
              <a:spcBef>
                <a:spcPts val="500"/>
              </a:spcBef>
              <a:buFont typeface="Arial" panose="020B0604020202020204" pitchFamily="34" charset="0"/>
              <a:buNone/>
              <a:defRPr sz="1400" kern="1200">
                <a:solidFill>
                  <a:schemeClr val="bg1"/>
                </a:solidFill>
                <a:latin typeface="+mn-lt"/>
                <a:ea typeface="+mn-ea"/>
                <a:cs typeface="+mn-cs"/>
              </a:defRPr>
            </a:lvl2pPr>
            <a:lvl3pPr marL="0" indent="0" algn="ctr"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bg1"/>
                </a:solidFill>
                <a:latin typeface="+mn-lt"/>
                <a:ea typeface="+mn-ea"/>
                <a:cs typeface="+mn-cs"/>
              </a:defRPr>
            </a:lvl3pPr>
            <a:lvl4pPr marL="0" indent="0" algn="ctr" defTabSz="914400" rtl="0" eaLnBrk="1" latinLnBrk="0" hangingPunct="1">
              <a:lnSpc>
                <a:spcPct val="90000"/>
              </a:lnSpc>
              <a:spcBef>
                <a:spcPts val="0"/>
              </a:spcBef>
              <a:spcAft>
                <a:spcPts val="600"/>
              </a:spcAft>
              <a:buFont typeface="Arial" panose="020B0604020202020204" pitchFamily="34" charset="0"/>
              <a:buNone/>
              <a:defRPr sz="1600" kern="1200">
                <a:solidFill>
                  <a:schemeClr val="bg1"/>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latin typeface="+mj-lt"/>
              </a:rPr>
              <a:t>Things</a:t>
            </a:r>
          </a:p>
        </p:txBody>
      </p:sp>
      <p:sp>
        <p:nvSpPr>
          <p:cNvPr id="7" name="TextBox 6"/>
          <p:cNvSpPr txBox="1"/>
          <p:nvPr/>
        </p:nvSpPr>
        <p:spPr>
          <a:xfrm>
            <a:off x="1467146" y="2589824"/>
            <a:ext cx="9333902" cy="4226798"/>
          </a:xfrm>
          <a:prstGeom prst="rect">
            <a:avLst/>
          </a:prstGeom>
          <a:noFill/>
        </p:spPr>
        <p:txBody>
          <a:bodyPr wrap="square" rtlCol="0">
            <a:spAutoFit/>
          </a:bodyPr>
          <a:lstStyle/>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Customize Your Resume</a:t>
            </a:r>
          </a:p>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Look At Non-monetary Compensation/ Benefits</a:t>
            </a:r>
          </a:p>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Start WAY In Advance</a:t>
            </a:r>
          </a:p>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Connect With A Former/Current Intern</a:t>
            </a:r>
          </a:p>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Diversify Your Search Tools</a:t>
            </a:r>
          </a:p>
          <a:p>
            <a:pPr marL="731837" lvl="1" indent="-457200" algn="ctr">
              <a:lnSpc>
                <a:spcPct val="150000"/>
              </a:lnSpc>
              <a:spcBef>
                <a:spcPts val="438"/>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sz="2800" b="1" dirty="0">
                <a:solidFill>
                  <a:schemeClr val="bg1"/>
                </a:solidFill>
                <a:latin typeface="Century Gothic" pitchFamily="32" charset="0"/>
                <a:ea typeface="SimSun" charset="0"/>
                <a:cs typeface="SimSun" charset="0"/>
              </a:rPr>
              <a:t>You Will Hear More No’s Than Yes’s</a:t>
            </a:r>
          </a:p>
        </p:txBody>
      </p:sp>
    </p:spTree>
    <p:extLst>
      <p:ext uri="{BB962C8B-B14F-4D97-AF65-F5344CB8AC3E}">
        <p14:creationId xmlns:p14="http://schemas.microsoft.com/office/powerpoint/2010/main" val="237610564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t>28</a:t>
            </a:fld>
            <a:endParaRPr lang="en-US"/>
          </a:p>
        </p:txBody>
      </p:sp>
      <p:pic>
        <p:nvPicPr>
          <p:cNvPr id="3" name="Picture 2"/>
          <p:cNvPicPr>
            <a:picLocks noChangeAspect="1"/>
          </p:cNvPicPr>
          <p:nvPr/>
        </p:nvPicPr>
        <p:blipFill>
          <a:blip r:embed="rId2"/>
          <a:stretch>
            <a:fillRect/>
          </a:stretch>
        </p:blipFill>
        <p:spPr>
          <a:xfrm>
            <a:off x="80210" y="-35717"/>
            <a:ext cx="12050775" cy="6887918"/>
          </a:xfrm>
          <a:prstGeom prst="rect">
            <a:avLst/>
          </a:prstGeom>
        </p:spPr>
      </p:pic>
    </p:spTree>
    <p:extLst>
      <p:ext uri="{BB962C8B-B14F-4D97-AF65-F5344CB8AC3E}">
        <p14:creationId xmlns:p14="http://schemas.microsoft.com/office/powerpoint/2010/main" val="36985804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229878" y="2702181"/>
            <a:ext cx="9107555" cy="1200329"/>
          </a:xfrm>
        </p:spPr>
        <p:txBody>
          <a:bodyPr/>
          <a:lstStyle/>
          <a:p>
            <a:r>
              <a:rPr lang="en-US" dirty="0"/>
              <a:t>Questions?</a:t>
            </a:r>
          </a:p>
        </p:txBody>
      </p:sp>
      <p:sp>
        <p:nvSpPr>
          <p:cNvPr id="4" name="Title 6">
            <a:extLst>
              <a:ext uri="{FF2B5EF4-FFF2-40B4-BE49-F238E27FC236}">
                <a16:creationId xmlns:a16="http://schemas.microsoft.com/office/drawing/2014/main" id="{34BDD74C-5263-464C-AA3C-D945D23978FF}"/>
              </a:ext>
            </a:extLst>
          </p:cNvPr>
          <p:cNvSpPr txBox="1">
            <a:spLocks/>
          </p:cNvSpPr>
          <p:nvPr/>
        </p:nvSpPr>
        <p:spPr>
          <a:xfrm>
            <a:off x="4433852" y="4256429"/>
            <a:ext cx="5756957" cy="927824"/>
          </a:xfrm>
          <a:prstGeom prst="rect">
            <a:avLst/>
          </a:prstGeom>
        </p:spPr>
        <p:txBody>
          <a:bodyPr vert="horz" lIns="457200" tIns="45720" rIns="457200" bIns="4572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r>
              <a:rPr lang="en-US"/>
              <a:t>THANK YOU</a:t>
            </a:r>
          </a:p>
        </p:txBody>
      </p:sp>
    </p:spTree>
    <p:extLst>
      <p:ext uri="{BB962C8B-B14F-4D97-AF65-F5344CB8AC3E}">
        <p14:creationId xmlns:p14="http://schemas.microsoft.com/office/powerpoint/2010/main" val="3492825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torybuilding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FUL Presentations.pptx" id="{F35F1979-0F96-40AB-A8BA-4291EDE5F127}" vid="{D4D34B82-5498-418F-8E4B-B445820BAA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3761E23F04AA4F98B4E70CBD5B1BF0" ma:contentTypeVersion="0" ma:contentTypeDescription="Create a new document." ma:contentTypeScope="" ma:versionID="dc0edabc3ffa3766eb2bbb8e3eb8fba9">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A10F1B3-2A1E-4F48-89AB-674C8B94D06C}">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1CEE7E7-0860-4293-BFA1-1A56E89501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695A177E-F401-4DD7-ACDB-6E4F274AF1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Powerful Presentations</Template>
  <TotalTime>24401</TotalTime>
  <Words>1519</Words>
  <Application>Microsoft Office PowerPoint</Application>
  <PresentationFormat>Widescreen</PresentationFormat>
  <Paragraphs>441</Paragraphs>
  <Slides>29</Slides>
  <Notes>16</Notes>
  <HiddenSlides>0</HiddenSlides>
  <MMClips>3</MMClips>
  <ScaleCrop>false</ScaleCrop>
  <HeadingPairs>
    <vt:vector size="4" baseType="variant">
      <vt:variant>
        <vt:lpstr>Theme</vt:lpstr>
      </vt:variant>
      <vt:variant>
        <vt:i4>2</vt:i4>
      </vt:variant>
      <vt:variant>
        <vt:lpstr>Slide Titles</vt:lpstr>
      </vt:variant>
      <vt:variant>
        <vt:i4>29</vt:i4>
      </vt:variant>
    </vt:vector>
  </HeadingPairs>
  <TitlesOfParts>
    <vt:vector size="31" baseType="lpstr">
      <vt:lpstr>Storybuilding Neal Creative</vt:lpstr>
      <vt:lpstr>Office Theme</vt:lpstr>
      <vt:lpstr>PowerPoint Presentation</vt:lpstr>
      <vt:lpstr>PowerPoint Presentation</vt:lpstr>
      <vt:lpstr>PowerPoint Presentation</vt:lpstr>
      <vt:lpstr>PowerPoint Presentation</vt:lpstr>
      <vt:lpstr>PowerPoint Presentation</vt:lpstr>
      <vt:lpstr>PowerPoint Presentation</vt:lpstr>
      <vt:lpstr>“ An internship by any other name…   … would be just as awesome of an experience”                                   - Scottie The Poet </vt:lpstr>
      <vt:lpstr>What Is An Internship?</vt:lpstr>
      <vt:lpstr>Internship Criteria</vt:lpstr>
      <vt:lpstr>Internship Criteria</vt:lpstr>
      <vt:lpstr>PowerPoint Presentation</vt:lpstr>
      <vt:lpstr>PowerPoint Presentation</vt:lpstr>
      <vt:lpstr>PowerPoint Presentation</vt:lpstr>
      <vt:lpstr>PowerPoint Presentation</vt:lpstr>
      <vt:lpstr>PowerPoint Presentation</vt:lpstr>
      <vt:lpstr>PowerPoint Presentation</vt:lpstr>
      <vt:lpstr>Finding An Internship</vt:lpstr>
      <vt:lpstr>Finding An Internship</vt:lpstr>
      <vt:lpstr>PowerPoint Presentation</vt:lpstr>
      <vt:lpstr>Finding An Internship: Social Media</vt:lpstr>
      <vt:lpstr>PowerPoint Presentation</vt:lpstr>
      <vt:lpstr>Finding An Internship: Internship Programs</vt:lpstr>
      <vt:lpstr>PowerPoint Presentation</vt:lpstr>
      <vt:lpstr>PowerPoint Presentation</vt:lpstr>
      <vt:lpstr>PowerPoint Presentation</vt:lpstr>
      <vt:lpstr>KEEP THESE TIPS IN MIND</vt:lpstr>
      <vt:lpstr>PowerPoint Presentation</vt:lpstr>
      <vt:lpstr>PowerPoint Presentation</vt:lpstr>
      <vt:lpstr>Questions?</vt:lpstr>
    </vt:vector>
  </TitlesOfParts>
  <Company>UC Riverside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NUTS &amp; BOLTS</dc:title>
  <dc:subject/>
  <dc:creator>De'Neatria Robinson</dc:creator>
  <cp:keywords/>
  <dc:description/>
  <cp:lastModifiedBy>De'Neatria Robinson</cp:lastModifiedBy>
  <cp:revision>117</cp:revision>
  <dcterms:created xsi:type="dcterms:W3CDTF">2017-06-05T20:21:09Z</dcterms:created>
  <dcterms:modified xsi:type="dcterms:W3CDTF">2019-06-17T16:07:12Z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0x010100383761E23F04AA4F98B4E70CBD5B1BF0</vt:lpwstr>
  </property>
</Properties>
</file>