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21"/>
  </p:notesMasterIdLst>
  <p:handoutMasterIdLst>
    <p:handoutMasterId r:id="rId22"/>
  </p:handoutMasterIdLst>
  <p:sldIdLst>
    <p:sldId id="289" r:id="rId6"/>
    <p:sldId id="296" r:id="rId7"/>
    <p:sldId id="272" r:id="rId8"/>
    <p:sldId id="273" r:id="rId9"/>
    <p:sldId id="256" r:id="rId10"/>
    <p:sldId id="264" r:id="rId11"/>
    <p:sldId id="266" r:id="rId12"/>
    <p:sldId id="290" r:id="rId13"/>
    <p:sldId id="275" r:id="rId14"/>
    <p:sldId id="285" r:id="rId15"/>
    <p:sldId id="293" r:id="rId16"/>
    <p:sldId id="294" r:id="rId17"/>
    <p:sldId id="295" r:id="rId18"/>
    <p:sldId id="292"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67463" autoAdjust="0"/>
  </p:normalViewPr>
  <p:slideViewPr>
    <p:cSldViewPr snapToGrid="0">
      <p:cViewPr varScale="1">
        <p:scale>
          <a:sx n="69" d="100"/>
          <a:sy n="69" d="100"/>
        </p:scale>
        <p:origin x="700" y="44"/>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9/11/2019</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9/11/2019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6442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340719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1932563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503985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01443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724111-AF3F-154F-B263-B8BE4340B3C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403681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724111-AF3F-154F-B263-B8BE4340B3C4}"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230703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724111-AF3F-154F-B263-B8BE4340B3C4}"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18551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24111-AF3F-154F-B263-B8BE4340B3C4}"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7992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141805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2487599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93728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4765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4724111-AF3F-154F-B263-B8BE4340B3C4}" type="datetimeFigureOut">
              <a:rPr lang="en-US" smtClean="0"/>
              <a:t>9/11/2019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A66D095-1563-C242-889C-9782E93685FC}" type="slidenum">
              <a:rPr lang="en-US" smtClean="0"/>
              <a:t>‹#›</a:t>
            </a:fld>
            <a:endParaRPr lang="en-US"/>
          </a:p>
        </p:txBody>
      </p:sp>
    </p:spTree>
    <p:extLst>
      <p:ext uri="{BB962C8B-B14F-4D97-AF65-F5344CB8AC3E}">
        <p14:creationId xmlns:p14="http://schemas.microsoft.com/office/powerpoint/2010/main" val="22442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careers.ucr.edu/jobs/oci/oncampusinterviews.html"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276436" y="1062181"/>
            <a:ext cx="6391564" cy="2308324"/>
          </a:xfrm>
          <a:prstGeom prst="rect">
            <a:avLst/>
          </a:prstGeom>
          <a:noFill/>
        </p:spPr>
        <p:txBody>
          <a:bodyPr wrap="square" rtlCol="0">
            <a:spAutoFit/>
          </a:bodyPr>
          <a:lstStyle/>
          <a:p>
            <a:pPr algn="ctr"/>
            <a:r>
              <a:rPr lang="en-US" sz="3600" dirty="0" smtClean="0">
                <a:solidFill>
                  <a:schemeClr val="bg1"/>
                </a:solidFill>
              </a:rPr>
              <a:t>If you plan on going to graduate and professional schools right after college, you need to apply during Fall of your senior year.</a:t>
            </a:r>
            <a:endParaRPr lang="en-US" sz="3600" dirty="0">
              <a:solidFill>
                <a:schemeClr val="bg1"/>
              </a:solidFill>
            </a:endParaRPr>
          </a:p>
        </p:txBody>
      </p:sp>
    </p:spTree>
    <p:extLst>
      <p:ext uri="{BB962C8B-B14F-4D97-AF65-F5344CB8AC3E}">
        <p14:creationId xmlns:p14="http://schemas.microsoft.com/office/powerpoint/2010/main" val="24707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148954" y="1263518"/>
            <a:ext cx="5908496" cy="43578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solidFill>
                  <a:schemeClr val="accent1"/>
                </a:solidFill>
              </a:rPr>
              <a:t>We Recommend</a:t>
            </a:r>
            <a:endParaRPr lang="en-US" dirty="0" smtClean="0"/>
          </a:p>
          <a:p>
            <a:pPr marL="171450" indent="-171450">
              <a:spcBef>
                <a:spcPct val="30000"/>
              </a:spcBef>
              <a:buClrTx/>
              <a:buSzTx/>
              <a:buFont typeface="Wingdings" panose="05000000000000000000" pitchFamily="2" charset="2"/>
              <a:buChar char="ü"/>
              <a:defRPr/>
            </a:pPr>
            <a:r>
              <a:rPr lang="en-US" dirty="0" smtClean="0"/>
              <a:t>Attend </a:t>
            </a:r>
            <a:r>
              <a:rPr lang="en-US" sz="2400" dirty="0"/>
              <a:t>the </a:t>
            </a:r>
            <a:r>
              <a:rPr lang="en-US" sz="2400" b="1" i="1" dirty="0"/>
              <a:t>Ace the Interview and/or Interviewing for Introverts </a:t>
            </a:r>
            <a:r>
              <a:rPr lang="en-US" sz="2400" dirty="0"/>
              <a:t>workshop.</a:t>
            </a:r>
          </a:p>
          <a:p>
            <a:pPr marL="0" indent="0">
              <a:spcBef>
                <a:spcPct val="30000"/>
              </a:spcBef>
              <a:buClrTx/>
              <a:buSzTx/>
              <a:buNone/>
              <a:defRPr/>
            </a:pPr>
            <a:endParaRPr lang="en-US" sz="2400" dirty="0"/>
          </a:p>
          <a:p>
            <a:pPr marL="171450" indent="-171450">
              <a:spcBef>
                <a:spcPct val="30000"/>
              </a:spcBef>
              <a:buClrTx/>
              <a:buSzTx/>
              <a:buFont typeface="Wingdings" panose="05000000000000000000" pitchFamily="2" charset="2"/>
              <a:buChar char="ü"/>
              <a:defRPr/>
            </a:pPr>
            <a:r>
              <a:rPr lang="en-US" sz="2400" dirty="0"/>
              <a:t>Practice your interview skills with our Mock Interview appointments</a:t>
            </a:r>
          </a:p>
          <a:p>
            <a:pPr marL="446088" lvl="1" indent="-171450">
              <a:spcBef>
                <a:spcPct val="30000"/>
              </a:spcBef>
              <a:buClrTx/>
              <a:buSzTx/>
              <a:buFont typeface="Wingdings" panose="05000000000000000000" pitchFamily="2" charset="2"/>
              <a:buChar char="ü"/>
              <a:defRPr/>
            </a:pPr>
            <a:r>
              <a:rPr lang="en-US" sz="1800" i="1" dirty="0">
                <a:solidFill>
                  <a:schemeClr val="accent1">
                    <a:lumMod val="50000"/>
                  </a:schemeClr>
                </a:solidFill>
              </a:rPr>
              <a:t>Schedule an appointment with a career counselor to get feedback!</a:t>
            </a:r>
          </a:p>
          <a:p>
            <a:pPr marL="446088" lvl="1" indent="-171450">
              <a:spcBef>
                <a:spcPct val="30000"/>
              </a:spcBef>
              <a:buClrTx/>
              <a:buSzTx/>
              <a:buFont typeface="Wingdings" panose="05000000000000000000" pitchFamily="2" charset="2"/>
              <a:buChar char="ü"/>
              <a:defRPr/>
            </a:pPr>
            <a:r>
              <a:rPr lang="en-US" sz="1800" i="1" dirty="0">
                <a:solidFill>
                  <a:schemeClr val="accent1">
                    <a:lumMod val="50000"/>
                  </a:schemeClr>
                </a:solidFill>
              </a:rPr>
              <a:t>Practice actual interview questions with a counselor</a:t>
            </a:r>
          </a:p>
          <a:p>
            <a:pPr marL="446088" lvl="1" indent="-171450">
              <a:spcBef>
                <a:spcPct val="30000"/>
              </a:spcBef>
              <a:buClrTx/>
              <a:buSzTx/>
              <a:buFont typeface="Wingdings" panose="05000000000000000000" pitchFamily="2" charset="2"/>
              <a:buChar char="ü"/>
              <a:defRPr/>
            </a:pPr>
            <a:r>
              <a:rPr lang="en-US" sz="1800" i="1" dirty="0">
                <a:solidFill>
                  <a:schemeClr val="accent1">
                    <a:lumMod val="50000"/>
                  </a:schemeClr>
                </a:solidFill>
              </a:rPr>
              <a:t>Talk interview logistics with a counselor</a:t>
            </a:r>
          </a:p>
          <a:p>
            <a:pPr marL="446088" lvl="1" indent="-171450">
              <a:spcBef>
                <a:spcPct val="30000"/>
              </a:spcBef>
              <a:buClrTx/>
              <a:buSzTx/>
              <a:buFont typeface="Wingdings" panose="05000000000000000000" pitchFamily="2" charset="2"/>
              <a:buChar char="ü"/>
              <a:defRPr/>
            </a:pPr>
            <a:r>
              <a:rPr lang="en-US" sz="1800" i="1" dirty="0">
                <a:solidFill>
                  <a:schemeClr val="accent1">
                    <a:lumMod val="50000"/>
                  </a:schemeClr>
                </a:solidFill>
              </a:rPr>
              <a:t>Bring in interview questions you anticipate for future interviews </a:t>
            </a:r>
            <a:endParaRPr lang="en-US" sz="2800" dirty="0" smtClean="0">
              <a:solidFill>
                <a:schemeClr val="accent1">
                  <a:lumMod val="50000"/>
                </a:schemeClr>
              </a:solidFill>
            </a:endParaRPr>
          </a:p>
          <a:p>
            <a:pPr marL="171450" indent="-171450">
              <a:buFont typeface="Wingdings" panose="05000000000000000000" pitchFamily="2" charset="2"/>
              <a:buChar char="ü"/>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pic>
        <p:nvPicPr>
          <p:cNvPr id="1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2"/>
          <a:stretch>
            <a:fillRect/>
          </a:stretch>
        </p:blipFill>
        <p:spPr>
          <a:xfrm>
            <a:off x="10141343" y="6316156"/>
            <a:ext cx="1628775" cy="457200"/>
          </a:xfrm>
          <a:prstGeom prst="rect">
            <a:avLst/>
          </a:prstGeom>
        </p:spPr>
      </p:pic>
      <p:pic>
        <p:nvPicPr>
          <p:cNvPr id="14" name="Picture 13"/>
          <p:cNvPicPr>
            <a:picLocks noChangeAspect="1"/>
          </p:cNvPicPr>
          <p:nvPr/>
        </p:nvPicPr>
        <p:blipFill>
          <a:blip r:embed="rId3"/>
          <a:stretch>
            <a:fillRect/>
          </a:stretch>
        </p:blipFill>
        <p:spPr>
          <a:xfrm>
            <a:off x="7257134" y="1464946"/>
            <a:ext cx="4206619" cy="3988686"/>
          </a:xfrm>
          <a:prstGeom prst="rect">
            <a:avLst/>
          </a:prstGeom>
        </p:spPr>
      </p:pic>
    </p:spTree>
    <p:extLst>
      <p:ext uri="{BB962C8B-B14F-4D97-AF65-F5344CB8AC3E}">
        <p14:creationId xmlns:p14="http://schemas.microsoft.com/office/powerpoint/2010/main" val="3485866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6916" y="456299"/>
            <a:ext cx="8416230" cy="5838902"/>
          </a:xfrm>
          <a:prstGeom prst="rect">
            <a:avLst/>
          </a:prstGeom>
        </p:spPr>
      </p:pic>
      <p:pic>
        <p:nvPicPr>
          <p:cNvPr id="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278377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555" b="2222"/>
          <a:stretch/>
        </p:blipFill>
        <p:spPr>
          <a:xfrm>
            <a:off x="1297655" y="304349"/>
            <a:ext cx="7315200" cy="6096000"/>
          </a:xfrm>
          <a:prstGeom prst="rect">
            <a:avLst/>
          </a:prstGeom>
        </p:spPr>
      </p:pic>
      <p:pic>
        <p:nvPicPr>
          <p:cNvPr id="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59796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35807" y="795073"/>
            <a:ext cx="5998157" cy="3745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1"/>
                </a:solidFill>
              </a:rPr>
              <a:t>Consider these factors</a:t>
            </a:r>
          </a:p>
        </p:txBody>
      </p:sp>
      <p:pic>
        <p:nvPicPr>
          <p:cNvPr id="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2"/>
          <a:stretch>
            <a:fillRect/>
          </a:stretch>
        </p:blipFill>
        <p:spPr>
          <a:xfrm>
            <a:off x="10141343" y="6316156"/>
            <a:ext cx="1628775" cy="457200"/>
          </a:xfrm>
          <a:prstGeom prst="rect">
            <a:avLst/>
          </a:prstGeom>
        </p:spPr>
      </p:pic>
      <p:sp>
        <p:nvSpPr>
          <p:cNvPr id="7" name="Content Placeholder 2"/>
          <p:cNvSpPr txBox="1">
            <a:spLocks/>
          </p:cNvSpPr>
          <p:nvPr/>
        </p:nvSpPr>
        <p:spPr>
          <a:xfrm>
            <a:off x="486498" y="1546410"/>
            <a:ext cx="6920755" cy="1603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181610">
              <a:buFont typeface="Wingdings" panose="05000000000000000000" pitchFamily="2" charset="2"/>
              <a:buChar char="ü"/>
            </a:pPr>
            <a:r>
              <a:rPr lang="en-US" sz="2000" b="1" dirty="0">
                <a:latin typeface="Arial Narrow" panose="020B0606020202030204" pitchFamily="34" charset="0"/>
              </a:rPr>
              <a:t>Det</a:t>
            </a:r>
            <a:r>
              <a:rPr lang="en-US" sz="2000" b="1" dirty="0"/>
              <a:t>ermine if grad school is a necessary step for career choice</a:t>
            </a:r>
            <a:r>
              <a:rPr lang="en-US" sz="2000" dirty="0"/>
              <a:t>​</a:t>
            </a:r>
          </a:p>
          <a:p>
            <a:pPr marL="171450" indent="-171450">
              <a:buFont typeface="Wingdings" panose="05000000000000000000" pitchFamily="2" charset="2"/>
              <a:buChar char="ü"/>
            </a:pPr>
            <a:r>
              <a:rPr lang="en-US" sz="2000" dirty="0"/>
              <a:t>Research the occupation:  Occupational Outlook </a:t>
            </a:r>
            <a:r>
              <a:rPr lang="en-US" sz="2000" dirty="0" smtClean="0"/>
              <a:t>Handbook, O*NET</a:t>
            </a:r>
            <a:endParaRPr lang="en-US" sz="1800" dirty="0" smtClean="0"/>
          </a:p>
          <a:p>
            <a:pPr marL="171450" indent="-171450">
              <a:buFont typeface="Wingdings" panose="05000000000000000000" pitchFamily="2" charset="2"/>
              <a:buChar char="ü"/>
            </a:pPr>
            <a:r>
              <a:rPr lang="en-US" sz="2000" dirty="0" smtClean="0"/>
              <a:t>Research graduate school requirements</a:t>
            </a:r>
            <a:r>
              <a:rPr lang="en-US" sz="2000" dirty="0" smtClean="0">
                <a:latin typeface="Arial Narrow" panose="020B0606020202030204" pitchFamily="34" charset="0"/>
              </a:rPr>
              <a:t>: </a:t>
            </a:r>
          </a:p>
          <a:p>
            <a:pPr marL="0" indent="0">
              <a:buFont typeface="Arial" panose="020B0604020202020204" pitchFamily="34" charset="0"/>
              <a:buNone/>
            </a:pPr>
            <a:endParaRPr lang="en-US" dirty="0"/>
          </a:p>
        </p:txBody>
      </p:sp>
      <p:pic>
        <p:nvPicPr>
          <p:cNvPr id="8" name="Picture 7"/>
          <p:cNvPicPr>
            <a:picLocks noChangeAspect="1"/>
          </p:cNvPicPr>
          <p:nvPr/>
        </p:nvPicPr>
        <p:blipFill>
          <a:blip r:embed="rId3"/>
          <a:stretch>
            <a:fillRect/>
          </a:stretch>
        </p:blipFill>
        <p:spPr>
          <a:xfrm>
            <a:off x="928715" y="3104141"/>
            <a:ext cx="1692275" cy="566715"/>
          </a:xfrm>
          <a:prstGeom prst="rect">
            <a:avLst/>
          </a:prstGeom>
        </p:spPr>
      </p:pic>
      <p:pic>
        <p:nvPicPr>
          <p:cNvPr id="9" name="Picture 8"/>
          <p:cNvPicPr>
            <a:picLocks noChangeAspect="1"/>
          </p:cNvPicPr>
          <p:nvPr/>
        </p:nvPicPr>
        <p:blipFill>
          <a:blip r:embed="rId4"/>
          <a:stretch>
            <a:fillRect/>
          </a:stretch>
        </p:blipFill>
        <p:spPr>
          <a:xfrm>
            <a:off x="2925790" y="3104141"/>
            <a:ext cx="2619375" cy="628650"/>
          </a:xfrm>
          <a:prstGeom prst="rect">
            <a:avLst/>
          </a:prstGeom>
        </p:spPr>
      </p:pic>
      <p:pic>
        <p:nvPicPr>
          <p:cNvPr id="12" name="Picture 11"/>
          <p:cNvPicPr>
            <a:picLocks noChangeAspect="1"/>
          </p:cNvPicPr>
          <p:nvPr/>
        </p:nvPicPr>
        <p:blipFill rotWithShape="1">
          <a:blip r:embed="rId5"/>
          <a:srcRect t="6459" r="10047"/>
          <a:stretch/>
        </p:blipFill>
        <p:spPr>
          <a:xfrm>
            <a:off x="1166860" y="3670856"/>
            <a:ext cx="5845921" cy="2990241"/>
          </a:xfrm>
          <a:prstGeom prst="rect">
            <a:avLst/>
          </a:prstGeom>
        </p:spPr>
      </p:pic>
      <p:pic>
        <p:nvPicPr>
          <p:cNvPr id="10" name="Picture 9"/>
          <p:cNvPicPr>
            <a:picLocks noChangeAspect="1"/>
          </p:cNvPicPr>
          <p:nvPr/>
        </p:nvPicPr>
        <p:blipFill>
          <a:blip r:embed="rId6"/>
          <a:stretch>
            <a:fillRect/>
          </a:stretch>
        </p:blipFill>
        <p:spPr>
          <a:xfrm>
            <a:off x="7165017" y="1182255"/>
            <a:ext cx="4687774" cy="4613600"/>
          </a:xfrm>
          <a:prstGeom prst="rect">
            <a:avLst/>
          </a:prstGeom>
        </p:spPr>
      </p:pic>
    </p:spTree>
    <p:extLst>
      <p:ext uri="{BB962C8B-B14F-4D97-AF65-F5344CB8AC3E}">
        <p14:creationId xmlns:p14="http://schemas.microsoft.com/office/powerpoint/2010/main" val="82547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828800" y="457200"/>
            <a:ext cx="8504238" cy="2667000"/>
          </a:xfrm>
        </p:spPr>
        <p:txBody>
          <a:bodyPr/>
          <a:lstStyle/>
          <a:p>
            <a:pPr marL="171450" indent="-171450">
              <a:buFont typeface="Wingdings" panose="05000000000000000000" pitchFamily="2" charset="2"/>
              <a:buChar char="ü"/>
            </a:pPr>
            <a:r>
              <a:rPr lang="en-US" dirty="0"/>
              <a:t>Write your personal statement – Visit the </a:t>
            </a:r>
            <a:r>
              <a:rPr lang="en-US" dirty="0" smtClean="0"/>
              <a:t>Academic Resource Center (ARC) </a:t>
            </a:r>
            <a:r>
              <a:rPr lang="en-US" dirty="0"/>
              <a:t>for help</a:t>
            </a:r>
          </a:p>
          <a:p>
            <a:pPr marL="171450" indent="-171450">
              <a:buFont typeface="Wingdings" panose="05000000000000000000" pitchFamily="2" charset="2"/>
              <a:buChar char="ü"/>
            </a:pPr>
            <a:r>
              <a:rPr lang="en-US" dirty="0"/>
              <a:t>Get letters of recommendation – 2-3 months in advance!</a:t>
            </a:r>
          </a:p>
          <a:p>
            <a:pPr marL="171450" indent="-171450">
              <a:buFont typeface="Wingdings" panose="05000000000000000000" pitchFamily="2" charset="2"/>
              <a:buChar char="ü"/>
            </a:pPr>
            <a:r>
              <a:rPr lang="en-US" dirty="0"/>
              <a:t>Utilize the ARC’s test prep seminars</a:t>
            </a:r>
          </a:p>
          <a:p>
            <a:endParaRPr lang="en-US" dirty="0"/>
          </a:p>
        </p:txBody>
      </p:sp>
      <p:pic>
        <p:nvPicPr>
          <p:cNvPr id="6" name="Picture 5"/>
          <p:cNvPicPr>
            <a:picLocks noChangeAspect="1"/>
          </p:cNvPicPr>
          <p:nvPr/>
        </p:nvPicPr>
        <p:blipFill>
          <a:blip r:embed="rId2"/>
          <a:stretch>
            <a:fillRect/>
          </a:stretch>
        </p:blipFill>
        <p:spPr>
          <a:xfrm>
            <a:off x="4333173" y="5395275"/>
            <a:ext cx="1446915" cy="723458"/>
          </a:xfrm>
          <a:prstGeom prst="rect">
            <a:avLst/>
          </a:prstGeom>
        </p:spPr>
      </p:pic>
      <p:pic>
        <p:nvPicPr>
          <p:cNvPr id="7" name="Picture 6"/>
          <p:cNvPicPr>
            <a:picLocks noChangeAspect="1"/>
          </p:cNvPicPr>
          <p:nvPr/>
        </p:nvPicPr>
        <p:blipFill>
          <a:blip r:embed="rId3"/>
          <a:stretch>
            <a:fillRect/>
          </a:stretch>
        </p:blipFill>
        <p:spPr>
          <a:xfrm>
            <a:off x="1902619" y="5441796"/>
            <a:ext cx="1900236" cy="728662"/>
          </a:xfrm>
          <a:prstGeom prst="rect">
            <a:avLst/>
          </a:prstGeom>
        </p:spPr>
      </p:pic>
      <p:pic>
        <p:nvPicPr>
          <p:cNvPr id="8" name="Picture 7"/>
          <p:cNvPicPr>
            <a:picLocks noChangeAspect="1"/>
          </p:cNvPicPr>
          <p:nvPr/>
        </p:nvPicPr>
        <p:blipFill>
          <a:blip r:embed="rId4"/>
          <a:stretch>
            <a:fillRect/>
          </a:stretch>
        </p:blipFill>
        <p:spPr>
          <a:xfrm>
            <a:off x="1902619" y="4419600"/>
            <a:ext cx="1681162" cy="720498"/>
          </a:xfrm>
          <a:prstGeom prst="rect">
            <a:avLst/>
          </a:prstGeom>
        </p:spPr>
      </p:pic>
      <p:pic>
        <p:nvPicPr>
          <p:cNvPr id="9" name="Picture 8"/>
          <p:cNvPicPr>
            <a:picLocks noChangeAspect="1"/>
          </p:cNvPicPr>
          <p:nvPr/>
        </p:nvPicPr>
        <p:blipFill>
          <a:blip r:embed="rId5"/>
          <a:stretch>
            <a:fillRect/>
          </a:stretch>
        </p:blipFill>
        <p:spPr>
          <a:xfrm>
            <a:off x="1778358" y="3155624"/>
            <a:ext cx="1938337" cy="1078239"/>
          </a:xfrm>
          <a:prstGeom prst="rect">
            <a:avLst/>
          </a:prstGeom>
        </p:spPr>
      </p:pic>
      <p:pic>
        <p:nvPicPr>
          <p:cNvPr id="4" name="Picture 3"/>
          <p:cNvPicPr>
            <a:picLocks noChangeAspect="1"/>
          </p:cNvPicPr>
          <p:nvPr/>
        </p:nvPicPr>
        <p:blipFill>
          <a:blip r:embed="rId6"/>
          <a:stretch>
            <a:fillRect/>
          </a:stretch>
        </p:blipFill>
        <p:spPr>
          <a:xfrm>
            <a:off x="6267158" y="3486789"/>
            <a:ext cx="4853182" cy="2319338"/>
          </a:xfrm>
          <a:prstGeom prst="rect">
            <a:avLst/>
          </a:prstGeom>
        </p:spPr>
      </p:pic>
      <p:pic>
        <p:nvPicPr>
          <p:cNvPr id="10" name="Picture 9"/>
          <p:cNvPicPr>
            <a:picLocks noChangeAspect="1"/>
          </p:cNvPicPr>
          <p:nvPr/>
        </p:nvPicPr>
        <p:blipFill>
          <a:blip r:embed="rId7"/>
          <a:stretch>
            <a:fillRect/>
          </a:stretch>
        </p:blipFill>
        <p:spPr>
          <a:xfrm>
            <a:off x="9019109" y="1790700"/>
            <a:ext cx="2290087" cy="716626"/>
          </a:xfrm>
          <a:prstGeom prst="rect">
            <a:avLst/>
          </a:prstGeom>
        </p:spPr>
      </p:pic>
    </p:spTree>
    <p:extLst>
      <p:ext uri="{BB962C8B-B14F-4D97-AF65-F5344CB8AC3E}">
        <p14:creationId xmlns:p14="http://schemas.microsoft.com/office/powerpoint/2010/main" val="11963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57" y="0"/>
            <a:ext cx="12193057" cy="6858594"/>
          </a:xfrm>
          <a:prstGeom prst="rect">
            <a:avLst/>
          </a:prstGeom>
        </p:spPr>
      </p:pic>
      <p:sp>
        <p:nvSpPr>
          <p:cNvPr id="2" name="Title 1"/>
          <p:cNvSpPr>
            <a:spLocks noGrp="1"/>
          </p:cNvSpPr>
          <p:nvPr>
            <p:ph type="title"/>
          </p:nvPr>
        </p:nvSpPr>
        <p:spPr>
          <a:xfrm>
            <a:off x="1097280" y="286604"/>
            <a:ext cx="10058400" cy="750260"/>
          </a:xfrm>
        </p:spPr>
        <p:txBody>
          <a:bodyPr>
            <a:noAutofit/>
          </a:bodyPr>
          <a:lstStyle/>
          <a:p>
            <a:pPr algn="ctr"/>
            <a:endParaRPr lang="en-US" b="1" dirty="0">
              <a:solidFill>
                <a:srgbClr val="0070C0"/>
              </a:solidFill>
            </a:endParaRPr>
          </a:p>
        </p:txBody>
      </p:sp>
      <p:sp>
        <p:nvSpPr>
          <p:cNvPr id="3" name="Content Placeholder 2"/>
          <p:cNvSpPr>
            <a:spLocks noGrp="1"/>
          </p:cNvSpPr>
          <p:nvPr>
            <p:ph idx="1"/>
          </p:nvPr>
        </p:nvSpPr>
        <p:spPr>
          <a:xfrm>
            <a:off x="389037" y="2064037"/>
            <a:ext cx="3125127" cy="3980330"/>
          </a:xfrm>
        </p:spPr>
        <p:txBody>
          <a:bodyPr>
            <a:normAutofit fontScale="92500" lnSpcReduction="20000"/>
          </a:bodyPr>
          <a:lstStyle/>
          <a:p>
            <a:pPr>
              <a:lnSpc>
                <a:spcPct val="110000"/>
              </a:lnSpc>
              <a:spcBef>
                <a:spcPts val="0"/>
              </a:spcBef>
              <a:spcAft>
                <a:spcPts val="0"/>
              </a:spcAft>
              <a:buNone/>
            </a:pPr>
            <a:r>
              <a:rPr lang="en-US" b="1" dirty="0" smtClean="0">
                <a:solidFill>
                  <a:schemeClr val="bg1"/>
                </a:solidFill>
              </a:rPr>
              <a:t>Hours:</a:t>
            </a:r>
            <a:r>
              <a:rPr lang="en-US" dirty="0" smtClean="0">
                <a:solidFill>
                  <a:schemeClr val="bg1"/>
                </a:solidFill>
              </a:rPr>
              <a:t> </a:t>
            </a:r>
          </a:p>
          <a:p>
            <a:pPr>
              <a:lnSpc>
                <a:spcPct val="110000"/>
              </a:lnSpc>
              <a:spcBef>
                <a:spcPts val="0"/>
              </a:spcBef>
              <a:spcAft>
                <a:spcPts val="0"/>
              </a:spcAft>
              <a:buNone/>
            </a:pPr>
            <a:r>
              <a:rPr lang="en-US" dirty="0" smtClean="0">
                <a:solidFill>
                  <a:schemeClr val="bg1"/>
                </a:solidFill>
              </a:rPr>
              <a:t>Mon</a:t>
            </a:r>
            <a:r>
              <a:rPr lang="en-US" dirty="0">
                <a:solidFill>
                  <a:schemeClr val="bg1"/>
                </a:solidFill>
              </a:rPr>
              <a:t>. - Fri. 8 am to 5 pm</a:t>
            </a:r>
          </a:p>
          <a:p>
            <a:pPr>
              <a:lnSpc>
                <a:spcPct val="110000"/>
              </a:lnSpc>
              <a:spcBef>
                <a:spcPts val="0"/>
              </a:spcBef>
              <a:spcAft>
                <a:spcPts val="0"/>
              </a:spcAft>
              <a:buNone/>
            </a:pPr>
            <a:r>
              <a:rPr lang="en-US" dirty="0" smtClean="0">
                <a:solidFill>
                  <a:schemeClr val="bg1"/>
                </a:solidFill>
              </a:rPr>
              <a:t>except </a:t>
            </a:r>
            <a:r>
              <a:rPr lang="en-US" dirty="0">
                <a:solidFill>
                  <a:schemeClr val="bg1"/>
                </a:solidFill>
              </a:rPr>
              <a:t>Wed. 9 am to 5 </a:t>
            </a:r>
            <a:r>
              <a:rPr lang="en-US" dirty="0" smtClean="0">
                <a:solidFill>
                  <a:schemeClr val="bg1"/>
                </a:solidFill>
              </a:rPr>
              <a:t>pm</a:t>
            </a:r>
          </a:p>
          <a:p>
            <a:pPr>
              <a:lnSpc>
                <a:spcPct val="120000"/>
              </a:lnSpc>
              <a:spcBef>
                <a:spcPts val="0"/>
              </a:spcBef>
              <a:spcAft>
                <a:spcPts val="0"/>
              </a:spcAft>
              <a:buNone/>
            </a:pPr>
            <a:endParaRPr lang="en-US" dirty="0">
              <a:solidFill>
                <a:schemeClr val="bg1"/>
              </a:solidFill>
            </a:endParaRPr>
          </a:p>
          <a:p>
            <a:pPr>
              <a:lnSpc>
                <a:spcPct val="120000"/>
              </a:lnSpc>
              <a:spcBef>
                <a:spcPts val="0"/>
              </a:spcBef>
              <a:spcAft>
                <a:spcPts val="0"/>
              </a:spcAft>
              <a:buNone/>
            </a:pPr>
            <a:r>
              <a:rPr lang="en-US" b="1" dirty="0">
                <a:solidFill>
                  <a:schemeClr val="bg1"/>
                </a:solidFill>
              </a:rPr>
              <a:t>Drop-In </a:t>
            </a:r>
            <a:r>
              <a:rPr lang="en-US" b="1" dirty="0" smtClean="0">
                <a:solidFill>
                  <a:schemeClr val="bg1"/>
                </a:solidFill>
              </a:rPr>
              <a:t>Hours:</a:t>
            </a:r>
            <a:r>
              <a:rPr lang="en-US" dirty="0" smtClean="0">
                <a:solidFill>
                  <a:schemeClr val="bg1"/>
                </a:solidFill>
              </a:rPr>
              <a:t> </a:t>
            </a:r>
          </a:p>
          <a:p>
            <a:pPr>
              <a:lnSpc>
                <a:spcPct val="120000"/>
              </a:lnSpc>
              <a:spcBef>
                <a:spcPts val="0"/>
              </a:spcBef>
              <a:spcAft>
                <a:spcPts val="0"/>
              </a:spcAft>
              <a:buNone/>
            </a:pPr>
            <a:r>
              <a:rPr lang="en-US" dirty="0" smtClean="0">
                <a:solidFill>
                  <a:schemeClr val="bg1"/>
                </a:solidFill>
              </a:rPr>
              <a:t>Mon</a:t>
            </a:r>
            <a:r>
              <a:rPr lang="en-US" dirty="0">
                <a:solidFill>
                  <a:schemeClr val="bg1"/>
                </a:solidFill>
              </a:rPr>
              <a:t>. - Thurs. 10 am-3pm</a:t>
            </a:r>
          </a:p>
          <a:p>
            <a:pPr>
              <a:lnSpc>
                <a:spcPct val="120000"/>
              </a:lnSpc>
              <a:spcBef>
                <a:spcPts val="0"/>
              </a:spcBef>
              <a:spcAft>
                <a:spcPts val="0"/>
              </a:spcAft>
              <a:buNone/>
            </a:pPr>
            <a:r>
              <a:rPr lang="en-US" dirty="0" smtClean="0">
                <a:solidFill>
                  <a:schemeClr val="bg1"/>
                </a:solidFill>
              </a:rPr>
              <a:t>Fri</a:t>
            </a:r>
            <a:r>
              <a:rPr lang="en-US" dirty="0">
                <a:solidFill>
                  <a:schemeClr val="bg1"/>
                </a:solidFill>
              </a:rPr>
              <a:t>. 10 am-12 </a:t>
            </a:r>
            <a:r>
              <a:rPr lang="en-US" dirty="0" smtClean="0">
                <a:solidFill>
                  <a:schemeClr val="bg1"/>
                </a:solidFill>
              </a:rPr>
              <a:t>pm</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7377954" y="1290877"/>
            <a:ext cx="4417066" cy="4098762"/>
          </a:xfrm>
          <a:prstGeom prst="rect">
            <a:avLst/>
          </a:prstGeom>
        </p:spPr>
      </p:pic>
      <p:sp>
        <p:nvSpPr>
          <p:cNvPr id="5" name="Right Arrow 4"/>
          <p:cNvSpPr/>
          <p:nvPr/>
        </p:nvSpPr>
        <p:spPr>
          <a:xfrm rot="8270900">
            <a:off x="9475337" y="2193589"/>
            <a:ext cx="1122652" cy="459925"/>
          </a:xfrm>
          <a:prstGeom prst="rightArrow">
            <a:avLst/>
          </a:prstGeom>
          <a:solidFill>
            <a:srgbClr val="E65D00"/>
          </a:solidFill>
          <a:ln w="9525" cap="flat" cmpd="sng" algn="ctr">
            <a:solidFill>
              <a:srgbClr val="E65D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509412" rtl="0" eaLnBrk="1" latinLnBrk="0" hangingPunct="1">
              <a:defRPr sz="2000" kern="1200">
                <a:solidFill>
                  <a:schemeClr val="lt1"/>
                </a:solidFill>
                <a:latin typeface="+mn-lt"/>
                <a:ea typeface="+mn-ea"/>
                <a:cs typeface="+mn-cs"/>
              </a:defRPr>
            </a:lvl1pPr>
            <a:lvl2pPr marL="509412" algn="l" defTabSz="509412" rtl="0" eaLnBrk="1" latinLnBrk="0" hangingPunct="1">
              <a:defRPr sz="2000" kern="1200">
                <a:solidFill>
                  <a:schemeClr val="lt1"/>
                </a:solidFill>
                <a:latin typeface="+mn-lt"/>
                <a:ea typeface="+mn-ea"/>
                <a:cs typeface="+mn-cs"/>
              </a:defRPr>
            </a:lvl2pPr>
            <a:lvl3pPr marL="1018824" algn="l" defTabSz="509412" rtl="0" eaLnBrk="1" latinLnBrk="0" hangingPunct="1">
              <a:defRPr sz="2000" kern="1200">
                <a:solidFill>
                  <a:schemeClr val="lt1"/>
                </a:solidFill>
                <a:latin typeface="+mn-lt"/>
                <a:ea typeface="+mn-ea"/>
                <a:cs typeface="+mn-cs"/>
              </a:defRPr>
            </a:lvl3pPr>
            <a:lvl4pPr marL="1528237" algn="l" defTabSz="509412" rtl="0" eaLnBrk="1" latinLnBrk="0" hangingPunct="1">
              <a:defRPr sz="2000" kern="1200">
                <a:solidFill>
                  <a:schemeClr val="lt1"/>
                </a:solidFill>
                <a:latin typeface="+mn-lt"/>
                <a:ea typeface="+mn-ea"/>
                <a:cs typeface="+mn-cs"/>
              </a:defRPr>
            </a:lvl4pPr>
            <a:lvl5pPr marL="2037649" algn="l" defTabSz="509412" rtl="0" eaLnBrk="1" latinLnBrk="0" hangingPunct="1">
              <a:defRPr sz="2000" kern="1200">
                <a:solidFill>
                  <a:schemeClr val="lt1"/>
                </a:solidFill>
                <a:latin typeface="+mn-lt"/>
                <a:ea typeface="+mn-ea"/>
                <a:cs typeface="+mn-cs"/>
              </a:defRPr>
            </a:lvl5pPr>
            <a:lvl6pPr marL="2547061" algn="l" defTabSz="509412" rtl="0" eaLnBrk="1" latinLnBrk="0" hangingPunct="1">
              <a:defRPr sz="2000" kern="1200">
                <a:solidFill>
                  <a:schemeClr val="lt1"/>
                </a:solidFill>
                <a:latin typeface="+mn-lt"/>
                <a:ea typeface="+mn-ea"/>
                <a:cs typeface="+mn-cs"/>
              </a:defRPr>
            </a:lvl6pPr>
            <a:lvl7pPr marL="3056473" algn="l" defTabSz="509412" rtl="0" eaLnBrk="1" latinLnBrk="0" hangingPunct="1">
              <a:defRPr sz="2000" kern="1200">
                <a:solidFill>
                  <a:schemeClr val="lt1"/>
                </a:solidFill>
                <a:latin typeface="+mn-lt"/>
                <a:ea typeface="+mn-ea"/>
                <a:cs typeface="+mn-cs"/>
              </a:defRPr>
            </a:lvl7pPr>
            <a:lvl8pPr marL="3565886" algn="l" defTabSz="509412" rtl="0" eaLnBrk="1" latinLnBrk="0" hangingPunct="1">
              <a:defRPr sz="2000" kern="1200">
                <a:solidFill>
                  <a:schemeClr val="lt1"/>
                </a:solidFill>
                <a:latin typeface="+mn-lt"/>
                <a:ea typeface="+mn-ea"/>
                <a:cs typeface="+mn-cs"/>
              </a:defRPr>
            </a:lvl8pPr>
            <a:lvl9pPr marL="4075298" algn="l" defTabSz="509412" rtl="0" eaLnBrk="1" latinLnBrk="0" hangingPunct="1">
              <a:defRPr sz="2000" kern="1200">
                <a:solidFill>
                  <a:schemeClr val="lt1"/>
                </a:solidFill>
                <a:latin typeface="+mn-lt"/>
                <a:ea typeface="+mn-ea"/>
                <a:cs typeface="+mn-cs"/>
              </a:defRPr>
            </a:lvl9pP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 name="TextBox 6"/>
          <p:cNvSpPr txBox="1"/>
          <p:nvPr/>
        </p:nvSpPr>
        <p:spPr>
          <a:xfrm>
            <a:off x="5881543" y="360536"/>
            <a:ext cx="68294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969FA7"/>
                </a:solidFill>
                <a:effectLst/>
                <a:uLnTx/>
                <a:uFillTx/>
                <a:latin typeface="Gill Sans MT" panose="020B0502020104020203"/>
                <a:ea typeface="+mn-ea"/>
                <a:cs typeface="+mn-cs"/>
              </a:rPr>
              <a:t>Come See Us!</a:t>
            </a:r>
            <a:endParaRPr kumimoji="0" lang="en-US" sz="4800" b="1" i="0" u="none" strike="noStrike" kern="1200" cap="none" spc="0" normalizeH="0" baseline="0" noProof="0" dirty="0">
              <a:ln>
                <a:noFill/>
              </a:ln>
              <a:solidFill>
                <a:srgbClr val="969FA7"/>
              </a:solidFill>
              <a:effectLst/>
              <a:uLnTx/>
              <a:uFillTx/>
              <a:latin typeface="Gill Sans MT" panose="020B0502020104020203"/>
              <a:ea typeface="+mn-ea"/>
              <a:cs typeface="+mn-cs"/>
            </a:endParaRPr>
          </a:p>
        </p:txBody>
      </p:sp>
      <p:pic>
        <p:nvPicPr>
          <p:cNvPr id="8" name="Picture 7"/>
          <p:cNvPicPr>
            <a:picLocks noChangeAspect="1"/>
          </p:cNvPicPr>
          <p:nvPr/>
        </p:nvPicPr>
        <p:blipFill>
          <a:blip r:embed="rId4"/>
          <a:stretch>
            <a:fillRect/>
          </a:stretch>
        </p:blipFill>
        <p:spPr>
          <a:xfrm>
            <a:off x="4415041" y="1290877"/>
            <a:ext cx="2962913" cy="4098762"/>
          </a:xfrm>
          <a:prstGeom prst="rect">
            <a:avLst/>
          </a:prstGeom>
        </p:spPr>
      </p:pic>
    </p:spTree>
    <p:extLst>
      <p:ext uri="{BB962C8B-B14F-4D97-AF65-F5344CB8AC3E}">
        <p14:creationId xmlns:p14="http://schemas.microsoft.com/office/powerpoint/2010/main" val="24813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267199" y="600363"/>
            <a:ext cx="6391564"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prstClr val="white"/>
                </a:solidFill>
                <a:latin typeface="Calibri"/>
              </a:rPr>
              <a:t>Top 2 Factors influencing employers’ decision to hire: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smtClean="0">
              <a:solidFill>
                <a:prstClr val="white"/>
              </a:solidFill>
              <a:latin typeface="Calibri"/>
            </a:endParaRPr>
          </a:p>
          <a:p>
            <a:pPr marL="742950" marR="0" lvl="0" indent="-7429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prstClr val="white"/>
                </a:solidFill>
                <a:effectLst/>
                <a:uLnTx/>
                <a:uFillTx/>
                <a:latin typeface="Calibri"/>
                <a:ea typeface="+mn-ea"/>
                <a:cs typeface="+mn-cs"/>
              </a:rPr>
              <a:t>Completed an</a:t>
            </a:r>
            <a:r>
              <a:rPr kumimoji="0" lang="en-US" sz="3600" b="0" i="0" u="none" strike="noStrike" kern="1200" cap="none" spc="0" normalizeH="0" noProof="0" dirty="0" smtClean="0">
                <a:ln>
                  <a:noFill/>
                </a:ln>
                <a:solidFill>
                  <a:prstClr val="white"/>
                </a:solidFill>
                <a:effectLst/>
                <a:uLnTx/>
                <a:uFillTx/>
                <a:latin typeface="Calibri"/>
                <a:ea typeface="+mn-ea"/>
                <a:cs typeface="+mn-cs"/>
              </a:rPr>
              <a:t> internship with your organization</a:t>
            </a:r>
          </a:p>
          <a:p>
            <a:pPr marL="742950" marR="0" lvl="0" indent="-742950" algn="ctr" defTabSz="914400" rtl="0" eaLnBrk="1" fontAlgn="auto" latinLnBrk="0" hangingPunct="1">
              <a:lnSpc>
                <a:spcPct val="100000"/>
              </a:lnSpc>
              <a:spcBef>
                <a:spcPts val="0"/>
              </a:spcBef>
              <a:spcAft>
                <a:spcPts val="0"/>
              </a:spcAft>
              <a:buClrTx/>
              <a:buSzTx/>
              <a:buFont typeface="+mj-lt"/>
              <a:buAutoNum type="arabicPeriod"/>
              <a:tabLst/>
              <a:defRPr/>
            </a:pPr>
            <a:r>
              <a:rPr lang="en-US" sz="3600" dirty="0" smtClean="0">
                <a:solidFill>
                  <a:prstClr val="white"/>
                </a:solidFill>
                <a:latin typeface="Calibri"/>
              </a:rPr>
              <a:t>As an internship experience in your industry</a:t>
            </a:r>
            <a:endParaRPr kumimoji="0" lang="en-US" sz="3600" b="0" i="0" u="none" strike="noStrike" kern="1200" cap="none" spc="0" normalizeH="0" noProof="0" dirty="0" smtClean="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dirty="0" smtClean="0">
                <a:ln>
                  <a:noFill/>
                </a:ln>
                <a:solidFill>
                  <a:prstClr val="white"/>
                </a:solidFill>
                <a:effectLst/>
                <a:uLnTx/>
                <a:uFillTx/>
                <a:latin typeface="Calibri"/>
                <a:ea typeface="+mn-ea"/>
                <a:cs typeface="+mn-cs"/>
              </a:rPr>
              <a:t> </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464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388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9641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980302" y="1293093"/>
            <a:ext cx="1827742" cy="1827742"/>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725024" y="327889"/>
            <a:ext cx="2260711" cy="2260711"/>
          </a:xfrm>
          <a:prstGeom prst="rect">
            <a:avLst/>
          </a:prstGeom>
        </p:spPr>
      </p:pic>
      <p:sp>
        <p:nvSpPr>
          <p:cNvPr id="6" name="TextBox 5"/>
          <p:cNvSpPr txBox="1"/>
          <p:nvPr/>
        </p:nvSpPr>
        <p:spPr>
          <a:xfrm>
            <a:off x="6801189" y="4299060"/>
            <a:ext cx="4555767" cy="1938992"/>
          </a:xfrm>
          <a:prstGeom prst="rect">
            <a:avLst/>
          </a:prstGeom>
          <a:noFill/>
        </p:spPr>
        <p:txBody>
          <a:bodyPr wrap="square" rtlCol="0">
            <a:spAutoFit/>
          </a:bodyPr>
          <a:lstStyle/>
          <a:p>
            <a:r>
              <a:rPr lang="en-US" sz="6000" dirty="0" smtClean="0"/>
              <a:t>Third Year Career Plan</a:t>
            </a:r>
            <a:endParaRPr lang="en-US" sz="6000" dirty="0"/>
          </a:p>
        </p:txBody>
      </p:sp>
      <p:pic>
        <p:nvPicPr>
          <p:cNvPr id="21"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10"/>
          <a:stretch>
            <a:fillRect/>
          </a:stretch>
        </p:blipFill>
        <p:spPr>
          <a:xfrm>
            <a:off x="10141343" y="6316156"/>
            <a:ext cx="1628775" cy="457200"/>
          </a:xfrm>
          <a:prstGeom prst="rect">
            <a:avLst/>
          </a:prstGeom>
        </p:spPr>
      </p:pic>
      <p:pic>
        <p:nvPicPr>
          <p:cNvPr id="22" name="Picture 21"/>
          <p:cNvPicPr>
            <a:picLocks noChangeAspect="1"/>
          </p:cNvPicPr>
          <p:nvPr/>
        </p:nvPicPr>
        <p:blipFill>
          <a:blip r:embed="rId11"/>
          <a:stretch>
            <a:fillRect/>
          </a:stretch>
        </p:blipFill>
        <p:spPr>
          <a:xfrm>
            <a:off x="373335" y="4385552"/>
            <a:ext cx="2578304" cy="1376387"/>
          </a:xfrm>
          <a:prstGeom prst="rect">
            <a:avLst/>
          </a:prstGeom>
          <a:ln w="5715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smtClean="0">
                <a:solidFill>
                  <a:srgbClr val="FFFFFF"/>
                </a:solidFill>
                <a:latin typeface="Franklin Gothic Book" panose="020B0503020102020204" pitchFamily="34" charset="0"/>
                <a:cs typeface="Segoe UI" panose="020B0502040204020203" pitchFamily="34" charset="0"/>
              </a:rPr>
              <a:t>THIRD Year Career Plan</a:t>
            </a:r>
            <a:endParaRPr lang="en-US" sz="5400" dirty="0">
              <a:solidFill>
                <a:srgbClr val="FFFFFF"/>
              </a:solidFill>
              <a:latin typeface="Franklin Gothic Book" panose="020B0503020102020204"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dirty="0" smtClean="0">
                <a:solidFill>
                  <a:srgbClr val="E7E6E6"/>
                </a:solidFill>
                <a:latin typeface="Segoe UI" panose="020B0502040204020203" pitchFamily="34" charset="0"/>
                <a:cs typeface="Segoe UI" panose="020B0502040204020203" pitchFamily="34" charset="0"/>
              </a:rPr>
              <a:t>Your step-by-step guide to career planning success</a:t>
            </a:r>
            <a:endParaRPr lang="en-US" sz="2000" dirty="0">
              <a:solidFill>
                <a:srgbClr val="E7E6E6"/>
              </a:solidFill>
              <a:latin typeface="Segoe UI" panose="020B0502040204020203" pitchFamily="34" charset="0"/>
              <a:cs typeface="Segoe UI" panose="020B0502040204020203" pitchFamily="34" charset="0"/>
            </a:endParaRPr>
          </a:p>
        </p:txBody>
      </p:sp>
      <p:pic>
        <p:nvPicPr>
          <p:cNvPr id="3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88086" y="6007099"/>
            <a:ext cx="1628775" cy="457200"/>
          </a:xfrm>
          <a:prstGeom prst="rect">
            <a:avLst/>
          </a:prstGeom>
        </p:spPr>
      </p:pic>
      <p:pic>
        <p:nvPicPr>
          <p:cNvPr id="35" name="Picture 34"/>
          <p:cNvPicPr>
            <a:picLocks noChangeAspect="1"/>
          </p:cNvPicPr>
          <p:nvPr/>
        </p:nvPicPr>
        <p:blipFill rotWithShape="1">
          <a:blip r:embed="rId4"/>
          <a:srcRect l="3752" r="2303"/>
          <a:stretch/>
        </p:blipFill>
        <p:spPr>
          <a:xfrm>
            <a:off x="378068" y="1027515"/>
            <a:ext cx="2514600" cy="2468880"/>
          </a:xfrm>
          <a:prstGeom prst="rect">
            <a:avLst/>
          </a:prstGeom>
        </p:spPr>
      </p:pic>
      <p:pic>
        <p:nvPicPr>
          <p:cNvPr id="36" name="Picture 35"/>
          <p:cNvPicPr>
            <a:picLocks noChangeAspect="1"/>
          </p:cNvPicPr>
          <p:nvPr/>
        </p:nvPicPr>
        <p:blipFill>
          <a:blip r:embed="rId5"/>
          <a:stretch>
            <a:fillRect/>
          </a:stretch>
        </p:blipFill>
        <p:spPr>
          <a:xfrm>
            <a:off x="3282384" y="1027515"/>
            <a:ext cx="2603241" cy="2468880"/>
          </a:xfrm>
          <a:prstGeom prst="rect">
            <a:avLst/>
          </a:prstGeom>
        </p:spPr>
      </p:pic>
      <p:pic>
        <p:nvPicPr>
          <p:cNvPr id="37" name="Picture 36"/>
          <p:cNvPicPr>
            <a:picLocks noChangeAspect="1"/>
          </p:cNvPicPr>
          <p:nvPr/>
        </p:nvPicPr>
        <p:blipFill rotWithShape="1">
          <a:blip r:embed="rId6"/>
          <a:srcRect b="2426"/>
          <a:stretch/>
        </p:blipFill>
        <p:spPr>
          <a:xfrm>
            <a:off x="6416732" y="1027515"/>
            <a:ext cx="2460812" cy="2468880"/>
          </a:xfrm>
          <a:prstGeom prst="rect">
            <a:avLst/>
          </a:prstGeom>
        </p:spPr>
      </p:pic>
      <p:pic>
        <p:nvPicPr>
          <p:cNvPr id="38" name="Picture 37"/>
          <p:cNvPicPr>
            <a:picLocks noChangeAspect="1"/>
          </p:cNvPicPr>
          <p:nvPr/>
        </p:nvPicPr>
        <p:blipFill>
          <a:blip r:embed="rId7"/>
          <a:stretch>
            <a:fillRect/>
          </a:stretch>
        </p:blipFill>
        <p:spPr>
          <a:xfrm>
            <a:off x="9378763" y="1027515"/>
            <a:ext cx="2517289" cy="2468880"/>
          </a:xfrm>
          <a:prstGeom prst="rect">
            <a:avLst/>
          </a:prstGeom>
        </p:spPr>
      </p:pic>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circle(in)">
                                      <p:cBhvr>
                                        <p:cTn id="11" dur="2000"/>
                                        <p:tgtEl>
                                          <p:spTgt spid="36"/>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ircle(in)">
                                      <p:cBhvr>
                                        <p:cTn id="15" dur="2000"/>
                                        <p:tgtEl>
                                          <p:spTgt spid="37"/>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pic>
        <p:nvPicPr>
          <p:cNvPr id="15" name="Picture 14"/>
          <p:cNvPicPr>
            <a:picLocks noChangeAspect="1"/>
          </p:cNvPicPr>
          <p:nvPr/>
        </p:nvPicPr>
        <p:blipFill>
          <a:blip r:embed="rId4"/>
          <a:stretch>
            <a:fillRect/>
          </a:stretch>
        </p:blipFill>
        <p:spPr>
          <a:xfrm>
            <a:off x="7798481" y="1332222"/>
            <a:ext cx="3906853" cy="3840480"/>
          </a:xfrm>
          <a:prstGeom prst="rect">
            <a:avLst/>
          </a:prstGeom>
        </p:spPr>
      </p:pic>
      <p:sp>
        <p:nvSpPr>
          <p:cNvPr id="16" name="Content Placeholder 2"/>
          <p:cNvSpPr txBox="1">
            <a:spLocks/>
          </p:cNvSpPr>
          <p:nvPr/>
        </p:nvSpPr>
        <p:spPr bwMode="auto">
          <a:xfrm>
            <a:off x="649426" y="1332222"/>
            <a:ext cx="6544633" cy="383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800" b="1" dirty="0" smtClean="0">
                <a:solidFill>
                  <a:schemeClr val="accent1"/>
                </a:solidFill>
              </a:rPr>
              <a:t>We Recommend</a:t>
            </a:r>
          </a:p>
          <a:p>
            <a:pPr marL="171450" indent="-171450">
              <a:buFont typeface="Wingdings" panose="05000000000000000000" pitchFamily="2" charset="2"/>
              <a:buChar char="ü"/>
            </a:pPr>
            <a:r>
              <a:rPr lang="en-US" sz="2400" dirty="0" smtClean="0"/>
              <a:t>Attend </a:t>
            </a:r>
            <a:r>
              <a:rPr lang="en-US" sz="2400" dirty="0"/>
              <a:t>Career Center events – Check out our Quarterly Calendar</a:t>
            </a:r>
            <a:br>
              <a:rPr lang="en-US" sz="2400" dirty="0"/>
            </a:br>
            <a:endParaRPr lang="en-US" sz="2400" dirty="0"/>
          </a:p>
          <a:p>
            <a:pPr marL="171450" indent="-171450">
              <a:buFont typeface="Wingdings" panose="05000000000000000000" pitchFamily="2" charset="2"/>
              <a:buChar char="ü"/>
            </a:pPr>
            <a:r>
              <a:rPr lang="en-US" sz="2400" dirty="0"/>
              <a:t>Learn about the </a:t>
            </a:r>
            <a:r>
              <a:rPr lang="en-US" sz="2400" dirty="0">
                <a:solidFill>
                  <a:schemeClr val="accent3"/>
                </a:solidFill>
                <a:hlinkClick r:id="rId5"/>
              </a:rPr>
              <a:t>On Campus Interview (OCI) program</a:t>
            </a:r>
            <a:r>
              <a:rPr lang="en-US" sz="2400" dirty="0"/>
              <a:t/>
            </a:r>
            <a:br>
              <a:rPr lang="en-US" sz="2400" dirty="0"/>
            </a:br>
            <a:endParaRPr lang="en-US" sz="2400" dirty="0"/>
          </a:p>
          <a:p>
            <a:pPr marL="171450" indent="-171450">
              <a:buFont typeface="Wingdings" panose="05000000000000000000" pitchFamily="2" charset="2"/>
              <a:buChar char="ü"/>
            </a:pPr>
            <a:r>
              <a:rPr lang="en-US" sz="2400" dirty="0"/>
              <a:t>Use job &amp; internship search databases in your </a:t>
            </a:r>
            <a:r>
              <a:rPr lang="en-US" sz="2400" u="sng" dirty="0" smtClean="0">
                <a:solidFill>
                  <a:schemeClr val="accent3">
                    <a:lumMod val="60000"/>
                    <a:lumOff val="40000"/>
                  </a:schemeClr>
                </a:solidFill>
              </a:rPr>
              <a:t>UCR Handshake </a:t>
            </a:r>
            <a:r>
              <a:rPr lang="en-US" sz="2400" dirty="0"/>
              <a:t>account</a:t>
            </a:r>
          </a:p>
        </p:txBody>
      </p:sp>
      <p:pic>
        <p:nvPicPr>
          <p:cNvPr id="17" name="Picture 16"/>
          <p:cNvPicPr>
            <a:picLocks noChangeAspect="1"/>
          </p:cNvPicPr>
          <p:nvPr/>
        </p:nvPicPr>
        <p:blipFill>
          <a:blip r:embed="rId6"/>
          <a:stretch>
            <a:fillRect/>
          </a:stretch>
        </p:blipFill>
        <p:spPr>
          <a:xfrm>
            <a:off x="3246782" y="5785858"/>
            <a:ext cx="2524125" cy="790575"/>
          </a:xfrm>
          <a:prstGeom prst="rect">
            <a:avLst/>
          </a:prstGeom>
        </p:spPr>
      </p:pic>
      <p:pic>
        <p:nvPicPr>
          <p:cNvPr id="18" name="Picture 17"/>
          <p:cNvPicPr>
            <a:picLocks noChangeAspect="1"/>
          </p:cNvPicPr>
          <p:nvPr/>
        </p:nvPicPr>
        <p:blipFill>
          <a:blip r:embed="rId7"/>
          <a:stretch>
            <a:fillRect/>
          </a:stretch>
        </p:blipFill>
        <p:spPr>
          <a:xfrm>
            <a:off x="440428" y="5722099"/>
            <a:ext cx="2633662" cy="918096"/>
          </a:xfrm>
          <a:prstGeom prst="rect">
            <a:avLst/>
          </a:prstGeom>
        </p:spPr>
      </p:pic>
      <p:pic>
        <p:nvPicPr>
          <p:cNvPr id="19" name="Picture 18"/>
          <p:cNvPicPr>
            <a:picLocks noChangeAspect="1"/>
          </p:cNvPicPr>
          <p:nvPr/>
        </p:nvPicPr>
        <p:blipFill>
          <a:blip r:embed="rId8"/>
          <a:stretch>
            <a:fillRect/>
          </a:stretch>
        </p:blipFill>
        <p:spPr>
          <a:xfrm>
            <a:off x="5943600" y="5852603"/>
            <a:ext cx="2640082" cy="657087"/>
          </a:xfrm>
          <a:prstGeom prst="rect">
            <a:avLst/>
          </a:prstGeom>
        </p:spPr>
      </p:pic>
    </p:spTree>
    <p:extLst>
      <p:ext uri="{BB962C8B-B14F-4D97-AF65-F5344CB8AC3E}">
        <p14:creationId xmlns:p14="http://schemas.microsoft.com/office/powerpoint/2010/main" val="3816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35765" y="502205"/>
            <a:ext cx="7970838" cy="2209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ct val="30000"/>
              </a:spcBef>
              <a:buFont typeface="Wingdings" panose="05000000000000000000" pitchFamily="2" charset="2"/>
              <a:buChar char="ü"/>
              <a:defRPr/>
            </a:pPr>
            <a:r>
              <a:rPr lang="en-US" sz="2400" dirty="0" smtClean="0"/>
              <a:t>Meet with your academic advisor and find out if your internship qualifies for academic credit</a:t>
            </a:r>
            <a:br>
              <a:rPr lang="en-US" sz="2400" dirty="0" smtClean="0"/>
            </a:br>
            <a:endParaRPr lang="en-US" sz="2400" dirty="0" smtClean="0"/>
          </a:p>
          <a:p>
            <a:pPr marL="171450" indent="-171450">
              <a:spcBef>
                <a:spcPct val="30000"/>
              </a:spcBef>
              <a:buFont typeface="Wingdings" panose="05000000000000000000" pitchFamily="2" charset="2"/>
              <a:buChar char="ü"/>
              <a:defRPr/>
            </a:pPr>
            <a:r>
              <a:rPr lang="en-US" sz="2400" dirty="0" smtClean="0"/>
              <a:t>Find additional job and intern listings, as well as opportunities abroad, on the Career Center website</a:t>
            </a:r>
          </a:p>
          <a:p>
            <a:pPr marL="171450" indent="-171450">
              <a:spcBef>
                <a:spcPct val="30000"/>
              </a:spcBef>
              <a:buFont typeface="Wingdings" panose="05000000000000000000" pitchFamily="2" charset="2"/>
              <a:buChar char="ü"/>
              <a:defRPr/>
            </a:pPr>
            <a:endParaRPr lang="en-US" dirty="0" smtClean="0">
              <a:latin typeface="Times" charset="0"/>
            </a:endParaRPr>
          </a:p>
          <a:p>
            <a:pPr marL="0" indent="0">
              <a:spcBef>
                <a:spcPct val="30000"/>
              </a:spcBef>
              <a:buFont typeface="Arial" panose="020B0604020202020204" pitchFamily="34" charset="0"/>
              <a:buNone/>
              <a:defRPr/>
            </a:pPr>
            <a:endParaRPr lang="en-US" dirty="0" smtClean="0">
              <a:latin typeface="Times" charset="0"/>
            </a:endParaRPr>
          </a:p>
          <a:p>
            <a:pPr marL="0" indent="0">
              <a:buFont typeface="Arial" panose="020B0604020202020204" pitchFamily="34" charset="0"/>
              <a:buNone/>
            </a:pPr>
            <a:endParaRPr lang="en-US" dirty="0"/>
          </a:p>
        </p:txBody>
      </p:sp>
      <p:pic>
        <p:nvPicPr>
          <p:cNvPr id="3" name="Picture 2"/>
          <p:cNvPicPr>
            <a:picLocks noChangeAspect="1"/>
          </p:cNvPicPr>
          <p:nvPr/>
        </p:nvPicPr>
        <p:blipFill rotWithShape="1">
          <a:blip r:embed="rId2"/>
          <a:srcRect l="1085" r="6415"/>
          <a:stretch/>
        </p:blipFill>
        <p:spPr>
          <a:xfrm>
            <a:off x="997498" y="2945207"/>
            <a:ext cx="8458200" cy="3559721"/>
          </a:xfrm>
          <a:prstGeom prst="rect">
            <a:avLst/>
          </a:prstGeom>
        </p:spPr>
      </p:pic>
    </p:spTree>
    <p:extLst>
      <p:ext uri="{BB962C8B-B14F-4D97-AF65-F5344CB8AC3E}">
        <p14:creationId xmlns:p14="http://schemas.microsoft.com/office/powerpoint/2010/main" val="7936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575783" y="1329151"/>
            <a:ext cx="6776238" cy="441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800" b="1" dirty="0" smtClean="0">
                <a:solidFill>
                  <a:schemeClr val="accent1"/>
                </a:solidFill>
              </a:rPr>
              <a:t>We Recommend</a:t>
            </a:r>
          </a:p>
          <a:p>
            <a:pPr marL="171450" indent="-171450">
              <a:buFont typeface="Wingdings" panose="05000000000000000000" pitchFamily="2" charset="2"/>
              <a:buChar char="ü"/>
            </a:pPr>
            <a:r>
              <a:rPr lang="en-US" dirty="0"/>
              <a:t>Talk to everyone you know (Be intentional) </a:t>
            </a:r>
          </a:p>
          <a:p>
            <a:pPr marL="274638" lvl="1" indent="0">
              <a:buNone/>
            </a:pPr>
            <a:r>
              <a:rPr lang="en-US" sz="1400" i="1" dirty="0"/>
              <a:t>Strategically build relationships for a future opportunities (ex. attending events, volunteering, part-time work etc.)   </a:t>
            </a:r>
          </a:p>
          <a:p>
            <a:pPr marL="171450" indent="-171450">
              <a:buFont typeface="Wingdings" panose="05000000000000000000" pitchFamily="2" charset="2"/>
              <a:buChar char="ü"/>
            </a:pPr>
            <a:r>
              <a:rPr lang="en-US" dirty="0"/>
              <a:t>Attend internship related workshops, events &amp; Career Fairs</a:t>
            </a:r>
            <a:br>
              <a:rPr lang="en-US" dirty="0"/>
            </a:br>
            <a:endParaRPr lang="en-US" sz="1400" dirty="0"/>
          </a:p>
          <a:p>
            <a:pPr marL="171450" indent="-171450">
              <a:buFont typeface="Wingdings" panose="05000000000000000000" pitchFamily="2" charset="2"/>
              <a:buChar char="ü"/>
            </a:pPr>
            <a:r>
              <a:rPr lang="en-US" dirty="0"/>
              <a:t>Create or enhance your LinkedIn profile </a:t>
            </a:r>
            <a:br>
              <a:rPr lang="en-US" dirty="0"/>
            </a:br>
            <a:endParaRPr lang="en-US" sz="1400" dirty="0"/>
          </a:p>
          <a:p>
            <a:pPr marL="171450" indent="-171450">
              <a:buFont typeface="Wingdings" panose="05000000000000000000" pitchFamily="2" charset="2"/>
              <a:buChar char="ü"/>
            </a:pPr>
            <a:r>
              <a:rPr lang="en-US" dirty="0"/>
              <a:t>Conduct information interviews</a:t>
            </a:r>
          </a:p>
          <a:p>
            <a:pPr marL="274638" lvl="1" indent="0">
              <a:buNone/>
            </a:pPr>
            <a:r>
              <a:rPr lang="en-US" sz="1400" i="1" dirty="0"/>
              <a:t>Leverage your position as a college student to meet those in industries you are curious about</a:t>
            </a:r>
          </a:p>
          <a:p>
            <a:pPr marL="0" indent="0">
              <a:buNone/>
            </a:pPr>
            <a:endParaRPr lang="en-US" sz="2800" b="1" dirty="0">
              <a:latin typeface="Times" charset="0"/>
            </a:endParaRPr>
          </a:p>
          <a:p>
            <a:pPr marL="0" indent="0">
              <a:buNone/>
            </a:pPr>
            <a:endParaRPr lang="en-US" dirty="0"/>
          </a:p>
        </p:txBody>
      </p:sp>
      <p:pic>
        <p:nvPicPr>
          <p:cNvPr id="1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pic>
        <p:nvPicPr>
          <p:cNvPr id="15" name="Picture 14"/>
          <p:cNvPicPr>
            <a:picLocks noChangeAspect="1"/>
          </p:cNvPicPr>
          <p:nvPr/>
        </p:nvPicPr>
        <p:blipFill rotWithShape="1">
          <a:blip r:embed="rId4"/>
          <a:srcRect b="2426"/>
          <a:stretch/>
        </p:blipFill>
        <p:spPr>
          <a:xfrm>
            <a:off x="7603635" y="1569984"/>
            <a:ext cx="3954216" cy="3967181"/>
          </a:xfrm>
          <a:prstGeom prst="rect">
            <a:avLst/>
          </a:prstGeom>
        </p:spPr>
      </p:pic>
    </p:spTree>
    <p:extLst>
      <p:ext uri="{BB962C8B-B14F-4D97-AF65-F5344CB8AC3E}">
        <p14:creationId xmlns:p14="http://schemas.microsoft.com/office/powerpoint/2010/main" val="998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15A3542A99504C9A47787DB45CE46E" ma:contentTypeVersion="13" ma:contentTypeDescription="Create a new document." ma:contentTypeScope="" ma:versionID="bac615240c276607fdd394ce33f91418">
  <xsd:schema xmlns:xsd="http://www.w3.org/2001/XMLSchema" xmlns:xs="http://www.w3.org/2001/XMLSchema" xmlns:p="http://schemas.microsoft.com/office/2006/metadata/properties" xmlns:ns3="ede209e7-5ef3-4a28-b892-37f78501cbc1" xmlns:ns4="9812d860-2306-44da-a928-6a82f1a624e0" targetNamespace="http://schemas.microsoft.com/office/2006/metadata/properties" ma:root="true" ma:fieldsID="1228cbc9ef8592efc1483fa94fd65514" ns3:_="" ns4:_="">
    <xsd:import namespace="ede209e7-5ef3-4a28-b892-37f78501cbc1"/>
    <xsd:import namespace="9812d860-2306-44da-a928-6a82f1a624e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e209e7-5ef3-4a28-b892-37f78501cb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12d860-2306-44da-a928-6a82f1a624e0"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de209e7-5ef3-4a28-b892-37f78501cb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7D0910-D561-4DDF-B819-FC6E00007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e209e7-5ef3-4a28-b892-37f78501cbc1"/>
    <ds:schemaRef ds:uri="9812d860-2306-44da-a928-6a82f1a62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C7D9E6-B0D9-433E-BD46-EB60F64F4DA8}">
  <ds:schemaRefs>
    <ds:schemaRef ds:uri="http://purl.org/dc/dcmitype/"/>
    <ds:schemaRef ds:uri="ede209e7-5ef3-4a28-b892-37f78501cbc1"/>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9812d860-2306-44da-a928-6a82f1a624e0"/>
    <ds:schemaRef ds:uri="http://www.w3.org/XML/1998/namespace"/>
  </ds:schemaRefs>
</ds:datastoreItem>
</file>

<file path=customXml/itemProps3.xml><?xml version="1.0" encoding="utf-8"?>
<ds:datastoreItem xmlns:ds="http://schemas.openxmlformats.org/officeDocument/2006/customXml" ds:itemID="{5CA875DA-F9FD-4F83-A049-3B1027B54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672</Words>
  <Application>Microsoft Office PowerPoint</Application>
  <PresentationFormat>Widescreen</PresentationFormat>
  <Paragraphs>71</Paragraphs>
  <Slides>15</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Arial Narrow</vt:lpstr>
      <vt:lpstr>Calibri</vt:lpstr>
      <vt:lpstr>Calibri Light</vt:lpstr>
      <vt:lpstr>Franklin Gothic Book</vt:lpstr>
      <vt:lpstr>Gill Sans MT</vt:lpstr>
      <vt:lpstr>Segoe UI</vt:lpstr>
      <vt:lpstr>Times</vt:lpstr>
      <vt:lpstr>Wingdings</vt:lpstr>
      <vt:lpstr>Wingdings 2</vt:lpstr>
      <vt:lpstr>Office Theme</vt:lpstr>
      <vt:lpstr>1_Office Theme</vt:lpstr>
      <vt:lpstr>PowerPoint Presentation</vt:lpstr>
      <vt:lpstr>PowerPoint Presentation</vt:lpstr>
      <vt:lpstr>PowerPoint Presentation</vt:lpstr>
      <vt:lpstr>PowerPoint Presentation</vt:lpstr>
      <vt:lpstr>PowerPoint Presentation</vt:lpstr>
      <vt:lpstr>THIRD Year Career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2019-08-08T23:53:08Z</dcterms:created>
  <dcterms:modified xsi:type="dcterms:W3CDTF">2019-09-11T23:27:49Z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0x010100BB15A3542A99504C9A47787DB45CE46E</vt:lpwstr>
  </property>
</Properties>
</file>