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83" r:id="rId2"/>
    <p:sldId id="416" r:id="rId3"/>
    <p:sldId id="384" r:id="rId4"/>
    <p:sldId id="387" r:id="rId5"/>
    <p:sldId id="385" r:id="rId6"/>
    <p:sldId id="388" r:id="rId7"/>
    <p:sldId id="389" r:id="rId8"/>
    <p:sldId id="390" r:id="rId9"/>
    <p:sldId id="391" r:id="rId10"/>
    <p:sldId id="393" r:id="rId11"/>
    <p:sldId id="395" r:id="rId12"/>
    <p:sldId id="411" r:id="rId13"/>
    <p:sldId id="412" r:id="rId14"/>
    <p:sldId id="396" r:id="rId15"/>
    <p:sldId id="405" r:id="rId16"/>
    <p:sldId id="406" r:id="rId17"/>
    <p:sldId id="397" r:id="rId18"/>
    <p:sldId id="398" r:id="rId19"/>
    <p:sldId id="399" r:id="rId20"/>
    <p:sldId id="409" r:id="rId21"/>
    <p:sldId id="401" r:id="rId22"/>
    <p:sldId id="400" r:id="rId23"/>
    <p:sldId id="402" r:id="rId24"/>
    <p:sldId id="408" r:id="rId25"/>
    <p:sldId id="404" r:id="rId26"/>
    <p:sldId id="413" r:id="rId27"/>
    <p:sldId id="417" r:id="rId28"/>
    <p:sldId id="415" r:id="rId29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383"/>
            <p14:sldId id="416"/>
            <p14:sldId id="384"/>
            <p14:sldId id="387"/>
            <p14:sldId id="385"/>
            <p14:sldId id="388"/>
            <p14:sldId id="389"/>
            <p14:sldId id="390"/>
            <p14:sldId id="391"/>
            <p14:sldId id="393"/>
            <p14:sldId id="395"/>
            <p14:sldId id="411"/>
            <p14:sldId id="412"/>
            <p14:sldId id="396"/>
            <p14:sldId id="405"/>
            <p14:sldId id="406"/>
            <p14:sldId id="397"/>
            <p14:sldId id="398"/>
            <p14:sldId id="399"/>
            <p14:sldId id="409"/>
            <p14:sldId id="401"/>
            <p14:sldId id="400"/>
            <p14:sldId id="402"/>
            <p14:sldId id="408"/>
            <p14:sldId id="404"/>
            <p14:sldId id="413"/>
            <p14:sldId id="417"/>
            <p14:sldId id="4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972" autoAdjust="0"/>
  </p:normalViewPr>
  <p:slideViewPr>
    <p:cSldViewPr snapToGrid="0">
      <p:cViewPr varScale="1">
        <p:scale>
          <a:sx n="88" d="100"/>
          <a:sy n="88" d="100"/>
        </p:scale>
        <p:origin x="451" y="77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25B17-BB0E-477C-B3FF-6DAF87E03069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758235-6FF0-495C-94A5-0B72E0E9A5B9}">
      <dgm:prSet phldrT="[Text]"/>
      <dgm:spPr/>
      <dgm:t>
        <a:bodyPr/>
        <a:lstStyle/>
        <a:p>
          <a:r>
            <a:rPr lang="en-US" dirty="0" smtClean="0"/>
            <a:t>Choosing a Program</a:t>
          </a:r>
          <a:endParaRPr lang="en-US" dirty="0"/>
        </a:p>
      </dgm:t>
    </dgm:pt>
    <dgm:pt modelId="{80F60A3E-1032-4278-B5D2-18C3D728631F}" type="parTrans" cxnId="{584C31C8-4D04-4E77-84FB-DC60CF687CDF}">
      <dgm:prSet/>
      <dgm:spPr/>
      <dgm:t>
        <a:bodyPr/>
        <a:lstStyle/>
        <a:p>
          <a:endParaRPr lang="en-US"/>
        </a:p>
      </dgm:t>
    </dgm:pt>
    <dgm:pt modelId="{5BA92328-2464-41F3-A7E2-A8FC132D122F}" type="sibTrans" cxnId="{584C31C8-4D04-4E77-84FB-DC60CF687CDF}">
      <dgm:prSet/>
      <dgm:spPr/>
      <dgm:t>
        <a:bodyPr/>
        <a:lstStyle/>
        <a:p>
          <a:endParaRPr lang="en-US"/>
        </a:p>
      </dgm:t>
    </dgm:pt>
    <dgm:pt modelId="{51E32B67-511A-43A8-B0EC-FD3AA0D444CC}">
      <dgm:prSet phldrT="[Text]"/>
      <dgm:spPr/>
      <dgm:t>
        <a:bodyPr/>
        <a:lstStyle/>
        <a:p>
          <a:r>
            <a:rPr lang="en-US" dirty="0" smtClean="0"/>
            <a:t>Quality</a:t>
          </a:r>
        </a:p>
        <a:p>
          <a:r>
            <a:rPr lang="en-US" dirty="0" smtClean="0"/>
            <a:t>Prestige</a:t>
          </a:r>
          <a:endParaRPr lang="en-US" dirty="0"/>
        </a:p>
      </dgm:t>
    </dgm:pt>
    <dgm:pt modelId="{BE066809-2FE4-44A5-8679-F237B6C25E99}" type="parTrans" cxnId="{9EA9CEC8-4B38-41CA-A0A9-C72F99A8FAE8}">
      <dgm:prSet/>
      <dgm:spPr/>
      <dgm:t>
        <a:bodyPr/>
        <a:lstStyle/>
        <a:p>
          <a:endParaRPr lang="en-US"/>
        </a:p>
      </dgm:t>
    </dgm:pt>
    <dgm:pt modelId="{75BCBF8A-2F0D-4DBF-AC84-86B6DAC0DB45}" type="sibTrans" cxnId="{9EA9CEC8-4B38-41CA-A0A9-C72F99A8FAE8}">
      <dgm:prSet/>
      <dgm:spPr/>
      <dgm:t>
        <a:bodyPr/>
        <a:lstStyle/>
        <a:p>
          <a:endParaRPr lang="en-US"/>
        </a:p>
      </dgm:t>
    </dgm:pt>
    <dgm:pt modelId="{CA969871-E24D-4D4B-962F-D03566EEFBA0}">
      <dgm:prSet phldrT="[Text]"/>
      <dgm:spPr/>
      <dgm:t>
        <a:bodyPr/>
        <a:lstStyle/>
        <a:p>
          <a:r>
            <a:rPr lang="en-US" dirty="0" smtClean="0"/>
            <a:t>Other...</a:t>
          </a:r>
          <a:endParaRPr lang="en-US" dirty="0"/>
        </a:p>
      </dgm:t>
    </dgm:pt>
    <dgm:pt modelId="{F7B28246-F4DB-45FB-80E9-B1002F89AD5F}" type="parTrans" cxnId="{96504098-337E-47FD-8A5B-3913D484D5FB}">
      <dgm:prSet/>
      <dgm:spPr/>
      <dgm:t>
        <a:bodyPr/>
        <a:lstStyle/>
        <a:p>
          <a:endParaRPr lang="en-US"/>
        </a:p>
      </dgm:t>
    </dgm:pt>
    <dgm:pt modelId="{3A791359-6171-46D8-A2B4-20E16CBA7B48}" type="sibTrans" cxnId="{96504098-337E-47FD-8A5B-3913D484D5FB}">
      <dgm:prSet/>
      <dgm:spPr/>
      <dgm:t>
        <a:bodyPr/>
        <a:lstStyle/>
        <a:p>
          <a:endParaRPr lang="en-US"/>
        </a:p>
      </dgm:t>
    </dgm:pt>
    <dgm:pt modelId="{E0D8461D-DEED-4475-A3BC-E3FBA0E3CB13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1E0DCC84-9E2E-4049-A215-1D9F52B0E504}" type="parTrans" cxnId="{E46659DC-E544-406F-A790-48A859628006}">
      <dgm:prSet/>
      <dgm:spPr/>
      <dgm:t>
        <a:bodyPr/>
        <a:lstStyle/>
        <a:p>
          <a:endParaRPr lang="en-US"/>
        </a:p>
      </dgm:t>
    </dgm:pt>
    <dgm:pt modelId="{08844827-BB68-4CBA-9621-0152CC03CFBE}" type="sibTrans" cxnId="{E46659DC-E544-406F-A790-48A859628006}">
      <dgm:prSet/>
      <dgm:spPr/>
      <dgm:t>
        <a:bodyPr/>
        <a:lstStyle/>
        <a:p>
          <a:endParaRPr lang="en-US"/>
        </a:p>
      </dgm:t>
    </dgm:pt>
    <dgm:pt modelId="{84DD2ACD-CF59-4572-85F1-2032621C767D}">
      <dgm:prSet phldrT="[Text]"/>
      <dgm:spPr/>
      <dgm:t>
        <a:bodyPr/>
        <a:lstStyle/>
        <a:p>
          <a:r>
            <a:rPr lang="en-US" dirty="0" smtClean="0"/>
            <a:t>Faculty</a:t>
          </a:r>
        </a:p>
        <a:p>
          <a:r>
            <a:rPr lang="en-US" dirty="0" smtClean="0"/>
            <a:t>Research</a:t>
          </a:r>
          <a:endParaRPr lang="en-US" dirty="0"/>
        </a:p>
      </dgm:t>
    </dgm:pt>
    <dgm:pt modelId="{CC554A0C-4215-48CB-B8E7-45648B1AE0B2}" type="parTrans" cxnId="{4ED2DC02-C6BA-4775-995B-59ACC8F572D1}">
      <dgm:prSet/>
      <dgm:spPr/>
      <dgm:t>
        <a:bodyPr/>
        <a:lstStyle/>
        <a:p>
          <a:endParaRPr lang="en-US"/>
        </a:p>
      </dgm:t>
    </dgm:pt>
    <dgm:pt modelId="{02B52BC2-165F-4AC6-A5B5-95814B9F92AB}" type="sibTrans" cxnId="{4ED2DC02-C6BA-4775-995B-59ACC8F572D1}">
      <dgm:prSet/>
      <dgm:spPr/>
      <dgm:t>
        <a:bodyPr/>
        <a:lstStyle/>
        <a:p>
          <a:endParaRPr lang="en-US"/>
        </a:p>
      </dgm:t>
    </dgm:pt>
    <dgm:pt modelId="{25C99061-ACF2-4463-BEE5-27B6EFBC6E19}">
      <dgm:prSet/>
      <dgm:spPr/>
      <dgm:t>
        <a:bodyPr/>
        <a:lstStyle/>
        <a:p>
          <a:r>
            <a:rPr lang="en-US" dirty="0" smtClean="0"/>
            <a:t>Cost</a:t>
          </a:r>
          <a:endParaRPr lang="en-US" dirty="0"/>
        </a:p>
      </dgm:t>
    </dgm:pt>
    <dgm:pt modelId="{A1785330-FC97-4AFD-9476-D7AB1E5E8648}" type="parTrans" cxnId="{2DB55DE7-5402-4637-B534-C420627BC24F}">
      <dgm:prSet/>
      <dgm:spPr/>
      <dgm:t>
        <a:bodyPr/>
        <a:lstStyle/>
        <a:p>
          <a:endParaRPr lang="en-US"/>
        </a:p>
      </dgm:t>
    </dgm:pt>
    <dgm:pt modelId="{F24ABF25-A8C6-4A30-905C-F8FA56819FB3}" type="sibTrans" cxnId="{2DB55DE7-5402-4637-B534-C420627BC24F}">
      <dgm:prSet/>
      <dgm:spPr/>
      <dgm:t>
        <a:bodyPr/>
        <a:lstStyle/>
        <a:p>
          <a:endParaRPr lang="en-US"/>
        </a:p>
      </dgm:t>
    </dgm:pt>
    <dgm:pt modelId="{0CF1C3A7-354E-456F-814D-BF561BDFF322}" type="pres">
      <dgm:prSet presAssocID="{C5225B17-BB0E-477C-B3FF-6DAF87E030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11E206-6779-4939-9B7B-E23659CFBD88}" type="pres">
      <dgm:prSet presAssocID="{87758235-6FF0-495C-94A5-0B72E0E9A5B9}" presName="centerShape" presStyleLbl="node0" presStyleIdx="0" presStyleCnt="1"/>
      <dgm:spPr/>
      <dgm:t>
        <a:bodyPr/>
        <a:lstStyle/>
        <a:p>
          <a:endParaRPr lang="en-US"/>
        </a:p>
      </dgm:t>
    </dgm:pt>
    <dgm:pt modelId="{7B05943B-11C1-4D61-A8BD-F7D01BF97A50}" type="pres">
      <dgm:prSet presAssocID="{BE066809-2FE4-44A5-8679-F237B6C25E9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2DEB4982-CD48-4B99-A0CF-D2B9B3AFF848}" type="pres">
      <dgm:prSet presAssocID="{BE066809-2FE4-44A5-8679-F237B6C25E9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EC3CB32-C493-4D5B-B1A4-3B45E3D98F76}" type="pres">
      <dgm:prSet presAssocID="{51E32B67-511A-43A8-B0EC-FD3AA0D444C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8C1C7-91A1-46F1-A099-2CFB88C1CDA0}" type="pres">
      <dgm:prSet presAssocID="{A1785330-FC97-4AFD-9476-D7AB1E5E864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20F2E50-1EBB-46E9-8A1E-5AB2F313AD86}" type="pres">
      <dgm:prSet presAssocID="{A1785330-FC97-4AFD-9476-D7AB1E5E864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9282D0A-0508-499C-A751-96CEC7B68700}" type="pres">
      <dgm:prSet presAssocID="{25C99061-ACF2-4463-BEE5-27B6EFBC6E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53728-3DF4-43F4-8BAC-5BCA7FA23720}" type="pres">
      <dgm:prSet presAssocID="{F7B28246-F4DB-45FB-80E9-B1002F89AD5F}" presName="parTrans" presStyleLbl="sibTrans2D1" presStyleIdx="2" presStyleCnt="5"/>
      <dgm:spPr/>
      <dgm:t>
        <a:bodyPr/>
        <a:lstStyle/>
        <a:p>
          <a:endParaRPr lang="en-US"/>
        </a:p>
      </dgm:t>
    </dgm:pt>
    <dgm:pt modelId="{48679ED0-884F-43DD-B5DB-8AB57298CBA0}" type="pres">
      <dgm:prSet presAssocID="{F7B28246-F4DB-45FB-80E9-B1002F89AD5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40AC927-D763-40AB-937A-8149C82E5E35}" type="pres">
      <dgm:prSet presAssocID="{CA969871-E24D-4D4B-962F-D03566EEFB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46AB0-D0E9-43AE-8B0A-0B9015A24CB2}" type="pres">
      <dgm:prSet presAssocID="{1E0DCC84-9E2E-4049-A215-1D9F52B0E504}" presName="parTrans" presStyleLbl="sibTrans2D1" presStyleIdx="3" presStyleCnt="5"/>
      <dgm:spPr/>
      <dgm:t>
        <a:bodyPr/>
        <a:lstStyle/>
        <a:p>
          <a:endParaRPr lang="en-US"/>
        </a:p>
      </dgm:t>
    </dgm:pt>
    <dgm:pt modelId="{31EC1CD2-9BC7-4FE3-8844-280508F5093F}" type="pres">
      <dgm:prSet presAssocID="{1E0DCC84-9E2E-4049-A215-1D9F52B0E50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E4B78F3-8FBC-49D6-9A90-C6359A351933}" type="pres">
      <dgm:prSet presAssocID="{E0D8461D-DEED-4475-A3BC-E3FBA0E3CB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943BF-BB0A-4AFE-AF11-C31C74FEC974}" type="pres">
      <dgm:prSet presAssocID="{CC554A0C-4215-48CB-B8E7-45648B1AE0B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FE0BA353-42D6-4CF2-AB9C-E96E646DD5C3}" type="pres">
      <dgm:prSet presAssocID="{CC554A0C-4215-48CB-B8E7-45648B1AE0B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69A0A93-6691-4A7F-915D-CDA7F89DBCEF}" type="pres">
      <dgm:prSet presAssocID="{84DD2ACD-CF59-4572-85F1-2032621C76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659DC-E544-406F-A790-48A859628006}" srcId="{87758235-6FF0-495C-94A5-0B72E0E9A5B9}" destId="{E0D8461D-DEED-4475-A3BC-E3FBA0E3CB13}" srcOrd="3" destOrd="0" parTransId="{1E0DCC84-9E2E-4049-A215-1D9F52B0E504}" sibTransId="{08844827-BB68-4CBA-9621-0152CC03CFBE}"/>
    <dgm:cxn modelId="{584C31C8-4D04-4E77-84FB-DC60CF687CDF}" srcId="{C5225B17-BB0E-477C-B3FF-6DAF87E03069}" destId="{87758235-6FF0-495C-94A5-0B72E0E9A5B9}" srcOrd="0" destOrd="0" parTransId="{80F60A3E-1032-4278-B5D2-18C3D728631F}" sibTransId="{5BA92328-2464-41F3-A7E2-A8FC132D122F}"/>
    <dgm:cxn modelId="{A38AB077-E2FC-4BBE-8F1B-BB05FB2B4E80}" type="presOf" srcId="{25C99061-ACF2-4463-BEE5-27B6EFBC6E19}" destId="{69282D0A-0508-499C-A751-96CEC7B68700}" srcOrd="0" destOrd="0" presId="urn:microsoft.com/office/officeart/2005/8/layout/radial5"/>
    <dgm:cxn modelId="{96504098-337E-47FD-8A5B-3913D484D5FB}" srcId="{87758235-6FF0-495C-94A5-0B72E0E9A5B9}" destId="{CA969871-E24D-4D4B-962F-D03566EEFBA0}" srcOrd="2" destOrd="0" parTransId="{F7B28246-F4DB-45FB-80E9-B1002F89AD5F}" sibTransId="{3A791359-6171-46D8-A2B4-20E16CBA7B48}"/>
    <dgm:cxn modelId="{C786DC56-C21E-488C-ADD6-301DAFD1C005}" type="presOf" srcId="{84DD2ACD-CF59-4572-85F1-2032621C767D}" destId="{069A0A93-6691-4A7F-915D-CDA7F89DBCEF}" srcOrd="0" destOrd="0" presId="urn:microsoft.com/office/officeart/2005/8/layout/radial5"/>
    <dgm:cxn modelId="{680433F3-EBA0-4293-A031-946B8D1E718F}" type="presOf" srcId="{1E0DCC84-9E2E-4049-A215-1D9F52B0E504}" destId="{31EC1CD2-9BC7-4FE3-8844-280508F5093F}" srcOrd="1" destOrd="0" presId="urn:microsoft.com/office/officeart/2005/8/layout/radial5"/>
    <dgm:cxn modelId="{9EA9CEC8-4B38-41CA-A0A9-C72F99A8FAE8}" srcId="{87758235-6FF0-495C-94A5-0B72E0E9A5B9}" destId="{51E32B67-511A-43A8-B0EC-FD3AA0D444CC}" srcOrd="0" destOrd="0" parTransId="{BE066809-2FE4-44A5-8679-F237B6C25E99}" sibTransId="{75BCBF8A-2F0D-4DBF-AC84-86B6DAC0DB45}"/>
    <dgm:cxn modelId="{68FE0919-1667-432E-A617-BC44431C5A4E}" type="presOf" srcId="{CA969871-E24D-4D4B-962F-D03566EEFBA0}" destId="{740AC927-D763-40AB-937A-8149C82E5E35}" srcOrd="0" destOrd="0" presId="urn:microsoft.com/office/officeart/2005/8/layout/radial5"/>
    <dgm:cxn modelId="{2DB55DE7-5402-4637-B534-C420627BC24F}" srcId="{87758235-6FF0-495C-94A5-0B72E0E9A5B9}" destId="{25C99061-ACF2-4463-BEE5-27B6EFBC6E19}" srcOrd="1" destOrd="0" parTransId="{A1785330-FC97-4AFD-9476-D7AB1E5E8648}" sibTransId="{F24ABF25-A8C6-4A30-905C-F8FA56819FB3}"/>
    <dgm:cxn modelId="{7E4D6CCF-B0DD-4E0D-A2DD-2B50ECBF262F}" type="presOf" srcId="{BE066809-2FE4-44A5-8679-F237B6C25E99}" destId="{7B05943B-11C1-4D61-A8BD-F7D01BF97A50}" srcOrd="0" destOrd="0" presId="urn:microsoft.com/office/officeart/2005/8/layout/radial5"/>
    <dgm:cxn modelId="{292ED87F-E09E-4167-9CC6-5AAE39B9B74D}" type="presOf" srcId="{51E32B67-511A-43A8-B0EC-FD3AA0D444CC}" destId="{7EC3CB32-C493-4D5B-B1A4-3B45E3D98F76}" srcOrd="0" destOrd="0" presId="urn:microsoft.com/office/officeart/2005/8/layout/radial5"/>
    <dgm:cxn modelId="{B6DDF3DE-F470-4E9D-8DD3-8CC57B737C60}" type="presOf" srcId="{E0D8461D-DEED-4475-A3BC-E3FBA0E3CB13}" destId="{1E4B78F3-8FBC-49D6-9A90-C6359A351933}" srcOrd="0" destOrd="0" presId="urn:microsoft.com/office/officeart/2005/8/layout/radial5"/>
    <dgm:cxn modelId="{B7BECFF1-177B-4F35-8777-33EE0C64A8F1}" type="presOf" srcId="{CC554A0C-4215-48CB-B8E7-45648B1AE0B2}" destId="{FE0BA353-42D6-4CF2-AB9C-E96E646DD5C3}" srcOrd="1" destOrd="0" presId="urn:microsoft.com/office/officeart/2005/8/layout/radial5"/>
    <dgm:cxn modelId="{E12D05EE-A0AF-41A3-B905-A5815962669A}" type="presOf" srcId="{CC554A0C-4215-48CB-B8E7-45648B1AE0B2}" destId="{F6B943BF-BB0A-4AFE-AF11-C31C74FEC974}" srcOrd="0" destOrd="0" presId="urn:microsoft.com/office/officeart/2005/8/layout/radial5"/>
    <dgm:cxn modelId="{A0FC0EA0-AF36-4EB3-8C64-BF08F7D281AF}" type="presOf" srcId="{87758235-6FF0-495C-94A5-0B72E0E9A5B9}" destId="{EE11E206-6779-4939-9B7B-E23659CFBD88}" srcOrd="0" destOrd="0" presId="urn:microsoft.com/office/officeart/2005/8/layout/radial5"/>
    <dgm:cxn modelId="{50F4DDB5-6208-40E5-B3C1-5683C983D158}" type="presOf" srcId="{1E0DCC84-9E2E-4049-A215-1D9F52B0E504}" destId="{B2F46AB0-D0E9-43AE-8B0A-0B9015A24CB2}" srcOrd="0" destOrd="0" presId="urn:microsoft.com/office/officeart/2005/8/layout/radial5"/>
    <dgm:cxn modelId="{04619F7C-35FC-4D75-AB1F-1E47AFE911AD}" type="presOf" srcId="{A1785330-FC97-4AFD-9476-D7AB1E5E8648}" destId="{A20F2E50-1EBB-46E9-8A1E-5AB2F313AD86}" srcOrd="1" destOrd="0" presId="urn:microsoft.com/office/officeart/2005/8/layout/radial5"/>
    <dgm:cxn modelId="{92E1F797-3EA6-411C-9577-65941747800E}" type="presOf" srcId="{F7B28246-F4DB-45FB-80E9-B1002F89AD5F}" destId="{C4153728-3DF4-43F4-8BAC-5BCA7FA23720}" srcOrd="0" destOrd="0" presId="urn:microsoft.com/office/officeart/2005/8/layout/radial5"/>
    <dgm:cxn modelId="{A7ABB8EE-8603-42F0-ABC6-DD8250F65C55}" type="presOf" srcId="{F7B28246-F4DB-45FB-80E9-B1002F89AD5F}" destId="{48679ED0-884F-43DD-B5DB-8AB57298CBA0}" srcOrd="1" destOrd="0" presId="urn:microsoft.com/office/officeart/2005/8/layout/radial5"/>
    <dgm:cxn modelId="{BC59F0F4-B384-4C6A-84A4-09E4F63B8A8A}" type="presOf" srcId="{A1785330-FC97-4AFD-9476-D7AB1E5E8648}" destId="{2058C1C7-91A1-46F1-A099-2CFB88C1CDA0}" srcOrd="0" destOrd="0" presId="urn:microsoft.com/office/officeart/2005/8/layout/radial5"/>
    <dgm:cxn modelId="{4ED2DC02-C6BA-4775-995B-59ACC8F572D1}" srcId="{87758235-6FF0-495C-94A5-0B72E0E9A5B9}" destId="{84DD2ACD-CF59-4572-85F1-2032621C767D}" srcOrd="4" destOrd="0" parTransId="{CC554A0C-4215-48CB-B8E7-45648B1AE0B2}" sibTransId="{02B52BC2-165F-4AC6-A5B5-95814B9F92AB}"/>
    <dgm:cxn modelId="{F93B4987-6E33-4E80-B273-8C7FF0A065BE}" type="presOf" srcId="{BE066809-2FE4-44A5-8679-F237B6C25E99}" destId="{2DEB4982-CD48-4B99-A0CF-D2B9B3AFF848}" srcOrd="1" destOrd="0" presId="urn:microsoft.com/office/officeart/2005/8/layout/radial5"/>
    <dgm:cxn modelId="{EA7CE9A2-E8D0-426C-8A36-259F70D5229E}" type="presOf" srcId="{C5225B17-BB0E-477C-B3FF-6DAF87E03069}" destId="{0CF1C3A7-354E-456F-814D-BF561BDFF322}" srcOrd="0" destOrd="0" presId="urn:microsoft.com/office/officeart/2005/8/layout/radial5"/>
    <dgm:cxn modelId="{98ED0C82-BA64-4F9B-A957-F2466EFCD754}" type="presParOf" srcId="{0CF1C3A7-354E-456F-814D-BF561BDFF322}" destId="{EE11E206-6779-4939-9B7B-E23659CFBD88}" srcOrd="0" destOrd="0" presId="urn:microsoft.com/office/officeart/2005/8/layout/radial5"/>
    <dgm:cxn modelId="{4DE883A0-BD48-4E28-B60F-8750C915737D}" type="presParOf" srcId="{0CF1C3A7-354E-456F-814D-BF561BDFF322}" destId="{7B05943B-11C1-4D61-A8BD-F7D01BF97A50}" srcOrd="1" destOrd="0" presId="urn:microsoft.com/office/officeart/2005/8/layout/radial5"/>
    <dgm:cxn modelId="{50907B41-C106-49EE-B684-DD4AC455895E}" type="presParOf" srcId="{7B05943B-11C1-4D61-A8BD-F7D01BF97A50}" destId="{2DEB4982-CD48-4B99-A0CF-D2B9B3AFF848}" srcOrd="0" destOrd="0" presId="urn:microsoft.com/office/officeart/2005/8/layout/radial5"/>
    <dgm:cxn modelId="{BCC82632-4B74-4C96-85E0-0C77CC7913D5}" type="presParOf" srcId="{0CF1C3A7-354E-456F-814D-BF561BDFF322}" destId="{7EC3CB32-C493-4D5B-B1A4-3B45E3D98F76}" srcOrd="2" destOrd="0" presId="urn:microsoft.com/office/officeart/2005/8/layout/radial5"/>
    <dgm:cxn modelId="{7EC4108D-0E29-4E3C-B0C0-BB11C6BE7438}" type="presParOf" srcId="{0CF1C3A7-354E-456F-814D-BF561BDFF322}" destId="{2058C1C7-91A1-46F1-A099-2CFB88C1CDA0}" srcOrd="3" destOrd="0" presId="urn:microsoft.com/office/officeart/2005/8/layout/radial5"/>
    <dgm:cxn modelId="{1005B8F2-2FB4-47A8-94DE-8D8C3524E57D}" type="presParOf" srcId="{2058C1C7-91A1-46F1-A099-2CFB88C1CDA0}" destId="{A20F2E50-1EBB-46E9-8A1E-5AB2F313AD86}" srcOrd="0" destOrd="0" presId="urn:microsoft.com/office/officeart/2005/8/layout/radial5"/>
    <dgm:cxn modelId="{4ABDC6F5-6547-4E51-A6F9-D629B61056B2}" type="presParOf" srcId="{0CF1C3A7-354E-456F-814D-BF561BDFF322}" destId="{69282D0A-0508-499C-A751-96CEC7B68700}" srcOrd="4" destOrd="0" presId="urn:microsoft.com/office/officeart/2005/8/layout/radial5"/>
    <dgm:cxn modelId="{BB827A7D-88D0-4269-BADA-C971ABE42934}" type="presParOf" srcId="{0CF1C3A7-354E-456F-814D-BF561BDFF322}" destId="{C4153728-3DF4-43F4-8BAC-5BCA7FA23720}" srcOrd="5" destOrd="0" presId="urn:microsoft.com/office/officeart/2005/8/layout/radial5"/>
    <dgm:cxn modelId="{63CDF21C-AC45-490C-9B5C-962F4BE7DA42}" type="presParOf" srcId="{C4153728-3DF4-43F4-8BAC-5BCA7FA23720}" destId="{48679ED0-884F-43DD-B5DB-8AB57298CBA0}" srcOrd="0" destOrd="0" presId="urn:microsoft.com/office/officeart/2005/8/layout/radial5"/>
    <dgm:cxn modelId="{FD808F5F-C159-4531-ABBE-DCF7CB4BD9E5}" type="presParOf" srcId="{0CF1C3A7-354E-456F-814D-BF561BDFF322}" destId="{740AC927-D763-40AB-937A-8149C82E5E35}" srcOrd="6" destOrd="0" presId="urn:microsoft.com/office/officeart/2005/8/layout/radial5"/>
    <dgm:cxn modelId="{ED00B380-F437-4006-9902-73C8F1D1A6D3}" type="presParOf" srcId="{0CF1C3A7-354E-456F-814D-BF561BDFF322}" destId="{B2F46AB0-D0E9-43AE-8B0A-0B9015A24CB2}" srcOrd="7" destOrd="0" presId="urn:microsoft.com/office/officeart/2005/8/layout/radial5"/>
    <dgm:cxn modelId="{F8CE6B75-C004-4A29-A8BA-CE2E0EFE2449}" type="presParOf" srcId="{B2F46AB0-D0E9-43AE-8B0A-0B9015A24CB2}" destId="{31EC1CD2-9BC7-4FE3-8844-280508F5093F}" srcOrd="0" destOrd="0" presId="urn:microsoft.com/office/officeart/2005/8/layout/radial5"/>
    <dgm:cxn modelId="{44AA74ED-A656-4C1E-90C8-688ED8C7FAD2}" type="presParOf" srcId="{0CF1C3A7-354E-456F-814D-BF561BDFF322}" destId="{1E4B78F3-8FBC-49D6-9A90-C6359A351933}" srcOrd="8" destOrd="0" presId="urn:microsoft.com/office/officeart/2005/8/layout/radial5"/>
    <dgm:cxn modelId="{4C3BC381-4B40-41F2-BB09-088DF4EB726F}" type="presParOf" srcId="{0CF1C3A7-354E-456F-814D-BF561BDFF322}" destId="{F6B943BF-BB0A-4AFE-AF11-C31C74FEC974}" srcOrd="9" destOrd="0" presId="urn:microsoft.com/office/officeart/2005/8/layout/radial5"/>
    <dgm:cxn modelId="{8A3F030F-E278-4930-889B-5268586E9816}" type="presParOf" srcId="{F6B943BF-BB0A-4AFE-AF11-C31C74FEC974}" destId="{FE0BA353-42D6-4CF2-AB9C-E96E646DD5C3}" srcOrd="0" destOrd="0" presId="urn:microsoft.com/office/officeart/2005/8/layout/radial5"/>
    <dgm:cxn modelId="{E7D5B348-4F34-42BE-AAB6-D0E1E60CE564}" type="presParOf" srcId="{0CF1C3A7-354E-456F-814D-BF561BDFF322}" destId="{069A0A93-6691-4A7F-915D-CDA7F89DBCE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1E206-6779-4939-9B7B-E23659CFBD88}">
      <dsp:nvSpPr>
        <dsp:cNvPr id="0" name=""/>
        <dsp:cNvSpPr/>
      </dsp:nvSpPr>
      <dsp:spPr>
        <a:xfrm>
          <a:off x="5125640" y="2717936"/>
          <a:ext cx="1940718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Choosing a Program</a:t>
          </a:r>
          <a:endParaRPr lang="en-US" sz="2400" kern="1200" dirty="0"/>
        </a:p>
      </dsp:txBody>
      <dsp:txXfrm>
        <a:off x="5409852" y="3002148"/>
        <a:ext cx="1372294" cy="1372294"/>
      </dsp:txXfrm>
    </dsp:sp>
    <dsp:sp modelId="{7B05943B-11C1-4D61-A8BD-F7D01BF97A50}">
      <dsp:nvSpPr>
        <dsp:cNvPr id="0" name=""/>
        <dsp:cNvSpPr/>
      </dsp:nvSpPr>
      <dsp:spPr>
        <a:xfrm rot="16200000">
          <a:off x="5890713" y="2012301"/>
          <a:ext cx="410573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952299" y="2205856"/>
        <a:ext cx="287401" cy="395906"/>
      </dsp:txXfrm>
    </dsp:sp>
    <dsp:sp modelId="{7EC3CB32-C493-4D5B-B1A4-3B45E3D98F76}">
      <dsp:nvSpPr>
        <dsp:cNvPr id="0" name=""/>
        <dsp:cNvSpPr/>
      </dsp:nvSpPr>
      <dsp:spPr>
        <a:xfrm>
          <a:off x="5125640" y="2550"/>
          <a:ext cx="1940718" cy="1940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Quality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Prestige</a:t>
          </a:r>
          <a:endParaRPr lang="en-US" sz="2400" kern="1200" dirty="0"/>
        </a:p>
      </dsp:txBody>
      <dsp:txXfrm>
        <a:off x="5409852" y="286762"/>
        <a:ext cx="1372294" cy="1372294"/>
      </dsp:txXfrm>
    </dsp:sp>
    <dsp:sp modelId="{2058C1C7-91A1-46F1-A099-2CFB88C1CDA0}">
      <dsp:nvSpPr>
        <dsp:cNvPr id="0" name=""/>
        <dsp:cNvSpPr/>
      </dsp:nvSpPr>
      <dsp:spPr>
        <a:xfrm rot="20520000">
          <a:off x="7170904" y="2942414"/>
          <a:ext cx="410573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66947"/>
            <a:satOff val="-10586"/>
            <a:lumOff val="9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173918" y="3093414"/>
        <a:ext cx="287401" cy="395906"/>
      </dsp:txXfrm>
    </dsp:sp>
    <dsp:sp modelId="{69282D0A-0508-499C-A751-96CEC7B68700}">
      <dsp:nvSpPr>
        <dsp:cNvPr id="0" name=""/>
        <dsp:cNvSpPr/>
      </dsp:nvSpPr>
      <dsp:spPr>
        <a:xfrm>
          <a:off x="7708126" y="1878836"/>
          <a:ext cx="1940718" cy="1940718"/>
        </a:xfrm>
        <a:prstGeom prst="ellipse">
          <a:avLst/>
        </a:prstGeom>
        <a:solidFill>
          <a:schemeClr val="accent2">
            <a:hueOff val="-1666947"/>
            <a:satOff val="-10586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Cost</a:t>
          </a:r>
          <a:endParaRPr lang="en-US" sz="2400" kern="1200" dirty="0"/>
        </a:p>
      </dsp:txBody>
      <dsp:txXfrm>
        <a:off x="7992338" y="2163048"/>
        <a:ext cx="1372294" cy="1372294"/>
      </dsp:txXfrm>
    </dsp:sp>
    <dsp:sp modelId="{C4153728-3DF4-43F4-8BAC-5BCA7FA23720}">
      <dsp:nvSpPr>
        <dsp:cNvPr id="0" name=""/>
        <dsp:cNvSpPr/>
      </dsp:nvSpPr>
      <dsp:spPr>
        <a:xfrm rot="3240000">
          <a:off x="6681915" y="4447370"/>
          <a:ext cx="410573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333894"/>
            <a:satOff val="-21171"/>
            <a:lumOff val="1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7302" y="4529515"/>
        <a:ext cx="287401" cy="395906"/>
      </dsp:txXfrm>
    </dsp:sp>
    <dsp:sp modelId="{740AC927-D763-40AB-937A-8149C82E5E35}">
      <dsp:nvSpPr>
        <dsp:cNvPr id="0" name=""/>
        <dsp:cNvSpPr/>
      </dsp:nvSpPr>
      <dsp:spPr>
        <a:xfrm>
          <a:off x="6721704" y="4914730"/>
          <a:ext cx="1940718" cy="1940718"/>
        </a:xfrm>
        <a:prstGeom prst="ellipse">
          <a:avLst/>
        </a:prstGeom>
        <a:solidFill>
          <a:schemeClr val="accent2">
            <a:hueOff val="-3333894"/>
            <a:satOff val="-21171"/>
            <a:lumOff val="18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Other...</a:t>
          </a:r>
          <a:endParaRPr lang="en-US" sz="2400" kern="1200" dirty="0"/>
        </a:p>
      </dsp:txBody>
      <dsp:txXfrm>
        <a:off x="7005916" y="5198942"/>
        <a:ext cx="1372294" cy="1372294"/>
      </dsp:txXfrm>
    </dsp:sp>
    <dsp:sp modelId="{B2F46AB0-D0E9-43AE-8B0A-0B9015A24CB2}">
      <dsp:nvSpPr>
        <dsp:cNvPr id="0" name=""/>
        <dsp:cNvSpPr/>
      </dsp:nvSpPr>
      <dsp:spPr>
        <a:xfrm rot="7560000">
          <a:off x="5099511" y="4447370"/>
          <a:ext cx="410573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000841"/>
            <a:satOff val="-31757"/>
            <a:lumOff val="2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197296" y="4529515"/>
        <a:ext cx="287401" cy="395906"/>
      </dsp:txXfrm>
    </dsp:sp>
    <dsp:sp modelId="{1E4B78F3-8FBC-49D6-9A90-C6359A351933}">
      <dsp:nvSpPr>
        <dsp:cNvPr id="0" name=""/>
        <dsp:cNvSpPr/>
      </dsp:nvSpPr>
      <dsp:spPr>
        <a:xfrm>
          <a:off x="3529576" y="4914730"/>
          <a:ext cx="1940718" cy="1940718"/>
        </a:xfrm>
        <a:prstGeom prst="ellipse">
          <a:avLst/>
        </a:prstGeom>
        <a:solidFill>
          <a:schemeClr val="accent2">
            <a:hueOff val="-5000841"/>
            <a:satOff val="-31757"/>
            <a:lumOff val="2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Location</a:t>
          </a:r>
          <a:endParaRPr lang="en-US" sz="2400" kern="1200" dirty="0"/>
        </a:p>
      </dsp:txBody>
      <dsp:txXfrm>
        <a:off x="3813788" y="5198942"/>
        <a:ext cx="1372294" cy="1372294"/>
      </dsp:txXfrm>
    </dsp:sp>
    <dsp:sp modelId="{F6B943BF-BB0A-4AFE-AF11-C31C74FEC974}">
      <dsp:nvSpPr>
        <dsp:cNvPr id="0" name=""/>
        <dsp:cNvSpPr/>
      </dsp:nvSpPr>
      <dsp:spPr>
        <a:xfrm rot="11880000">
          <a:off x="4610521" y="2942414"/>
          <a:ext cx="410573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667787"/>
            <a:satOff val="-42342"/>
            <a:lumOff val="3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730679" y="3093414"/>
        <a:ext cx="287401" cy="395906"/>
      </dsp:txXfrm>
    </dsp:sp>
    <dsp:sp modelId="{069A0A93-6691-4A7F-915D-CDA7F89DBCEF}">
      <dsp:nvSpPr>
        <dsp:cNvPr id="0" name=""/>
        <dsp:cNvSpPr/>
      </dsp:nvSpPr>
      <dsp:spPr>
        <a:xfrm>
          <a:off x="2543154" y="1878836"/>
          <a:ext cx="1940718" cy="1940718"/>
        </a:xfrm>
        <a:prstGeom prst="ellipse">
          <a:avLst/>
        </a:prstGeom>
        <a:solidFill>
          <a:schemeClr val="accent2">
            <a:hueOff val="-6667787"/>
            <a:satOff val="-42342"/>
            <a:lumOff val="3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Faculty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</a:t>
          </a:r>
          <a:endParaRPr lang="en-US" sz="2400" kern="1200" dirty="0"/>
        </a:p>
      </dsp:txBody>
      <dsp:txXfrm>
        <a:off x="2827366" y="2163048"/>
        <a:ext cx="1372294" cy="137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7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63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0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10C0D-8B0E-4CC1-975B-0545E54A470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6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3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9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7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5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3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56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F1BCE-AEB3-49BE-AAD5-322C4DD66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87086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  <p:sldLayoutId id="2147483754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5" y="4253573"/>
            <a:ext cx="2995659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endParaRPr lang="en-US" sz="2800" dirty="0">
              <a:gradFill>
                <a:gsLst>
                  <a:gs pos="0">
                    <a:srgbClr val="75D1FF">
                      <a:lumMod val="5000"/>
                      <a:lumOff val="9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7847" y="2461199"/>
            <a:ext cx="11166402" cy="2529923"/>
          </a:xfrm>
        </p:spPr>
        <p:txBody>
          <a:bodyPr/>
          <a:lstStyle/>
          <a:p>
            <a:r>
              <a:rPr lang="en-US" dirty="0" smtClean="0"/>
              <a:t>To Be or Not to Be?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96266" y="3559271"/>
            <a:ext cx="10990075" cy="590931"/>
          </a:xfrm>
        </p:spPr>
        <p:txBody>
          <a:bodyPr/>
          <a:lstStyle/>
          <a:p>
            <a:r>
              <a:rPr lang="en-US" sz="3600" dirty="0" smtClean="0"/>
              <a:t>Graduate &amp; Professional School Edition</a:t>
            </a:r>
            <a:endParaRPr lang="en-US" sz="3600" dirty="0"/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82" y="4233706"/>
            <a:ext cx="2664403" cy="7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48777" y="3060987"/>
            <a:ext cx="5208335" cy="677108"/>
          </a:xfrm>
        </p:spPr>
        <p:txBody>
          <a:bodyPr/>
          <a:lstStyle/>
          <a:p>
            <a:r>
              <a:rPr lang="en-US" dirty="0" smtClean="0"/>
              <a:t>Types of Degrees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668125" y="6484938"/>
            <a:ext cx="523875" cy="365125"/>
          </a:xfrm>
        </p:spPr>
        <p:txBody>
          <a:bodyPr/>
          <a:lstStyle/>
          <a:p>
            <a:fld id="{4997E989-D798-4C62-8E93-3D2D613C248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2" y="6108988"/>
            <a:ext cx="2683028" cy="7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03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612749"/>
          </a:xfrm>
        </p:spPr>
        <p:txBody>
          <a:bodyPr/>
          <a:lstStyle/>
          <a:p>
            <a:r>
              <a:rPr lang="en-US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Master-Level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Master of Arts (MA)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Master of Science (MS)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Master of Business Administration (MBA)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dirty="0" smtClean="0"/>
              <a:t>Types of Degrees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612749"/>
          </a:xfrm>
        </p:spPr>
        <p:txBody>
          <a:bodyPr/>
          <a:lstStyle/>
          <a:p>
            <a:r>
              <a:rPr lang="en-US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Doctoral (Academic and Professional)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Doctor of Philosophy (PhD)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Doctor of Education (</a:t>
            </a:r>
            <a:r>
              <a:rPr lang="en-US" sz="2000" dirty="0" err="1" smtClean="0"/>
              <a:t>EdD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Juris Doctor (JD)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612749"/>
          </a:xfrm>
        </p:spPr>
        <p:txBody>
          <a:bodyPr/>
          <a:lstStyle/>
          <a:p>
            <a:r>
              <a:rPr lang="en-US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Certificates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Post-doctoral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Combination (MD/PhD or MBA/JD)</a:t>
            </a:r>
            <a:endParaRPr lang="en-US" sz="2000" dirty="0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0" y="2232153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16" y="6276974"/>
            <a:ext cx="2081284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8650" y="2162175"/>
            <a:ext cx="29337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Have a bachelor’s degree but want to...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857623" y="3067049"/>
            <a:ext cx="4772023" cy="117157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.... improve academic standing for graduate/professional school?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857623" y="1895474"/>
            <a:ext cx="4772023" cy="1171573"/>
          </a:xfrm>
          <a:prstGeom prst="righ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.... change your career?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857623" y="4238624"/>
            <a:ext cx="4772023" cy="117157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.... earn a second bachelor’s degree?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924919" y="2162175"/>
            <a:ext cx="2933700" cy="2743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Post-Baccalaureate program may be for you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86100" y="295275"/>
            <a:ext cx="5686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Post-Baccalaureate Programs</a:t>
            </a:r>
            <a:endParaRPr lang="en-US" sz="4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2" y="6108988"/>
            <a:ext cx="2683028" cy="7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1421928"/>
          </a:xfrm>
        </p:spPr>
        <p:txBody>
          <a:bodyPr/>
          <a:lstStyle/>
          <a:p>
            <a:r>
              <a:rPr lang="en-US" dirty="0" smtClean="0"/>
              <a:t>Not considered traditional graduate education, but are more advanced than a bachelor’s degree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1421928"/>
          </a:xfrm>
        </p:spPr>
        <p:txBody>
          <a:bodyPr/>
          <a:lstStyle/>
          <a:p>
            <a:r>
              <a:rPr lang="en-US" dirty="0" smtClean="0"/>
              <a:t>An option to take pre-requisite courses for graduate or professional programs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757130"/>
          </a:xfrm>
        </p:spPr>
        <p:txBody>
          <a:bodyPr/>
          <a:lstStyle/>
          <a:p>
            <a:r>
              <a:rPr lang="en-US" dirty="0" smtClean="0"/>
              <a:t>Typically eight to 12 months in length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 smtClean="0"/>
              <a:t>Post-Bac Programs are...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6162674"/>
            <a:ext cx="210403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48777" y="2768599"/>
            <a:ext cx="5208335" cy="1261884"/>
          </a:xfrm>
        </p:spPr>
        <p:txBody>
          <a:bodyPr/>
          <a:lstStyle/>
          <a:p>
            <a:r>
              <a:rPr lang="en-US" dirty="0" smtClean="0"/>
              <a:t>Program Considerations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668125" y="6484938"/>
            <a:ext cx="523875" cy="365125"/>
          </a:xfrm>
        </p:spPr>
        <p:txBody>
          <a:bodyPr/>
          <a:lstStyle/>
          <a:p>
            <a:fld id="{4997E989-D798-4C62-8E93-3D2D613C248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2" y="6108988"/>
            <a:ext cx="2683028" cy="7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525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9196219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2" y="6108988"/>
            <a:ext cx="2683028" cy="7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0535"/>
            <a:ext cx="2375877" cy="757130"/>
          </a:xfrm>
        </p:spPr>
        <p:txBody>
          <a:bodyPr/>
          <a:lstStyle/>
          <a:p>
            <a:r>
              <a:rPr lang="en-US" sz="2400" dirty="0" smtClean="0"/>
              <a:t>Program Considerations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 smtClean="0"/>
              <a:t>Finding programs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 descr="Image result for petersons.c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45157"/>
            <a:ext cx="3714750" cy="20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gradschools.com logo"/>
          <p:cNvPicPr>
            <a:picLocks noGrp="1" noChangeAspect="1" noChangeArrowheads="1"/>
          </p:cNvPicPr>
          <p:nvPr>
            <p:ph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20" y="2598738"/>
            <a:ext cx="2938273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ccreditation wasc"/>
          <p:cNvPicPr>
            <a:picLocks noGrp="1" noChangeAspect="1" noChangeArrowheads="1"/>
          </p:cNvPicPr>
          <p:nvPr>
            <p:ph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369" y="3008313"/>
            <a:ext cx="17430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6162674"/>
            <a:ext cx="210403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1718419"/>
          </a:xfrm>
        </p:spPr>
        <p:txBody>
          <a:bodyPr/>
          <a:lstStyle/>
          <a:p>
            <a:r>
              <a:rPr lang="en-US" dirty="0" smtClean="0"/>
              <a:t>Course Structure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Highly structured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Fewer electives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1711238"/>
          </a:xfrm>
        </p:spPr>
        <p:txBody>
          <a:bodyPr/>
          <a:lstStyle/>
          <a:p>
            <a:r>
              <a:rPr lang="en-US" dirty="0" smtClean="0"/>
              <a:t>Peer Networking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Strong network with peers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Limits external interaction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1711238"/>
          </a:xfrm>
        </p:spPr>
        <p:txBody>
          <a:bodyPr/>
          <a:lstStyle/>
          <a:p>
            <a:r>
              <a:rPr lang="en-US" dirty="0" smtClean="0"/>
              <a:t>Time Structured</a:t>
            </a:r>
          </a:p>
          <a:p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Standardized time frame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Not flexible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108749"/>
            <a:ext cx="2375877" cy="757130"/>
          </a:xfrm>
        </p:spPr>
        <p:txBody>
          <a:bodyPr/>
          <a:lstStyle/>
          <a:p>
            <a:r>
              <a:rPr lang="en-US" sz="2400" dirty="0" smtClean="0"/>
              <a:t>Program Considerations</a:t>
            </a:r>
            <a:endParaRPr lang="en-US" sz="24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 smtClean="0"/>
              <a:t>Cohort Model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 descr="Image result for network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25" y="4717881"/>
            <a:ext cx="3113141" cy="172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ourg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25" y="4469875"/>
            <a:ext cx="2714626" cy="22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6162674"/>
            <a:ext cx="210403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0" y="431800"/>
            <a:ext cx="5371038" cy="526811"/>
          </a:xfrm>
        </p:spPr>
        <p:txBody>
          <a:bodyPr/>
          <a:lstStyle/>
          <a:p>
            <a:r>
              <a:rPr lang="en-US" dirty="0" smtClean="0"/>
              <a:t>Research or </a:t>
            </a:r>
            <a:r>
              <a:rPr lang="en-US" dirty="0" smtClean="0">
                <a:solidFill>
                  <a:schemeClr val="accent3"/>
                </a:solidFill>
              </a:rPr>
              <a:t>Applied</a:t>
            </a:r>
            <a:r>
              <a:rPr lang="en-US" dirty="0" smtClean="0"/>
              <a:t> Programs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142877"/>
          </a:xfrm>
        </p:spPr>
        <p:txBody>
          <a:bodyPr/>
          <a:lstStyle/>
          <a:p>
            <a:pPr algn="ctr"/>
            <a:r>
              <a:rPr lang="en-US" sz="1800" dirty="0" smtClean="0"/>
              <a:t>Emphasis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Theory</a:t>
            </a:r>
          </a:p>
          <a:p>
            <a:pPr algn="ctr"/>
            <a:r>
              <a:rPr lang="en-US" dirty="0" smtClean="0">
                <a:solidFill>
                  <a:schemeClr val="accent3"/>
                </a:solidFill>
              </a:rPr>
              <a:t>Practice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</p:spPr>
        <p:txBody>
          <a:bodyPr/>
          <a:lstStyle/>
          <a:p>
            <a:pPr algn="ctr"/>
            <a:r>
              <a:rPr lang="en-US" dirty="0"/>
              <a:t>Program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198277"/>
          </a:xfrm>
        </p:spPr>
        <p:txBody>
          <a:bodyPr/>
          <a:lstStyle/>
          <a:p>
            <a:pPr algn="ctr"/>
            <a:r>
              <a:rPr lang="en-US" sz="1800" dirty="0" smtClean="0"/>
              <a:t>Area of Study</a:t>
            </a:r>
          </a:p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Specific</a:t>
            </a:r>
          </a:p>
          <a:p>
            <a:pPr algn="ctr"/>
            <a:r>
              <a:rPr lang="en-US" sz="1800" dirty="0" smtClean="0">
                <a:solidFill>
                  <a:schemeClr val="accent3"/>
                </a:solidFill>
              </a:rPr>
              <a:t>Broad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67275" y="3436331"/>
            <a:ext cx="2447072" cy="1142877"/>
          </a:xfrm>
        </p:spPr>
        <p:txBody>
          <a:bodyPr/>
          <a:lstStyle/>
          <a:p>
            <a:pPr algn="ctr"/>
            <a:r>
              <a:rPr lang="en-US" sz="1800" dirty="0" smtClean="0"/>
              <a:t>Faculty Relationship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Advisor</a:t>
            </a:r>
          </a:p>
          <a:p>
            <a:pPr algn="ctr"/>
            <a:r>
              <a:rPr lang="en-US" dirty="0" smtClean="0">
                <a:solidFill>
                  <a:schemeClr val="accent3"/>
                </a:solidFill>
              </a:rPr>
              <a:t>Mentor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395676" y="3436331"/>
            <a:ext cx="2777023" cy="1142877"/>
          </a:xfrm>
        </p:spPr>
        <p:txBody>
          <a:bodyPr/>
          <a:lstStyle/>
          <a:p>
            <a:pPr algn="ctr"/>
            <a:r>
              <a:rPr lang="en-US" sz="1800" dirty="0" smtClean="0"/>
              <a:t>Final Project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Thesis/Dissertation</a:t>
            </a:r>
          </a:p>
          <a:p>
            <a:pPr algn="ctr"/>
            <a:r>
              <a:rPr lang="en-US" dirty="0" smtClean="0">
                <a:solidFill>
                  <a:schemeClr val="accent3"/>
                </a:solidFill>
              </a:rPr>
              <a:t>Exam/Portfolio/Practicum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142877"/>
          </a:xfrm>
        </p:spPr>
        <p:txBody>
          <a:bodyPr/>
          <a:lstStyle/>
          <a:p>
            <a:pPr algn="ctr"/>
            <a:r>
              <a:rPr lang="en-US" sz="1800" dirty="0" smtClean="0"/>
              <a:t>Structure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Independent</a:t>
            </a:r>
          </a:p>
          <a:p>
            <a:pPr algn="ctr"/>
            <a:r>
              <a:rPr lang="en-US" dirty="0" smtClean="0">
                <a:solidFill>
                  <a:schemeClr val="accent3"/>
                </a:solidFill>
              </a:rPr>
              <a:t>Cohort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6162674"/>
            <a:ext cx="210403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38548" y="557128"/>
            <a:ext cx="4868985" cy="480131"/>
          </a:xfrm>
        </p:spPr>
        <p:txBody>
          <a:bodyPr/>
          <a:lstStyle/>
          <a:p>
            <a:r>
              <a:rPr lang="en-US" dirty="0" smtClean="0"/>
              <a:t>Campus or Online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55244" y="2599498"/>
            <a:ext cx="5024064" cy="2128788"/>
          </a:xfrm>
        </p:spPr>
        <p:txBody>
          <a:bodyPr/>
          <a:lstStyle/>
          <a:p>
            <a:r>
              <a:rPr lang="en-US" dirty="0" smtClean="0"/>
              <a:t>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In class discussions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Access to faculty/peers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Access to campus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Financial aid options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</p:spPr>
        <p:txBody>
          <a:bodyPr/>
          <a:lstStyle/>
          <a:p>
            <a:r>
              <a:rPr lang="en-US" dirty="0" smtClean="0"/>
              <a:t>Program Considerations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463086" y="2599498"/>
            <a:ext cx="5024064" cy="2128788"/>
          </a:xfrm>
        </p:spPr>
        <p:txBody>
          <a:bodyPr/>
          <a:lstStyle/>
          <a:p>
            <a:r>
              <a:rPr lang="en-US" dirty="0" smtClean="0"/>
              <a:t>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Online forums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Self-motivated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Study space</a:t>
            </a:r>
            <a:endParaRPr lang="en-US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 descr="Image result for laptop clipar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919" y="3361448"/>
            <a:ext cx="27336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desk clip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17" y="4509410"/>
            <a:ext cx="1792915" cy="197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2" y="6108988"/>
            <a:ext cx="2683028" cy="7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9717" y="437851"/>
            <a:ext cx="8804365" cy="480131"/>
          </a:xfrm>
        </p:spPr>
        <p:txBody>
          <a:bodyPr/>
          <a:lstStyle/>
          <a:p>
            <a:r>
              <a:rPr lang="en-US" sz="2800" dirty="0" smtClean="0"/>
              <a:t>Important Items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75713" y="1221959"/>
            <a:ext cx="4520111" cy="54259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Mentor Follow-up through : e-mail, phone call, in person one-on-one etc. </a:t>
            </a:r>
            <a:endParaRPr lang="en-US" sz="1800" b="0" dirty="0" smtClean="0"/>
          </a:p>
          <a:p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Workshop passport. Make sure to attend at least </a:t>
            </a:r>
            <a:r>
              <a:rPr lang="en-US" sz="1800" b="0" dirty="0" smtClean="0"/>
              <a:t>3 </a:t>
            </a:r>
            <a:r>
              <a:rPr lang="en-US" sz="1800" b="0" dirty="0"/>
              <a:t>of our workshops or you can meet with us to go over certain topics of </a:t>
            </a:r>
            <a:r>
              <a:rPr lang="en-US" sz="1800" b="0" dirty="0" smtClean="0"/>
              <a:t>interest</a:t>
            </a:r>
          </a:p>
          <a:p>
            <a:endParaRPr lang="en-US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Informational </a:t>
            </a:r>
            <a:r>
              <a:rPr lang="en-US" sz="1800" b="0" dirty="0"/>
              <a:t>Interview with a desired Professional. Make sure to meet up with a professional to discuss the daily tasks, educational background and </a:t>
            </a:r>
            <a:r>
              <a:rPr lang="en-US" sz="1800" b="0" dirty="0" smtClean="0"/>
              <a:t>experience</a:t>
            </a:r>
          </a:p>
          <a:p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LinkedIn Profile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2158092"/>
            <a:ext cx="4737935" cy="22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36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2597273"/>
            <a:ext cx="4868985" cy="480131"/>
          </a:xfrm>
        </p:spPr>
        <p:txBody>
          <a:bodyPr/>
          <a:lstStyle/>
          <a:p>
            <a:r>
              <a:rPr lang="en-US" dirty="0" smtClean="0"/>
              <a:t>Questions to ask yourself: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701731"/>
          </a:xfrm>
        </p:spPr>
        <p:txBody>
          <a:bodyPr/>
          <a:lstStyle/>
          <a:p>
            <a:r>
              <a:rPr lang="en-US" dirty="0" smtClean="0"/>
              <a:t>What are my career goals after graduation?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</p:spPr>
        <p:txBody>
          <a:bodyPr/>
          <a:lstStyle/>
          <a:p>
            <a:r>
              <a:rPr lang="en-US" dirty="0" smtClean="0"/>
              <a:t>Program Considerations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701731"/>
          </a:xfrm>
        </p:spPr>
        <p:txBody>
          <a:bodyPr/>
          <a:lstStyle/>
          <a:p>
            <a:r>
              <a:rPr lang="en-US" dirty="0" smtClean="0"/>
              <a:t>What kind of relationship do I want with my peers?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397032"/>
          </a:xfrm>
        </p:spPr>
        <p:txBody>
          <a:bodyPr/>
          <a:lstStyle/>
          <a:p>
            <a:r>
              <a:rPr lang="en-US" dirty="0" smtClean="0"/>
              <a:t>What is my work-style like?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0" name="Picture 2" descr="Image result for question mark clipar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19" y="3673531"/>
            <a:ext cx="1219354" cy="183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2" y="6108988"/>
            <a:ext cx="2683028" cy="7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193488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Institutional Funding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Teaching Assistant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Graduate Assistant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Research Assistant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Fellowship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1179810"/>
          </a:xfrm>
        </p:spPr>
        <p:txBody>
          <a:bodyPr/>
          <a:lstStyle/>
          <a:p>
            <a:r>
              <a:rPr lang="en-US" dirty="0" smtClean="0"/>
              <a:t>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Merit-based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Need-based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1179810"/>
          </a:xfrm>
        </p:spPr>
        <p:txBody>
          <a:bodyPr/>
          <a:lstStyle/>
          <a:p>
            <a:r>
              <a:rPr lang="en-US" dirty="0" smtClean="0"/>
              <a:t>Loans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Subsidized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Unsubsidized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64360"/>
            <a:ext cx="2375877" cy="757130"/>
          </a:xfrm>
        </p:spPr>
        <p:txBody>
          <a:bodyPr/>
          <a:lstStyle/>
          <a:p>
            <a:r>
              <a:rPr lang="en-US" sz="2400" dirty="0" smtClean="0"/>
              <a:t>Program Considerations</a:t>
            </a:r>
            <a:endParaRPr lang="en-US" sz="2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 smtClean="0"/>
              <a:t>Financial Aid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6162674"/>
            <a:ext cx="210403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448777" y="3060987"/>
            <a:ext cx="5208335" cy="677108"/>
          </a:xfrm>
        </p:spPr>
        <p:txBody>
          <a:bodyPr/>
          <a:lstStyle/>
          <a:p>
            <a:r>
              <a:rPr lang="en-US" dirty="0" smtClean="0"/>
              <a:t>Application Pieces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1668125" y="6484938"/>
            <a:ext cx="523875" cy="365125"/>
          </a:xfrm>
        </p:spPr>
        <p:txBody>
          <a:bodyPr/>
          <a:lstStyle/>
          <a:p>
            <a:fld id="{4997E989-D798-4C62-8E93-3D2D613C248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2" y="6108988"/>
            <a:ext cx="2683028" cy="7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766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6652" y="2561275"/>
            <a:ext cx="6129304" cy="3570208"/>
          </a:xfrm>
        </p:spPr>
        <p:txBody>
          <a:bodyPr/>
          <a:lstStyle/>
          <a:p>
            <a:r>
              <a:rPr lang="en-US" sz="2800" dirty="0" smtClean="0"/>
              <a:t>Resume</a:t>
            </a:r>
          </a:p>
          <a:p>
            <a:r>
              <a:rPr lang="en-US" sz="2800" dirty="0" smtClean="0"/>
              <a:t>Transcripts</a:t>
            </a:r>
          </a:p>
          <a:p>
            <a:r>
              <a:rPr lang="en-US" sz="2800" dirty="0" smtClean="0"/>
              <a:t>Exam Scores</a:t>
            </a:r>
          </a:p>
          <a:p>
            <a:r>
              <a:rPr lang="en-US" sz="2800" dirty="0" smtClean="0"/>
              <a:t>Personal Statement</a:t>
            </a:r>
          </a:p>
          <a:p>
            <a:r>
              <a:rPr lang="en-US" sz="2800" dirty="0" smtClean="0"/>
              <a:t>Letters of Recommendation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90931"/>
          </a:xfrm>
        </p:spPr>
        <p:txBody>
          <a:bodyPr/>
          <a:lstStyle/>
          <a:p>
            <a:r>
              <a:rPr lang="en-US" dirty="0" smtClean="0"/>
              <a:t>General Application Pieces</a:t>
            </a:r>
            <a:endParaRPr lang="en-US" dirty="0"/>
          </a:p>
        </p:txBody>
      </p:sp>
      <p:pic>
        <p:nvPicPr>
          <p:cNvPr id="4100" name="Picture 4" descr="Image result for check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02" y="874903"/>
            <a:ext cx="4897247" cy="489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6162674"/>
            <a:ext cx="210403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24</a:t>
            </a:fld>
            <a:endParaRPr lang="en-US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995029" y="1755455"/>
            <a:ext cx="1929298" cy="7191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Institutional</a:t>
            </a:r>
          </a:p>
          <a:p>
            <a:pPr algn="ctr"/>
            <a:r>
              <a:rPr lang="en-US" sz="18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Program-Specific</a:t>
            </a: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4899788" y="1171071"/>
            <a:ext cx="2119780" cy="4801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Application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830966" y="1651203"/>
            <a:ext cx="2257425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Content Placeholder 8"/>
          <p:cNvSpPr txBox="1">
            <a:spLocks/>
          </p:cNvSpPr>
          <p:nvPr/>
        </p:nvSpPr>
        <p:spPr>
          <a:xfrm>
            <a:off x="1176018" y="1730378"/>
            <a:ext cx="2884404" cy="13460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Official</a:t>
            </a:r>
            <a:endParaRPr lang="en-US" sz="1800" dirty="0" smtClean="0">
              <a:gradFill>
                <a:gsLst>
                  <a:gs pos="15000">
                    <a:schemeClr val="tx2"/>
                  </a:gs>
                  <a:gs pos="47000">
                    <a:schemeClr val="tx2"/>
                  </a:gs>
                </a:gsLst>
                <a:lin ang="5400000" scaled="1"/>
              </a:gra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1800" dirty="0" smtClean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Unofficial</a:t>
            </a:r>
            <a:endParaRPr lang="en-US" sz="1800" dirty="0">
              <a:gradFill>
                <a:gsLst>
                  <a:gs pos="15000">
                    <a:schemeClr val="tx2"/>
                  </a:gs>
                  <a:gs pos="47000">
                    <a:schemeClr val="tx2"/>
                  </a:gs>
                </a:gsLst>
                <a:lin ang="5400000" scaled="1"/>
              </a:gra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18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Leave enough time to mail</a:t>
            </a:r>
          </a:p>
        </p:txBody>
      </p:sp>
      <p:sp>
        <p:nvSpPr>
          <p:cNvPr id="19" name="Content Placeholder 13"/>
          <p:cNvSpPr txBox="1">
            <a:spLocks/>
          </p:cNvSpPr>
          <p:nvPr/>
        </p:nvSpPr>
        <p:spPr>
          <a:xfrm>
            <a:off x="1610230" y="1180486"/>
            <a:ext cx="2015975" cy="4801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Transcripts</a:t>
            </a:r>
            <a:endParaRPr lang="en-US" sz="2800" dirty="0"/>
          </a:p>
        </p:txBody>
      </p:sp>
      <p:sp>
        <p:nvSpPr>
          <p:cNvPr id="24" name="Content Placeholder 10"/>
          <p:cNvSpPr txBox="1">
            <a:spLocks/>
          </p:cNvSpPr>
          <p:nvPr/>
        </p:nvSpPr>
        <p:spPr>
          <a:xfrm>
            <a:off x="818665" y="4381624"/>
            <a:ext cx="4515335" cy="1515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Share motivation and </a:t>
            </a:r>
            <a:r>
              <a:rPr lang="en-US" sz="1800" dirty="0" smtClean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preparation</a:t>
            </a:r>
          </a:p>
          <a:p>
            <a:pPr algn="ctr"/>
            <a:r>
              <a:rPr lang="en-US" sz="18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Ask admissions representatives </a:t>
            </a:r>
            <a:r>
              <a:rPr lang="en-US" sz="1800" dirty="0" smtClean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questions</a:t>
            </a:r>
            <a:endParaRPr lang="en-US" sz="1800" dirty="0">
              <a:gradFill>
                <a:gsLst>
                  <a:gs pos="15000">
                    <a:schemeClr val="tx2"/>
                  </a:gs>
                  <a:gs pos="47000">
                    <a:schemeClr val="tx2"/>
                  </a:gs>
                </a:gsLst>
                <a:lin ang="5400000" scaled="1"/>
              </a:gra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18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Highlight unique qualities and career goals</a:t>
            </a:r>
          </a:p>
          <a:p>
            <a:pPr algn="ctr"/>
            <a:r>
              <a:rPr lang="en-US" sz="18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Use the </a:t>
            </a:r>
            <a:r>
              <a:rPr lang="en-US" sz="1800" dirty="0" smtClean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ARC</a:t>
            </a:r>
            <a:endParaRPr lang="en-US" sz="1800" dirty="0">
              <a:gradFill>
                <a:gsLst>
                  <a:gs pos="15000">
                    <a:schemeClr val="tx2"/>
                  </a:gs>
                  <a:gs pos="47000">
                    <a:schemeClr val="tx2"/>
                  </a:gs>
                </a:gsLst>
                <a:lin ang="5400000" scaled="1"/>
              </a:gra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Content Placeholder 15"/>
          <p:cNvSpPr txBox="1">
            <a:spLocks/>
          </p:cNvSpPr>
          <p:nvPr/>
        </p:nvSpPr>
        <p:spPr>
          <a:xfrm>
            <a:off x="904874" y="3834637"/>
            <a:ext cx="4429125" cy="3929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Personal Statements</a:t>
            </a:r>
            <a:endParaRPr lang="en-US" sz="28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904875" y="4304617"/>
            <a:ext cx="4429125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Content Placeholder 11"/>
          <p:cNvSpPr txBox="1">
            <a:spLocks/>
          </p:cNvSpPr>
          <p:nvPr/>
        </p:nvSpPr>
        <p:spPr>
          <a:xfrm>
            <a:off x="6119991" y="4389025"/>
            <a:ext cx="4813129" cy="14537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Ask </a:t>
            </a:r>
            <a:r>
              <a:rPr lang="en-US" sz="18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several weeks in advance</a:t>
            </a:r>
          </a:p>
          <a:p>
            <a:pPr algn="ctr"/>
            <a:r>
              <a:rPr lang="en-US" sz="18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Provide resume and </a:t>
            </a:r>
            <a:r>
              <a:rPr lang="en-US" sz="1800" dirty="0" smtClean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highlights</a:t>
            </a:r>
          </a:p>
          <a:p>
            <a:pPr algn="ctr"/>
            <a:r>
              <a:rPr lang="en-US" sz="18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Writers should speak to academic preparedness and/or professional </a:t>
            </a:r>
            <a:r>
              <a:rPr lang="en-US" sz="1800" dirty="0" smtClean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competence</a:t>
            </a:r>
            <a:endParaRPr lang="en-US" sz="1800" dirty="0">
              <a:gradFill>
                <a:gsLst>
                  <a:gs pos="15000">
                    <a:schemeClr val="tx2"/>
                  </a:gs>
                  <a:gs pos="47000">
                    <a:schemeClr val="tx2"/>
                  </a:gs>
                </a:gsLst>
                <a:lin ang="5400000" scaled="1"/>
              </a:gra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Content Placeholder 16"/>
          <p:cNvSpPr txBox="1">
            <a:spLocks/>
          </p:cNvSpPr>
          <p:nvPr/>
        </p:nvSpPr>
        <p:spPr>
          <a:xfrm>
            <a:off x="6119991" y="3834637"/>
            <a:ext cx="4898854" cy="3376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Letters of Recommendation</a:t>
            </a:r>
            <a:endParaRPr lang="en-US" sz="28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119991" y="4304498"/>
            <a:ext cx="4813129" cy="752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141172" y="1651201"/>
            <a:ext cx="2954093" cy="1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Content Placeholder 9"/>
          <p:cNvSpPr txBox="1">
            <a:spLocks/>
          </p:cNvSpPr>
          <p:nvPr/>
        </p:nvSpPr>
        <p:spPr>
          <a:xfrm>
            <a:off x="7954175" y="1728208"/>
            <a:ext cx="3287467" cy="12463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Find your best study method</a:t>
            </a:r>
          </a:p>
          <a:p>
            <a:pPr algn="ctr"/>
            <a:r>
              <a:rPr lang="en-US" sz="1800" dirty="0" smtClean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Schedule </a:t>
            </a:r>
            <a:r>
              <a:rPr lang="en-US" sz="18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early enough to allow for </a:t>
            </a:r>
            <a:r>
              <a:rPr lang="en-US" sz="1800" dirty="0" smtClean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scoring</a:t>
            </a:r>
            <a:endParaRPr lang="en-US" sz="1800" dirty="0">
              <a:gradFill>
                <a:gsLst>
                  <a:gs pos="15000">
                    <a:schemeClr val="tx2"/>
                  </a:gs>
                  <a:gs pos="47000">
                    <a:schemeClr val="tx2"/>
                  </a:gs>
                </a:gsLst>
                <a:lin ang="5400000" scaled="1"/>
              </a:gra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9" name="Content Placeholder 14"/>
          <p:cNvSpPr txBox="1">
            <a:spLocks/>
          </p:cNvSpPr>
          <p:nvPr/>
        </p:nvSpPr>
        <p:spPr>
          <a:xfrm>
            <a:off x="8926919" y="1171070"/>
            <a:ext cx="1341977" cy="4801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Exams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7954175" y="1652158"/>
            <a:ext cx="3287467" cy="1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6162674"/>
            <a:ext cx="210403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448777" y="3060987"/>
            <a:ext cx="5208335" cy="677108"/>
          </a:xfrm>
        </p:spPr>
        <p:txBody>
          <a:bodyPr/>
          <a:lstStyle/>
          <a:p>
            <a:r>
              <a:rPr lang="en-US" dirty="0" smtClean="0"/>
              <a:t>Staying Organized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25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2" y="6108988"/>
            <a:ext cx="2683028" cy="7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851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086725"/>
          </a:xfrm>
        </p:spPr>
        <p:txBody>
          <a:bodyPr/>
          <a:lstStyle/>
          <a:p>
            <a:r>
              <a:rPr lang="en-US" dirty="0" smtClean="0"/>
              <a:t>Find a way to keep track of your program research or application status that works for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38267" y="1554164"/>
            <a:ext cx="5875734" cy="590931"/>
          </a:xfrm>
        </p:spPr>
        <p:txBody>
          <a:bodyPr/>
          <a:lstStyle/>
          <a:p>
            <a:r>
              <a:rPr lang="en-US" dirty="0" smtClean="0"/>
              <a:t>Stay organized</a:t>
            </a:r>
            <a:endParaRPr lang="en-US" dirty="0"/>
          </a:p>
        </p:txBody>
      </p:sp>
      <p:pic>
        <p:nvPicPr>
          <p:cNvPr id="8194" name="Picture 2" descr="Image result for 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810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ex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743200"/>
            <a:ext cx="2609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google dr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034182"/>
            <a:ext cx="2857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6162674"/>
            <a:ext cx="210403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060331" y="313193"/>
            <a:ext cx="5875734" cy="590931"/>
          </a:xfrm>
        </p:spPr>
        <p:txBody>
          <a:bodyPr/>
          <a:lstStyle/>
          <a:p>
            <a:r>
              <a:rPr lang="en-US" dirty="0" smtClean="0"/>
              <a:t>Choosing a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8087" y="1630445"/>
            <a:ext cx="39977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Yellow Ribbon Program </a:t>
            </a:r>
            <a:r>
              <a:rPr lang="en-US" sz="2400" dirty="0" smtClean="0"/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Accrediting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Petersons.com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Gradschools.com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Quality/Prestige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Faculty/Research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Other</a:t>
            </a:r>
            <a:r>
              <a:rPr lang="en-US" sz="2400" dirty="0"/>
              <a:t>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416" y="2746643"/>
            <a:ext cx="7511881" cy="19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09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1146" y="2124076"/>
            <a:ext cx="2519330" cy="15271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Hours: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Mon. - Fri. 8 am to 5 pm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except Wed. 9 am to 5 pm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622" y="1532605"/>
            <a:ext cx="2964533" cy="37338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640" y="541328"/>
            <a:ext cx="6439030" cy="590931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Come See Us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156" y="1542437"/>
            <a:ext cx="3806824" cy="373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2702" y="3821539"/>
            <a:ext cx="25177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/>
              <a:t>Drop-In Hours: 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</a:rPr>
              <a:t>Mon. - Thurs. 10 am-3pm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</a:rPr>
              <a:t>Fri. 10 am-12 pm</a:t>
            </a:r>
          </a:p>
        </p:txBody>
      </p:sp>
    </p:spTree>
    <p:extLst>
      <p:ext uri="{BB962C8B-B14F-4D97-AF65-F5344CB8AC3E}">
        <p14:creationId xmlns:p14="http://schemas.microsoft.com/office/powerpoint/2010/main" val="313856425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1006429"/>
          </a:xfrm>
        </p:spPr>
        <p:txBody>
          <a:bodyPr/>
          <a:lstStyle/>
          <a:p>
            <a:r>
              <a:rPr lang="en-US" dirty="0" smtClean="0"/>
              <a:t>Undergraduate vs Graduate 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397032"/>
          </a:xfrm>
        </p:spPr>
        <p:txBody>
          <a:bodyPr/>
          <a:lstStyle/>
          <a:p>
            <a:r>
              <a:rPr lang="en-US" dirty="0" smtClean="0"/>
              <a:t>Common Myths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397032"/>
          </a:xfrm>
        </p:spPr>
        <p:txBody>
          <a:bodyPr/>
          <a:lstStyle/>
          <a:p>
            <a:r>
              <a:rPr lang="en-US" dirty="0" smtClean="0"/>
              <a:t>Types of Degrees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701731"/>
          </a:xfrm>
        </p:spPr>
        <p:txBody>
          <a:bodyPr/>
          <a:lstStyle/>
          <a:p>
            <a:r>
              <a:rPr lang="en-US" dirty="0" smtClean="0"/>
              <a:t>Program Considerations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701731"/>
          </a:xfrm>
        </p:spPr>
        <p:txBody>
          <a:bodyPr/>
          <a:lstStyle/>
          <a:p>
            <a:r>
              <a:rPr lang="en-US" dirty="0" smtClean="0"/>
              <a:t>Application Pieces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6162674"/>
            <a:ext cx="210403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448777" y="2476212"/>
            <a:ext cx="5208335" cy="1846659"/>
          </a:xfrm>
        </p:spPr>
        <p:txBody>
          <a:bodyPr/>
          <a:lstStyle/>
          <a:p>
            <a:r>
              <a:rPr lang="en-US" dirty="0" smtClean="0"/>
              <a:t>Undergrad </a:t>
            </a:r>
            <a:br>
              <a:rPr lang="en-US" dirty="0" smtClean="0"/>
            </a:br>
            <a:r>
              <a:rPr lang="en-US" dirty="0" smtClean="0"/>
              <a:t>vs.</a:t>
            </a:r>
            <a:br>
              <a:rPr lang="en-US" dirty="0" smtClean="0"/>
            </a:br>
            <a:r>
              <a:rPr lang="en-US" dirty="0" smtClean="0"/>
              <a:t>Grad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2" y="6108988"/>
            <a:ext cx="2683028" cy="7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677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69240" y="3367878"/>
            <a:ext cx="5192775" cy="2880276"/>
          </a:xfrm>
        </p:spPr>
        <p:txBody>
          <a:bodyPr/>
          <a:lstStyle/>
          <a:p>
            <a:r>
              <a:rPr lang="en-US" dirty="0" smtClean="0"/>
              <a:t>Undergrad...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Learner (Novice)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Broad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Externally Directed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Passive Learner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291636" y="3367878"/>
            <a:ext cx="5671764" cy="2923877"/>
          </a:xfrm>
        </p:spPr>
        <p:txBody>
          <a:bodyPr/>
          <a:lstStyle/>
          <a:p>
            <a:pPr defTabSz="914367">
              <a:spcBef>
                <a:spcPts val="1200"/>
              </a:spcBef>
              <a:buClr>
                <a:schemeClr val="tx1"/>
              </a:buClr>
              <a:buSzPct val="90000"/>
            </a:pPr>
            <a:r>
              <a:rPr lang="en-US" sz="314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</a:rPr>
              <a:t>Graduate/Professional...</a:t>
            </a:r>
          </a:p>
          <a:p>
            <a:pPr marL="457200" indent="-457200" defTabSz="914367"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14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</a:rPr>
              <a:t>Colleague to Expert</a:t>
            </a:r>
          </a:p>
          <a:p>
            <a:pPr marL="457200" indent="-457200" defTabSz="914367"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14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</a:rPr>
              <a:t>Development of Specialty</a:t>
            </a:r>
          </a:p>
          <a:p>
            <a:pPr marL="457200" indent="-457200" defTabSz="914367"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14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</a:rPr>
              <a:t>Self-Directed</a:t>
            </a:r>
          </a:p>
          <a:p>
            <a:pPr marL="457200" indent="-457200" defTabSz="914367"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14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</a:rPr>
              <a:t>Active Learner &amp; Creator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5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0" b="15086"/>
          <a:stretch/>
        </p:blipFill>
        <p:spPr>
          <a:xfrm>
            <a:off x="0" y="0"/>
            <a:ext cx="12192000" cy="2974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6162674"/>
            <a:ext cx="210403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448777" y="3060987"/>
            <a:ext cx="5208335" cy="677108"/>
          </a:xfrm>
        </p:spPr>
        <p:txBody>
          <a:bodyPr/>
          <a:lstStyle/>
          <a:p>
            <a:r>
              <a:rPr lang="en-US" dirty="0" smtClean="0"/>
              <a:t>Common Myths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668125" y="6484938"/>
            <a:ext cx="523875" cy="365125"/>
          </a:xfrm>
        </p:spPr>
        <p:txBody>
          <a:bodyPr/>
          <a:lstStyle/>
          <a:p>
            <a:fld id="{4997E989-D798-4C62-8E93-3D2D613C248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2" y="6108988"/>
            <a:ext cx="2683028" cy="7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73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long term career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While many fields require advanced degrees, most do not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Many opportunities exist for those with undergraduate training only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Myths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Jobs in the sciences or psychology require advanced degrees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6162674"/>
            <a:ext cx="210403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1421928"/>
          </a:xfrm>
        </p:spPr>
        <p:txBody>
          <a:bodyPr/>
          <a:lstStyle/>
          <a:p>
            <a:r>
              <a:rPr lang="en-US" dirty="0" smtClean="0"/>
              <a:t>Consider the cost of attending graduate school vs. the lost income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757130"/>
          </a:xfrm>
        </p:spPr>
        <p:txBody>
          <a:bodyPr/>
          <a:lstStyle/>
          <a:p>
            <a:r>
              <a:rPr lang="en-US" dirty="0" smtClean="0"/>
              <a:t>Education + Experience = Earning Potential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1089529"/>
          </a:xfrm>
        </p:spPr>
        <p:txBody>
          <a:bodyPr/>
          <a:lstStyle/>
          <a:p>
            <a:r>
              <a:rPr lang="en-US" dirty="0" smtClean="0"/>
              <a:t>Not all graduate degrees directly correlate to a higher salary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757130"/>
          </a:xfrm>
        </p:spPr>
        <p:txBody>
          <a:bodyPr/>
          <a:lstStyle/>
          <a:p>
            <a:r>
              <a:rPr lang="en-US" dirty="0" smtClean="0"/>
              <a:t>The more education I have, the more money I can make once I have a job.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6162674"/>
            <a:ext cx="210403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8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1089529"/>
          </a:xfrm>
        </p:spPr>
        <p:txBody>
          <a:bodyPr/>
          <a:lstStyle/>
          <a:p>
            <a:r>
              <a:rPr lang="en-US" dirty="0" smtClean="0"/>
              <a:t>Graduate school is not meant to replace your job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1421928"/>
          </a:xfrm>
        </p:spPr>
        <p:txBody>
          <a:bodyPr/>
          <a:lstStyle/>
          <a:p>
            <a:r>
              <a:rPr lang="en-US" dirty="0" smtClean="0"/>
              <a:t>An advanced degree without practical experience may undermine your career success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1421928"/>
          </a:xfrm>
        </p:spPr>
        <p:txBody>
          <a:bodyPr/>
          <a:lstStyle/>
          <a:p>
            <a:r>
              <a:rPr lang="en-US" dirty="0" smtClean="0"/>
              <a:t>An advanced degree may result in being overqualified for jobs of interest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757130"/>
          </a:xfrm>
        </p:spPr>
        <p:txBody>
          <a:bodyPr/>
          <a:lstStyle/>
          <a:p>
            <a:r>
              <a:rPr lang="en-US" dirty="0" smtClean="0"/>
              <a:t>I’m not ready to find a job, but I’ve done well in school. I’ll go to grad school until I’m confident about the job market.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6162674"/>
            <a:ext cx="210403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734</TotalTime>
  <Words>765</Words>
  <Application>Microsoft Office PowerPoint</Application>
  <PresentationFormat>Widescreen</PresentationFormat>
  <Paragraphs>227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To Be or Not to Be?</vt:lpstr>
      <vt:lpstr>Important Items</vt:lpstr>
      <vt:lpstr>PowerPoint Presentation</vt:lpstr>
      <vt:lpstr>Undergrad  vs. Grad</vt:lpstr>
      <vt:lpstr>PowerPoint Presentation</vt:lpstr>
      <vt:lpstr>Common Myths</vt:lpstr>
      <vt:lpstr>Myths</vt:lpstr>
      <vt:lpstr>Myths</vt:lpstr>
      <vt:lpstr>Myths</vt:lpstr>
      <vt:lpstr>Types of Degrees</vt:lpstr>
      <vt:lpstr>Types of Degrees</vt:lpstr>
      <vt:lpstr>PowerPoint Presentation</vt:lpstr>
      <vt:lpstr>PowerPoint Presentation</vt:lpstr>
      <vt:lpstr>Program Considerations</vt:lpstr>
      <vt:lpstr>PowerPoint Presentation</vt:lpstr>
      <vt:lpstr>Program Considerations</vt:lpstr>
      <vt:lpstr>Program Considerations</vt:lpstr>
      <vt:lpstr>Program Considerations</vt:lpstr>
      <vt:lpstr>Program Considerations</vt:lpstr>
      <vt:lpstr>Program Considerations</vt:lpstr>
      <vt:lpstr>Program Considerations</vt:lpstr>
      <vt:lpstr>Application Pieces</vt:lpstr>
      <vt:lpstr>PowerPoint Presentation</vt:lpstr>
      <vt:lpstr>PowerPoint Presentation</vt:lpstr>
      <vt:lpstr>Staying Organized</vt:lpstr>
      <vt:lpstr>PowerPoint Presentation</vt:lpstr>
      <vt:lpstr>PowerPoint Presentation</vt:lpstr>
      <vt:lpstr>Come See Us</vt:lpstr>
    </vt:vector>
  </TitlesOfParts>
  <Company>UC Riverside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Be or Not to Be?</dc:title>
  <dc:subject/>
  <dc:creator>Kristen Roberts</dc:creator>
  <cp:keywords/>
  <dc:description/>
  <cp:lastModifiedBy>Jeannette Lalama</cp:lastModifiedBy>
  <cp:revision>30</cp:revision>
  <dcterms:created xsi:type="dcterms:W3CDTF">2017-12-15T23:12:25Z</dcterms:created>
  <dcterms:modified xsi:type="dcterms:W3CDTF">2019-09-20T23:31:40Z</dcterms:modified>
  <cp:category/>
</cp:coreProperties>
</file>