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6"/>
  </p:notesMasterIdLst>
  <p:handoutMasterIdLst>
    <p:handoutMasterId r:id="rId27"/>
  </p:handoutMasterIdLst>
  <p:sldIdLst>
    <p:sldId id="531" r:id="rId5"/>
    <p:sldId id="619" r:id="rId6"/>
    <p:sldId id="2454" r:id="rId7"/>
    <p:sldId id="2442" r:id="rId8"/>
    <p:sldId id="541" r:id="rId9"/>
    <p:sldId id="624" r:id="rId10"/>
    <p:sldId id="618" r:id="rId11"/>
    <p:sldId id="2444" r:id="rId12"/>
    <p:sldId id="2439" r:id="rId13"/>
    <p:sldId id="2448" r:id="rId14"/>
    <p:sldId id="2445" r:id="rId15"/>
    <p:sldId id="2449" r:id="rId16"/>
    <p:sldId id="2432" r:id="rId17"/>
    <p:sldId id="623" r:id="rId18"/>
    <p:sldId id="2433" r:id="rId19"/>
    <p:sldId id="2455" r:id="rId20"/>
    <p:sldId id="2453" r:id="rId21"/>
    <p:sldId id="2438" r:id="rId22"/>
    <p:sldId id="2434" r:id="rId23"/>
    <p:sldId id="2450" r:id="rId24"/>
    <p:sldId id="2451" r:id="rId25"/>
  </p:sldIdLst>
  <p:sldSz cx="12192000" cy="6858000"/>
  <p:notesSz cx="7016750" cy="9302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3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5" autoAdjust="0"/>
    <p:restoredTop sz="66868" autoAdjust="0"/>
  </p:normalViewPr>
  <p:slideViewPr>
    <p:cSldViewPr snapToGrid="0" showGuides="1">
      <p:cViewPr varScale="1">
        <p:scale>
          <a:sx n="59" d="100"/>
          <a:sy n="59" d="100"/>
        </p:scale>
        <p:origin x="893" y="53"/>
      </p:cViewPr>
      <p:guideLst>
        <p:guide orient="horz" pos="2136"/>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6753"/>
          </a:xfrm>
          <a:prstGeom prst="rect">
            <a:avLst/>
          </a:prstGeom>
        </p:spPr>
        <p:txBody>
          <a:bodyPr vert="horz" lIns="93251" tIns="46625" rIns="93251" bIns="46625" rtlCol="0"/>
          <a:lstStyle>
            <a:lvl1pPr algn="l">
              <a:defRPr sz="1200"/>
            </a:lvl1pPr>
          </a:lstStyle>
          <a:p>
            <a:endParaRPr lang="en-US"/>
          </a:p>
        </p:txBody>
      </p:sp>
      <p:sp>
        <p:nvSpPr>
          <p:cNvPr id="3" name="Date Placeholder 2"/>
          <p:cNvSpPr>
            <a:spLocks noGrp="1"/>
          </p:cNvSpPr>
          <p:nvPr>
            <p:ph type="dt" sz="quarter" idx="1"/>
          </p:nvPr>
        </p:nvSpPr>
        <p:spPr>
          <a:xfrm>
            <a:off x="3974534" y="0"/>
            <a:ext cx="3040592" cy="466753"/>
          </a:xfrm>
          <a:prstGeom prst="rect">
            <a:avLst/>
          </a:prstGeom>
        </p:spPr>
        <p:txBody>
          <a:bodyPr vert="horz" lIns="93251" tIns="46625" rIns="93251" bIns="46625" rtlCol="0"/>
          <a:lstStyle>
            <a:lvl1pPr algn="r">
              <a:defRPr sz="1200"/>
            </a:lvl1pPr>
          </a:lstStyle>
          <a:p>
            <a:fld id="{DC739698-793F-4A2D-BD4B-69EDA1ACABA3}" type="datetimeFigureOut">
              <a:rPr lang="en-US" smtClean="0"/>
              <a:t>9/20/2019</a:t>
            </a:fld>
            <a:endParaRPr lang="en-US"/>
          </a:p>
        </p:txBody>
      </p:sp>
      <p:sp>
        <p:nvSpPr>
          <p:cNvPr id="4" name="Footer Placeholder 3"/>
          <p:cNvSpPr>
            <a:spLocks noGrp="1"/>
          </p:cNvSpPr>
          <p:nvPr>
            <p:ph type="ftr" sz="quarter" idx="2"/>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sp>
        <p:nvSpPr>
          <p:cNvPr id="5" name="Slide Number Placeholder 4"/>
          <p:cNvSpPr>
            <a:spLocks noGrp="1"/>
          </p:cNvSpPr>
          <p:nvPr>
            <p:ph type="sldNum" sz="quarter" idx="3"/>
          </p:nvPr>
        </p:nvSpPr>
        <p:spPr>
          <a:xfrm>
            <a:off x="3974534" y="8835998"/>
            <a:ext cx="3040592" cy="466752"/>
          </a:xfrm>
          <a:prstGeom prst="rect">
            <a:avLst/>
          </a:prstGeom>
        </p:spPr>
        <p:txBody>
          <a:bodyPr vert="horz" lIns="93251" tIns="46625" rIns="93251" bIns="46625" rtlCol="0" anchor="b"/>
          <a:lstStyle>
            <a:lvl1pPr algn="r">
              <a:defRPr sz="1200"/>
            </a:lvl1pPr>
          </a:lstStyle>
          <a:p>
            <a:fld id="{69695579-3989-4A67-9869-0424FEF40DAC}" type="slidenum">
              <a:rPr lang="en-US" smtClean="0"/>
              <a:t>‹#›</a:t>
            </a:fld>
            <a:endParaRPr lang="en-US"/>
          </a:p>
        </p:txBody>
      </p:sp>
    </p:spTree>
    <p:extLst>
      <p:ext uri="{BB962C8B-B14F-4D97-AF65-F5344CB8AC3E}">
        <p14:creationId xmlns:p14="http://schemas.microsoft.com/office/powerpoint/2010/main" val="3522308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6753"/>
          </a:xfrm>
          <a:prstGeom prst="rect">
            <a:avLst/>
          </a:prstGeom>
        </p:spPr>
        <p:txBody>
          <a:bodyPr vert="horz" lIns="93251" tIns="46625" rIns="93251" bIns="46625" rtlCol="0"/>
          <a:lstStyle>
            <a:lvl1pPr algn="l">
              <a:defRPr sz="1200"/>
            </a:lvl1pPr>
          </a:lstStyle>
          <a:p>
            <a:endParaRPr lang="en-US" dirty="0"/>
          </a:p>
        </p:txBody>
      </p:sp>
      <p:sp>
        <p:nvSpPr>
          <p:cNvPr id="3" name="Date Placeholder 2"/>
          <p:cNvSpPr>
            <a:spLocks noGrp="1"/>
          </p:cNvSpPr>
          <p:nvPr>
            <p:ph type="dt" idx="1"/>
          </p:nvPr>
        </p:nvSpPr>
        <p:spPr>
          <a:xfrm>
            <a:off x="3974534" y="0"/>
            <a:ext cx="3040592" cy="466753"/>
          </a:xfrm>
          <a:prstGeom prst="rect">
            <a:avLst/>
          </a:prstGeom>
        </p:spPr>
        <p:txBody>
          <a:bodyPr vert="horz" lIns="93251" tIns="46625" rIns="93251" bIns="46625" rtlCol="0"/>
          <a:lstStyle>
            <a:lvl1pPr algn="r">
              <a:defRPr sz="1200"/>
            </a:lvl1pPr>
          </a:lstStyle>
          <a:p>
            <a:fld id="{93D370A3-6847-4770-BAE0-862438C62089}" type="datetimeFigureOut">
              <a:rPr lang="en-US" smtClean="0"/>
              <a:t>9/20/2019</a:t>
            </a:fld>
            <a:endParaRPr lang="en-US" dirty="0"/>
          </a:p>
        </p:txBody>
      </p:sp>
      <p:sp>
        <p:nvSpPr>
          <p:cNvPr id="4" name="Slide Image Placeholder 3"/>
          <p:cNvSpPr>
            <a:spLocks noGrp="1" noRot="1" noChangeAspect="1"/>
          </p:cNvSpPr>
          <p:nvPr>
            <p:ph type="sldImg" idx="2"/>
          </p:nvPr>
        </p:nvSpPr>
        <p:spPr>
          <a:xfrm>
            <a:off x="719138" y="1163638"/>
            <a:ext cx="5578475" cy="3138487"/>
          </a:xfrm>
          <a:prstGeom prst="rect">
            <a:avLst/>
          </a:prstGeom>
          <a:noFill/>
          <a:ln w="12700">
            <a:solidFill>
              <a:prstClr val="black"/>
            </a:solidFill>
          </a:ln>
        </p:spPr>
        <p:txBody>
          <a:bodyPr vert="horz" lIns="93251" tIns="46625" rIns="93251" bIns="46625" rtlCol="0" anchor="ctr"/>
          <a:lstStyle/>
          <a:p>
            <a:endParaRPr lang="en-US" dirty="0"/>
          </a:p>
        </p:txBody>
      </p:sp>
      <p:sp>
        <p:nvSpPr>
          <p:cNvPr id="5" name="Notes Placeholder 4"/>
          <p:cNvSpPr>
            <a:spLocks noGrp="1"/>
          </p:cNvSpPr>
          <p:nvPr>
            <p:ph type="body" sz="quarter" idx="3"/>
          </p:nvPr>
        </p:nvSpPr>
        <p:spPr>
          <a:xfrm>
            <a:off x="701675" y="4476948"/>
            <a:ext cx="5613400" cy="3662958"/>
          </a:xfrm>
          <a:prstGeom prst="rect">
            <a:avLst/>
          </a:prstGeom>
        </p:spPr>
        <p:txBody>
          <a:bodyPr vert="horz" lIns="93251" tIns="46625" rIns="93251" bIns="466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4534" y="8835998"/>
            <a:ext cx="3040592" cy="466752"/>
          </a:xfrm>
          <a:prstGeom prst="rect">
            <a:avLst/>
          </a:prstGeom>
        </p:spPr>
        <p:txBody>
          <a:bodyPr vert="horz" lIns="93251" tIns="46625" rIns="93251" bIns="46625" rtlCol="0" anchor="b"/>
          <a:lstStyle>
            <a:lvl1pPr algn="r">
              <a:defRPr sz="1200"/>
            </a:lvl1pPr>
          </a:lstStyle>
          <a:p>
            <a:fld id="{C22109BC-39F4-43B1-850C-D5EB0E6480C8}" type="slidenum">
              <a:rPr lang="en-US" smtClean="0"/>
              <a:t>‹#›</a:t>
            </a:fld>
            <a:endParaRPr lang="en-US" dirty="0"/>
          </a:p>
        </p:txBody>
      </p:sp>
    </p:spTree>
    <p:extLst>
      <p:ext uri="{BB962C8B-B14F-4D97-AF65-F5344CB8AC3E}">
        <p14:creationId xmlns:p14="http://schemas.microsoft.com/office/powerpoint/2010/main" val="88215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spto.gov/learning-and-resources/patent-and-trademark-practitioners/becoming-patent-practition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FD187-7D74-4BFC-B925-AD91EFADB35C}" type="slidenum">
              <a:rPr lang="en-US" smtClean="0"/>
              <a:t>2</a:t>
            </a:fld>
            <a:endParaRPr lang="en-US" dirty="0"/>
          </a:p>
        </p:txBody>
      </p:sp>
    </p:spTree>
    <p:extLst>
      <p:ext uri="{BB962C8B-B14F-4D97-AF65-F5344CB8AC3E}">
        <p14:creationId xmlns:p14="http://schemas.microsoft.com/office/powerpoint/2010/main" val="207645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Arial" panose="020B0604020202020204" pitchFamily="34" charset="0"/>
              <a:buChar char="•"/>
            </a:pPr>
            <a:r>
              <a:rPr lang="en-US" sz="1200" dirty="0" smtClean="0"/>
              <a:t>Patent law requires a technical undergraduate major (or substantial coursework in science courses) and a passing score on the patent bar exam. For more information on patent law requirements, go to the </a:t>
            </a:r>
            <a:r>
              <a:rPr lang="en-US" sz="1200" dirty="0" smtClean="0">
                <a:hlinkClick r:id="rId3"/>
              </a:rPr>
              <a:t>United State Patent and Trademark Office (USPTO)</a:t>
            </a:r>
            <a:r>
              <a:rPr lang="en-US" sz="1200" dirty="0" smtClean="0"/>
              <a:t>. (Penn State University)</a:t>
            </a:r>
          </a:p>
          <a:p>
            <a:pPr marL="228600" lvl="0" indent="-228600">
              <a:lnSpc>
                <a:spcPct val="145000"/>
              </a:lnSpc>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A J.D. can also lead to a range of law-related careers in government, politics, business, higher education, alternative dispute resolution, consulting, public interest advocacy, and numerous other fields. </a:t>
            </a:r>
          </a:p>
          <a:p>
            <a:endParaRPr lang="en-US" sz="1200" dirty="0" smtClean="0"/>
          </a:p>
          <a:p>
            <a:pPr marL="285750" indent="-285750">
              <a:buFont typeface="Arial" panose="020B0604020202020204" pitchFamily="34" charset="0"/>
              <a:buChar char="•"/>
            </a:pPr>
            <a:r>
              <a:rPr lang="en-US" sz="1200" dirty="0" smtClean="0"/>
              <a:t>Don’t confuse the J.D. with the LL.M., a masters of laws degree for students who have already earned their J.D. or for international students with a legal background who want to learn U.S. law.</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5</a:t>
            </a:fld>
            <a:endParaRPr lang="en-US" dirty="0"/>
          </a:p>
        </p:txBody>
      </p:sp>
    </p:spTree>
    <p:extLst>
      <p:ext uri="{BB962C8B-B14F-4D97-AF65-F5344CB8AC3E}">
        <p14:creationId xmlns:p14="http://schemas.microsoft.com/office/powerpoint/2010/main" val="4240232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45000"/>
              </a:lnSpc>
            </a:pPr>
            <a:r>
              <a:rPr lang="en-US" sz="1200" b="1" u="sng" dirty="0" smtClean="0"/>
              <a:t>Business: </a:t>
            </a:r>
          </a:p>
          <a:p>
            <a:pPr marL="228600" lvl="0" indent="-228600">
              <a:lnSpc>
                <a:spcPct val="145000"/>
              </a:lnSpc>
              <a:buFont typeface="Arial" panose="020B0604020202020204" pitchFamily="34" charset="0"/>
              <a:buChar char="•"/>
            </a:pPr>
            <a:r>
              <a:rPr lang="en-US" sz="1200" b="1" dirty="0" smtClean="0"/>
              <a:t>You can earn a dual degree for example an MBA and JD combined.</a:t>
            </a:r>
            <a:r>
              <a:rPr lang="en-US" sz="1200" dirty="0" smtClean="0"/>
              <a:t> Students with both a legal and business management education can excel in a corporate environment. Many large companies retain a legal department to handle business issues as they arise. </a:t>
            </a:r>
          </a:p>
          <a:p>
            <a:pPr marL="228600" lvl="0" indent="-228600">
              <a:lnSpc>
                <a:spcPct val="145000"/>
              </a:lnSpc>
              <a:buFont typeface="Arial" panose="020B0604020202020204" pitchFamily="34" charset="0"/>
              <a:buChar char="•"/>
            </a:pPr>
            <a:r>
              <a:rPr lang="en-US" sz="1200" dirty="0" smtClean="0"/>
              <a:t>Banking institutions employ lawyers to ensure compliance with financial regulations, both domestically and internationally. Entrepreneurs may save start-up capital using their legal education to begin their own business venture. </a:t>
            </a:r>
            <a:endParaRPr lang="en-US" sz="1200" b="1" dirty="0" smtClean="0"/>
          </a:p>
          <a:p>
            <a:pPr lvl="0">
              <a:lnSpc>
                <a:spcPct val="145000"/>
              </a:lnSpc>
            </a:pPr>
            <a:r>
              <a:rPr lang="en-US" sz="1200" b="1" u="sng" dirty="0" smtClean="0">
                <a:solidFill>
                  <a:prstClr val="black"/>
                </a:solidFill>
              </a:rPr>
              <a:t>Education:</a:t>
            </a:r>
          </a:p>
          <a:p>
            <a:pPr marL="228600" lvl="0" indent="-228600">
              <a:lnSpc>
                <a:spcPct val="145000"/>
              </a:lnSpc>
              <a:buFont typeface="Arial" panose="020B0604020202020204" pitchFamily="34" charset="0"/>
              <a:buChar char="•"/>
            </a:pPr>
            <a:r>
              <a:rPr lang="en-US" sz="1200" b="1" dirty="0" smtClean="0">
                <a:solidFill>
                  <a:prstClr val="black"/>
                </a:solidFill>
              </a:rPr>
              <a:t>Legal educators</a:t>
            </a:r>
            <a:r>
              <a:rPr lang="en-US" sz="1200" dirty="0" smtClean="0">
                <a:solidFill>
                  <a:prstClr val="black"/>
                </a:solidFill>
              </a:rPr>
              <a:t> </a:t>
            </a:r>
            <a:r>
              <a:rPr lang="en-US" sz="1200" b="1" dirty="0" smtClean="0">
                <a:solidFill>
                  <a:prstClr val="black"/>
                </a:solidFill>
              </a:rPr>
              <a:t>Non-Profit: Public Service Careers</a:t>
            </a:r>
          </a:p>
          <a:p>
            <a:pPr lvl="0">
              <a:lnSpc>
                <a:spcPct val="145000"/>
              </a:lnSpc>
            </a:pPr>
            <a:r>
              <a:rPr lang="en-US" sz="1200" b="1" u="sng" dirty="0" smtClean="0">
                <a:solidFill>
                  <a:prstClr val="black"/>
                </a:solidFill>
              </a:rPr>
              <a:t>Public service careers</a:t>
            </a:r>
            <a:r>
              <a:rPr lang="en-US" sz="1200" u="sng" dirty="0" smtClean="0">
                <a:solidFill>
                  <a:prstClr val="black"/>
                </a:solidFill>
              </a:rPr>
              <a:t> </a:t>
            </a:r>
          </a:p>
          <a:p>
            <a:pPr lvl="0">
              <a:lnSpc>
                <a:spcPct val="145000"/>
              </a:lnSpc>
            </a:pPr>
            <a:r>
              <a:rPr lang="en-US" sz="1200" dirty="0" smtClean="0">
                <a:solidFill>
                  <a:prstClr val="black"/>
                </a:solidFill>
              </a:rPr>
              <a:t>are another career choice for J.D. holders. Social work organizations, human services, and community associations often benefit from employees with legal expertise. Specialized degrees in public service, public health, political science, or urban planning can </a:t>
            </a:r>
            <a:r>
              <a:rPr lang="en-US" sz="1200" b="1" dirty="0" smtClean="0">
                <a:solidFill>
                  <a:prstClr val="black"/>
                </a:solidFill>
              </a:rPr>
              <a:t>Real </a:t>
            </a:r>
            <a:r>
              <a:rPr lang="en-US" sz="1200" b="1" dirty="0" err="1" smtClean="0">
                <a:solidFill>
                  <a:prstClr val="black"/>
                </a:solidFill>
              </a:rPr>
              <a:t>Real</a:t>
            </a:r>
            <a:r>
              <a:rPr lang="en-US" sz="1200" b="1" dirty="0" smtClean="0">
                <a:solidFill>
                  <a:prstClr val="black"/>
                </a:solidFill>
              </a:rPr>
              <a:t> Estate:</a:t>
            </a:r>
          </a:p>
          <a:p>
            <a:pPr lvl="0">
              <a:lnSpc>
                <a:spcPct val="145000"/>
              </a:lnSpc>
            </a:pPr>
            <a:endParaRPr lang="en-US" sz="1200" b="1" dirty="0" smtClean="0">
              <a:solidFill>
                <a:prstClr val="black"/>
              </a:solidFill>
            </a:endParaRPr>
          </a:p>
          <a:p>
            <a:pPr marL="228600" lvl="0" indent="-228600">
              <a:lnSpc>
                <a:spcPct val="145000"/>
              </a:lnSpc>
              <a:buFont typeface="Arial" panose="020B0604020202020204" pitchFamily="34" charset="0"/>
              <a:buChar char="•"/>
            </a:pPr>
            <a:r>
              <a:rPr lang="en-US" sz="1200" b="1" dirty="0" smtClean="0">
                <a:solidFill>
                  <a:prstClr val="black"/>
                </a:solidFill>
              </a:rPr>
              <a:t>Public Service :</a:t>
            </a:r>
            <a:r>
              <a:rPr lang="en-US" sz="1200" dirty="0" smtClean="0">
                <a:solidFill>
                  <a:prstClr val="black"/>
                </a:solidFill>
              </a:rPr>
              <a:t>Another option for J.D. degree holders or those with dual degrees in international studies, political science, or public policy is </a:t>
            </a:r>
            <a:r>
              <a:rPr lang="en-US" sz="1200" b="1" dirty="0" smtClean="0">
                <a:solidFill>
                  <a:prstClr val="black"/>
                </a:solidFill>
              </a:rPr>
              <a:t>political career options</a:t>
            </a:r>
            <a:r>
              <a:rPr lang="en-US" sz="1200" dirty="0" smtClean="0">
                <a:solidFill>
                  <a:prstClr val="black"/>
                </a:solidFill>
              </a:rPr>
              <a:t>. Professionals may find careers in government agencies, embassies, and international organizations. Careers in politics may require many years at an entry-level or probationary position before escalating to a higher office. Legal knowledge provides an advantage to professionals looking to advance in the political arena. </a:t>
            </a:r>
            <a:endParaRPr lang="en-US" sz="1200" b="1" dirty="0" smtClean="0">
              <a:solidFill>
                <a:prstClr val="black"/>
              </a:solidFill>
            </a:endParaRPr>
          </a:p>
          <a:p>
            <a:pPr marL="228600" lvl="0" indent="-228600">
              <a:lnSpc>
                <a:spcPct val="145000"/>
              </a:lnSpc>
              <a:buFont typeface="Arial" panose="020B0604020202020204" pitchFamily="34" charset="0"/>
              <a:buChar char="•"/>
            </a:pPr>
            <a:r>
              <a:rPr lang="en-US" sz="1200" b="1" dirty="0" smtClean="0">
                <a:solidFill>
                  <a:prstClr val="black"/>
                </a:solidFill>
              </a:rPr>
              <a:t>Creative </a:t>
            </a:r>
            <a:r>
              <a:rPr lang="en-US" sz="1200" b="1" dirty="0" err="1" smtClean="0">
                <a:solidFill>
                  <a:prstClr val="black"/>
                </a:solidFill>
              </a:rPr>
              <a:t>Arts:</a:t>
            </a:r>
            <a:r>
              <a:rPr lang="en-US" sz="1200" dirty="0" err="1" smtClean="0">
                <a:solidFill>
                  <a:prstClr val="black"/>
                </a:solidFill>
              </a:rPr>
              <a:t>There</a:t>
            </a:r>
            <a:r>
              <a:rPr lang="en-US" sz="1200" dirty="0" smtClean="0">
                <a:solidFill>
                  <a:prstClr val="black"/>
                </a:solidFill>
              </a:rPr>
              <a:t> are many non-standard </a:t>
            </a:r>
            <a:r>
              <a:rPr lang="en-US" sz="1200" b="1" dirty="0" smtClean="0">
                <a:solidFill>
                  <a:prstClr val="black"/>
                </a:solidFill>
              </a:rPr>
              <a:t>creative career options</a:t>
            </a:r>
            <a:r>
              <a:rPr lang="en-US" sz="1200" dirty="0" smtClean="0">
                <a:solidFill>
                  <a:prstClr val="black"/>
                </a:solidFill>
              </a:rPr>
              <a:t> that exist for students with a law degree. Graduates of a J.D. program may go on to work as screen or television writers, journalists, authors, and publishers. Creative students supplement a writing career with an understanding of legal issues related to copyright law, media law, and intellectual property laws. Additionally, graduates who pass a state bar exam may also choose to legally represent professionals in the creative field.</a:t>
            </a:r>
            <a:endParaRPr lang="en-US" sz="1200" b="1"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6</a:t>
            </a:fld>
            <a:endParaRPr lang="en-US" dirty="0"/>
          </a:p>
        </p:txBody>
      </p:sp>
    </p:spTree>
    <p:extLst>
      <p:ext uri="{BB962C8B-B14F-4D97-AF65-F5344CB8AC3E}">
        <p14:creationId xmlns:p14="http://schemas.microsoft.com/office/powerpoint/2010/main" val="8931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300" b="1" dirty="0" smtClean="0"/>
              <a:t>Research different Law schools and their rankings and look at their recruitment deadlines: </a:t>
            </a:r>
          </a:p>
          <a:p>
            <a:pPr lvl="1" algn="l"/>
            <a:r>
              <a:rPr lang="en-US" sz="1300" dirty="0" smtClean="0"/>
              <a:t>gradschools.com</a:t>
            </a:r>
          </a:p>
          <a:p>
            <a:pPr lvl="1" algn="l"/>
            <a:r>
              <a:rPr lang="en-US" sz="1300" dirty="0" smtClean="0"/>
              <a:t>petersons.com</a:t>
            </a:r>
          </a:p>
          <a:p>
            <a:pPr lvl="1" algn="l"/>
            <a:r>
              <a:rPr lang="en-US" sz="1300" dirty="0" smtClean="0"/>
              <a:t>gradschools.usnews.rankingsandreviews.com/best-graduate-schools</a:t>
            </a:r>
          </a:p>
          <a:p>
            <a:pPr lvl="1" algn="l"/>
            <a:r>
              <a:rPr lang="en-US" sz="1300" dirty="0" smtClean="0"/>
              <a:t>washingtonmonthly.com/college guide </a:t>
            </a:r>
          </a:p>
          <a:p>
            <a:pPr lvl="1" algn="l"/>
            <a:endParaRPr lang="en-US" sz="1300" b="1" dirty="0" smtClean="0"/>
          </a:p>
          <a:p>
            <a:pPr lvl="1" algn="l"/>
            <a:r>
              <a:rPr lang="en-US" sz="1300" b="1" dirty="0" smtClean="0"/>
              <a:t>Create a secure account on  LSAC.org : </a:t>
            </a:r>
            <a:r>
              <a:rPr lang="en-US" sz="1300" dirty="0" smtClean="0"/>
              <a:t>You are able to track everything related to your application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300" b="1" dirty="0" smtClean="0"/>
              <a:t>Register and prepare for the LSAT. </a:t>
            </a:r>
            <a:r>
              <a:rPr lang="en-US" sz="1300" dirty="0" smtClean="0"/>
              <a:t>Many law schools will require you to take the test by December for admission the following fall. It’s  recommended to take the test earlier- June/September/October.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300" dirty="0" smtClean="0"/>
          </a:p>
          <a:p>
            <a:pPr marL="0" indent="0">
              <a:buFont typeface="+mj-lt"/>
              <a:buNone/>
            </a:pPr>
            <a:r>
              <a:rPr lang="en-US" sz="1300" b="1" dirty="0" smtClean="0"/>
              <a:t>Attend a Law School Forum or Information Day Fair </a:t>
            </a:r>
            <a:r>
              <a:rPr lang="en-US" sz="1300" dirty="0" smtClean="0"/>
              <a:t>meet with 100 law school recruiters face-to-face and/or attend UCR’s Law School Information Day Fair.</a:t>
            </a:r>
          </a:p>
          <a:p>
            <a:pPr marL="0" indent="0">
              <a:buFont typeface="+mj-lt"/>
              <a:buNone/>
            </a:pPr>
            <a:r>
              <a:rPr lang="en-US" sz="1300" b="1" dirty="0" smtClean="0"/>
              <a:t>Sign up for LSAC’s Credential Assembly Service (CAS)</a:t>
            </a:r>
          </a:p>
          <a:p>
            <a:pPr marL="0" indent="0">
              <a:buFont typeface="+mj-lt"/>
              <a:buNone/>
            </a:pPr>
            <a:r>
              <a:rPr lang="en-US" sz="1300" b="1" dirty="0" smtClean="0"/>
              <a:t>Submit transcripts and letters of Recommendation</a:t>
            </a:r>
          </a:p>
          <a:p>
            <a:pPr marL="0" indent="0">
              <a:buFont typeface="+mj-lt"/>
              <a:buNone/>
            </a:pPr>
            <a:r>
              <a:rPr lang="en-US" sz="1300" b="1" dirty="0" smtClean="0"/>
              <a:t>Register with LSAC’s Candidate Referral Service. </a:t>
            </a:r>
            <a:r>
              <a:rPr lang="en-US" sz="1300" dirty="0" smtClean="0"/>
              <a:t>This will allow law schools to recruit you.</a:t>
            </a:r>
          </a:p>
          <a:p>
            <a:pPr marL="0" indent="0">
              <a:buFont typeface="+mj-lt"/>
              <a:buNone/>
            </a:pPr>
            <a:r>
              <a:rPr lang="en-US" sz="1300" b="1" dirty="0" smtClean="0"/>
              <a:t>Use LSAC account </a:t>
            </a:r>
            <a:r>
              <a:rPr lang="en-US" sz="1300" dirty="0" smtClean="0"/>
              <a:t>to apply to as many law schools that are aligned with your goals</a:t>
            </a:r>
          </a:p>
          <a:p>
            <a:pPr marL="0" indent="0">
              <a:buFont typeface="+mj-lt"/>
              <a:buNone/>
            </a:pPr>
            <a:r>
              <a:rPr lang="en-US" sz="1300" b="1" dirty="0" smtClean="0"/>
              <a:t>Keep track on your application status.</a:t>
            </a:r>
            <a:r>
              <a:rPr lang="en-US" sz="1300" dirty="0" smtClean="0"/>
              <a:t> You can do this through LSAC</a:t>
            </a:r>
            <a:r>
              <a:rPr lang="en-US" b="1" dirty="0" smtClean="0"/>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300"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300" dirty="0" smtClean="0"/>
          </a:p>
          <a:p>
            <a:pPr lvl="1" algn="l"/>
            <a:endParaRPr lang="en-US" sz="1300" dirty="0" smtClean="0"/>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8</a:t>
            </a:fld>
            <a:endParaRPr lang="en-US" dirty="0"/>
          </a:p>
        </p:txBody>
      </p:sp>
    </p:spTree>
    <p:extLst>
      <p:ext uri="{BB962C8B-B14F-4D97-AF65-F5344CB8AC3E}">
        <p14:creationId xmlns:p14="http://schemas.microsoft.com/office/powerpoint/2010/main" val="183916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10</a:t>
            </a:fld>
            <a:endParaRPr lang="en-US" dirty="0"/>
          </a:p>
        </p:txBody>
      </p:sp>
    </p:spTree>
    <p:extLst>
      <p:ext uri="{BB962C8B-B14F-4D97-AF65-F5344CB8AC3E}">
        <p14:creationId xmlns:p14="http://schemas.microsoft.com/office/powerpoint/2010/main" val="1768944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LSAC.org has more specific details on transcripts</a:t>
            </a:r>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11</a:t>
            </a:fld>
            <a:endParaRPr lang="en-US" dirty="0"/>
          </a:p>
        </p:txBody>
      </p:sp>
    </p:spTree>
    <p:extLst>
      <p:ext uri="{BB962C8B-B14F-4D97-AF65-F5344CB8AC3E}">
        <p14:creationId xmlns:p14="http://schemas.microsoft.com/office/powerpoint/2010/main" val="3486189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reason they have an unscored section is because LSAC is trying out new questions and they want to see how difficult the question are for students taking the LSAT.</a:t>
            </a:r>
          </a:p>
          <a:p>
            <a:endParaRPr lang="en-US" dirty="0" smtClean="0"/>
          </a:p>
          <a:p>
            <a:r>
              <a:rPr lang="en-US" dirty="0" smtClean="0"/>
              <a:t>The written sample is not scored but it’s sent to law schools admissions.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13</a:t>
            </a:fld>
            <a:endParaRPr lang="en-US" dirty="0"/>
          </a:p>
        </p:txBody>
      </p:sp>
    </p:spTree>
    <p:extLst>
      <p:ext uri="{BB962C8B-B14F-4D97-AF65-F5344CB8AC3E}">
        <p14:creationId xmlns:p14="http://schemas.microsoft.com/office/powerpoint/2010/main" val="1944190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E10C0D-8B0E-4CC1-975B-0545E54A470F}" type="slidenum">
              <a:rPr lang="en-US" smtClean="0"/>
              <a:pPr/>
              <a:t>21</a:t>
            </a:fld>
            <a:endParaRPr lang="en-US"/>
          </a:p>
        </p:txBody>
      </p:sp>
    </p:spTree>
    <p:extLst>
      <p:ext uri="{BB962C8B-B14F-4D97-AF65-F5344CB8AC3E}">
        <p14:creationId xmlns:p14="http://schemas.microsoft.com/office/powerpoint/2010/main" val="2643445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4" name="Rectangle 3"/>
          <p:cNvSpPr/>
          <p:nvPr userDrawn="1"/>
        </p:nvSpPr>
        <p:spPr>
          <a:xfrm>
            <a:off x="198066" y="2048933"/>
            <a:ext cx="796654" cy="279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Номер слайда 21"/>
          <p:cNvSpPr>
            <a:spLocks noGrp="1"/>
          </p:cNvSpPr>
          <p:nvPr>
            <p:ph type="sldNum" sz="quarter" idx="4"/>
          </p:nvPr>
        </p:nvSpPr>
        <p:spPr>
          <a:xfrm>
            <a:off x="10919584" y="441326"/>
            <a:ext cx="703476" cy="244475"/>
          </a:xfrm>
          <a:prstGeom prst="rect">
            <a:avLst/>
          </a:prstGeom>
          <a:noFill/>
        </p:spPr>
        <p:txBody>
          <a:bodyPr vert="horz" lIns="0" tIns="0" rIns="0" bIns="0" rtlCol="0" anchor="ctr"/>
          <a:lstStyle>
            <a:lvl1pPr algn="r">
              <a:defRPr sz="803" b="1">
                <a:solidFill>
                  <a:schemeClr val="tx1">
                    <a:alpha val="50000"/>
                  </a:schemeClr>
                </a:solidFill>
                <a:latin typeface="+mn-lt"/>
              </a:defRPr>
            </a:lvl1pPr>
          </a:lstStyle>
          <a:p>
            <a:fld id="{D8D877B3-D348-4611-9BDB-C5374591D951}" type="slidenum">
              <a:rPr lang="en-US" smtClean="0"/>
              <a:pPr/>
              <a:t>‹#›</a:t>
            </a:fld>
            <a:endParaRPr lang="en-US" dirty="0"/>
          </a:p>
        </p:txBody>
      </p:sp>
      <p:sp>
        <p:nvSpPr>
          <p:cNvPr id="2" name="Oval 1"/>
          <p:cNvSpPr/>
          <p:nvPr/>
        </p:nvSpPr>
        <p:spPr>
          <a:xfrm>
            <a:off x="3139127" y="2540523"/>
            <a:ext cx="1998483" cy="1987966"/>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p:cNvSpPr/>
          <p:nvPr/>
        </p:nvSpPr>
        <p:spPr>
          <a:xfrm>
            <a:off x="9339902" y="3267948"/>
            <a:ext cx="535937" cy="533117"/>
          </a:xfrm>
          <a:prstGeom prst="ellipse">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p:cNvSpPr/>
          <p:nvPr/>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7" name="Заголовок 2"/>
          <p:cNvSpPr>
            <a:spLocks noGrp="1"/>
          </p:cNvSpPr>
          <p:nvPr>
            <p:ph type="title" hasCustomPrompt="1"/>
          </p:nvPr>
        </p:nvSpPr>
        <p:spPr>
          <a:xfrm>
            <a:off x="1104900" y="1979630"/>
            <a:ext cx="10668000" cy="2969443"/>
          </a:xfrm>
          <a:prstGeom prst="rect">
            <a:avLst/>
          </a:prstGeom>
          <a:effectLst/>
        </p:spPr>
        <p:txBody>
          <a:bodyPr tIns="0" bIns="91440" anchor="ctr" anchorCtr="0">
            <a:normAutofit/>
          </a:bodyPr>
          <a:lstStyle>
            <a:lvl1pPr algn="ctr">
              <a:lnSpc>
                <a:spcPct val="150000"/>
              </a:lnSpc>
              <a:defRPr sz="4000" b="1" kern="3000" spc="2000" baseline="0"/>
            </a:lvl1pPr>
          </a:lstStyle>
          <a:p>
            <a:r>
              <a:rPr lang="en-US" dirty="0" smtClean="0"/>
              <a:t>TO Be or Not to Be: Law School Edition</a:t>
            </a:r>
            <a:endParaRPr lang="en-US" dirty="0"/>
          </a:p>
        </p:txBody>
      </p:sp>
      <p:sp>
        <p:nvSpPr>
          <p:cNvPr id="10" name="Oval 9"/>
          <p:cNvSpPr/>
          <p:nvPr/>
        </p:nvSpPr>
        <p:spPr>
          <a:xfrm>
            <a:off x="3120076" y="1119481"/>
            <a:ext cx="4749538" cy="4724544"/>
          </a:xfrm>
          <a:prstGeom prst="ellipse">
            <a:avLst/>
          </a:prstGeom>
          <a:noFill/>
          <a:ln w="3175">
            <a:solidFill>
              <a:schemeClr val="tx1">
                <a:alpha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p:cNvSpPr/>
          <p:nvPr/>
        </p:nvSpPr>
        <p:spPr>
          <a:xfrm>
            <a:off x="1526769" y="1668430"/>
            <a:ext cx="3610841" cy="3591839"/>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7" name="Oval 16"/>
          <p:cNvSpPr/>
          <p:nvPr userDrawn="1"/>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6" name="Text Placeholder 2">
            <a:extLst>
              <a:ext uri="{FF2B5EF4-FFF2-40B4-BE49-F238E27FC236}">
                <a16:creationId xmlns:a16="http://schemas.microsoft.com/office/drawing/2014/main" id="{C6DB22BF-716F-4425-8C7B-9AF8E1954612}"/>
              </a:ext>
            </a:extLst>
          </p:cNvPr>
          <p:cNvSpPr>
            <a:spLocks noGrp="1"/>
          </p:cNvSpPr>
          <p:nvPr>
            <p:ph type="body" idx="13" hasCustomPrompt="1"/>
          </p:nvPr>
        </p:nvSpPr>
        <p:spPr>
          <a:xfrm>
            <a:off x="1104900" y="4528489"/>
            <a:ext cx="10668000" cy="864916"/>
          </a:xfrm>
        </p:spPr>
        <p:txBody>
          <a:bodyPr lIns="0" rIns="0">
            <a:noAutofit/>
          </a:bodyPr>
          <a:lstStyle>
            <a:lvl1pPr marL="0" indent="0" algn="ctr">
              <a:buNone/>
              <a:defRPr sz="1600" b="1" spc="600" baseline="0">
                <a:solidFill>
                  <a:srgbClr val="2F334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Make the right decision for your career</a:t>
            </a:r>
            <a:endParaRPr lang="en-US" dirty="0"/>
          </a:p>
        </p:txBody>
      </p:sp>
      <p:sp>
        <p:nvSpPr>
          <p:cNvPr id="18" name="Freeform: Shape 17">
            <a:extLst>
              <a:ext uri="{FF2B5EF4-FFF2-40B4-BE49-F238E27FC236}">
                <a16:creationId xmlns:a16="http://schemas.microsoft.com/office/drawing/2014/main" id="{4703ED78-9792-4917-9463-BAE14924155A}"/>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6CB0B64F-356D-4C37-BDB5-3CB1B066C4C9}"/>
              </a:ext>
            </a:extLst>
          </p:cNvPr>
          <p:cNvSpPr/>
          <p:nvPr userDrawn="1"/>
        </p:nvSpPr>
        <p:spPr>
          <a:xfrm>
            <a:off x="1104900" y="-9056"/>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31080" y="3057113"/>
            <a:ext cx="2300522" cy="642229"/>
          </a:xfrm>
          <a:prstGeom prst="rect">
            <a:avLst/>
          </a:prstGeom>
        </p:spPr>
      </p:pic>
    </p:spTree>
    <p:extLst>
      <p:ext uri="{BB962C8B-B14F-4D97-AF65-F5344CB8AC3E}">
        <p14:creationId xmlns:p14="http://schemas.microsoft.com/office/powerpoint/2010/main" val="22966694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F234FF3D-DFA8-484F-A7A7-95C7BF99FEF3}"/>
              </a:ext>
            </a:extLst>
          </p:cNvPr>
          <p:cNvSpPr>
            <a:spLocks noGrp="1"/>
          </p:cNvSpPr>
          <p:nvPr>
            <p:ph type="pic" sz="quarter" idx="71"/>
          </p:nvPr>
        </p:nvSpPr>
        <p:spPr>
          <a:xfrm>
            <a:off x="1104901" y="0"/>
            <a:ext cx="5402083" cy="6858000"/>
          </a:xfrm>
          <a:custGeom>
            <a:avLst/>
            <a:gdLst>
              <a:gd name="connsiteX0" fmla="*/ 0 w 5402083"/>
              <a:gd name="connsiteY0" fmla="*/ 0 h 6858000"/>
              <a:gd name="connsiteX1" fmla="*/ 5401085 w 5402083"/>
              <a:gd name="connsiteY1" fmla="*/ 0 h 6858000"/>
              <a:gd name="connsiteX2" fmla="*/ 5355776 w 5402083"/>
              <a:gd name="connsiteY2" fmla="*/ 42971 h 6858000"/>
              <a:gd name="connsiteX3" fmla="*/ 3946012 w 5402083"/>
              <a:gd name="connsiteY3" fmla="*/ 3428527 h 6858000"/>
              <a:gd name="connsiteX4" fmla="*/ 5355776 w 5402083"/>
              <a:gd name="connsiteY4" fmla="*/ 6814084 h 6858000"/>
              <a:gd name="connsiteX5" fmla="*/ 5402083 w 5402083"/>
              <a:gd name="connsiteY5" fmla="*/ 6858000 h 6858000"/>
              <a:gd name="connsiteX6" fmla="*/ 0 w 540208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083" h="6858000">
                <a:moveTo>
                  <a:pt x="0" y="0"/>
                </a:moveTo>
                <a:lnTo>
                  <a:pt x="5401085" y="0"/>
                </a:lnTo>
                <a:lnTo>
                  <a:pt x="5355776" y="42971"/>
                </a:lnTo>
                <a:cubicBezTo>
                  <a:pt x="4484752" y="909410"/>
                  <a:pt x="3946012" y="2106385"/>
                  <a:pt x="3946012" y="3428527"/>
                </a:cubicBezTo>
                <a:cubicBezTo>
                  <a:pt x="3946012" y="4750669"/>
                  <a:pt x="4484752" y="5947644"/>
                  <a:pt x="5355776" y="6814084"/>
                </a:cubicBezTo>
                <a:lnTo>
                  <a:pt x="5402083" y="6858000"/>
                </a:lnTo>
                <a:lnTo>
                  <a:pt x="0" y="6858000"/>
                </a:lnTo>
                <a:close/>
              </a:path>
            </a:pathLst>
          </a:custGeom>
          <a:solidFill>
            <a:schemeClr val="bg1">
              <a:lumMod val="95000"/>
            </a:schemeClr>
          </a:solidFill>
        </p:spPr>
        <p:txBody>
          <a:bodyPr wrap="square">
            <a:noAutofit/>
          </a:bodyPr>
          <a:lstStyle/>
          <a:p>
            <a:r>
              <a:rPr lang="en-US" smtClean="0"/>
              <a:t>Click icon to add picture</a:t>
            </a:r>
            <a:endParaRPr lang="en-US" dirty="0"/>
          </a:p>
        </p:txBody>
      </p:sp>
      <p:sp>
        <p:nvSpPr>
          <p:cNvPr id="15" name="Номер слайда 21"/>
          <p:cNvSpPr>
            <a:spLocks noGrp="1"/>
          </p:cNvSpPr>
          <p:nvPr>
            <p:ph type="sldNum" sz="quarter" idx="4"/>
          </p:nvPr>
        </p:nvSpPr>
        <p:spPr>
          <a:xfrm>
            <a:off x="10928820" y="441326"/>
            <a:ext cx="703476" cy="244475"/>
          </a:xfrm>
          <a:prstGeom prst="rect">
            <a:avLst/>
          </a:prstGeom>
          <a:noFill/>
        </p:spPr>
        <p:txBody>
          <a:bodyPr vert="horz" lIns="0" tIns="0" rIns="0" bIns="0" rtlCol="0" anchor="ctr"/>
          <a:lstStyle>
            <a:lvl1pPr algn="r">
              <a:defRPr sz="803" b="1">
                <a:solidFill>
                  <a:schemeClr val="tx1">
                    <a:alpha val="50000"/>
                  </a:schemeClr>
                </a:solidFill>
                <a:latin typeface="+mn-lt"/>
              </a:defRPr>
            </a:lvl1pPr>
          </a:lstStyle>
          <a:p>
            <a:fld id="{D8D877B3-D348-4611-9BDB-C5374591D951}" type="slidenum">
              <a:rPr lang="en-US" smtClean="0"/>
              <a:pPr/>
              <a:t>‹#›</a:t>
            </a:fld>
            <a:endParaRPr lang="en-US" dirty="0"/>
          </a:p>
        </p:txBody>
      </p:sp>
      <p:sp>
        <p:nvSpPr>
          <p:cNvPr id="66" name="Oval 65"/>
          <p:cNvSpPr/>
          <p:nvPr/>
        </p:nvSpPr>
        <p:spPr>
          <a:xfrm>
            <a:off x="6976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2" name="Oval 21"/>
          <p:cNvSpPr/>
          <p:nvPr userDrawn="1"/>
        </p:nvSpPr>
        <p:spPr>
          <a:xfrm>
            <a:off x="1104900"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b" anchorCtr="0"/>
          <a:lstStyle/>
          <a:p>
            <a:pPr algn="ctr"/>
            <a:endParaRPr lang="en-US" sz="2700" dirty="0"/>
          </a:p>
        </p:txBody>
      </p:sp>
      <p:sp>
        <p:nvSpPr>
          <p:cNvPr id="23" name="Text Placeholder 2">
            <a:extLst>
              <a:ext uri="{FF2B5EF4-FFF2-40B4-BE49-F238E27FC236}">
                <a16:creationId xmlns:a16="http://schemas.microsoft.com/office/drawing/2014/main" id="{5A9A0366-A1B7-4E16-B13E-603846466E26}"/>
              </a:ext>
            </a:extLst>
          </p:cNvPr>
          <p:cNvSpPr>
            <a:spLocks noGrp="1"/>
          </p:cNvSpPr>
          <p:nvPr>
            <p:ph type="body" idx="13" hasCustomPrompt="1"/>
          </p:nvPr>
        </p:nvSpPr>
        <p:spPr>
          <a:xfrm>
            <a:off x="6368726" y="3534503"/>
            <a:ext cx="4560094" cy="465997"/>
          </a:xfrm>
        </p:spPr>
        <p:txBody>
          <a:bodyPr>
            <a:noAutofit/>
          </a:bodyPr>
          <a:lstStyle>
            <a:lvl1pPr marL="0" indent="0">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4" name="Freeform: Shape 23">
            <a:extLst>
              <a:ext uri="{FF2B5EF4-FFF2-40B4-BE49-F238E27FC236}">
                <a16:creationId xmlns:a16="http://schemas.microsoft.com/office/drawing/2014/main" id="{0374FC2C-96CE-4523-B50F-ADC18C0A998B}"/>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9E8541-FA8A-4117-90A5-95E6E9B80D9D}"/>
              </a:ext>
            </a:extLst>
          </p:cNvPr>
          <p:cNvSpPr>
            <a:spLocks noGrp="1"/>
          </p:cNvSpPr>
          <p:nvPr>
            <p:ph type="title"/>
          </p:nvPr>
        </p:nvSpPr>
        <p:spPr>
          <a:xfrm>
            <a:off x="6365964" y="1864903"/>
            <a:ext cx="4562856" cy="15636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smtClean="0"/>
              <a:t>Click to edit Master title style</a:t>
            </a:r>
            <a:endParaRPr lang="en-US" dirty="0"/>
          </a:p>
        </p:txBody>
      </p:sp>
    </p:spTree>
    <p:extLst>
      <p:ext uri="{BB962C8B-B14F-4D97-AF65-F5344CB8AC3E}">
        <p14:creationId xmlns:p14="http://schemas.microsoft.com/office/powerpoint/2010/main" val="32987366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1104900" y="0"/>
            <a:ext cx="11087100" cy="6858000"/>
          </a:xfrm>
        </p:spPr>
        <p:txBody>
          <a:bodyPr/>
          <a:lstStyle/>
          <a:p>
            <a:r>
              <a:rPr lang="en-US" smtClean="0"/>
              <a:t>Click icon to add picture</a:t>
            </a:r>
            <a:endParaRPr lang="en-US" dirty="0"/>
          </a:p>
        </p:txBody>
      </p:sp>
      <p:sp>
        <p:nvSpPr>
          <p:cNvPr id="5" name="Title 4">
            <a:extLst>
              <a:ext uri="{FF2B5EF4-FFF2-40B4-BE49-F238E27FC236}">
                <a16:creationId xmlns:a16="http://schemas.microsoft.com/office/drawing/2014/main" id="{BAB3F602-0F3F-45E1-BDB9-44D57F6096E3}"/>
              </a:ext>
            </a:extLst>
          </p:cNvPr>
          <p:cNvSpPr>
            <a:spLocks noGrp="1"/>
          </p:cNvSpPr>
          <p:nvPr>
            <p:ph type="title" hasCustomPrompt="1"/>
          </p:nvPr>
        </p:nvSpPr>
        <p:spPr>
          <a:xfrm>
            <a:off x="9385986" y="853066"/>
            <a:ext cx="2097590" cy="1331680"/>
          </a:xfrm>
        </p:spPr>
        <p:txBody>
          <a:bodyPr>
            <a:normAutofit/>
          </a:bodyPr>
          <a:lstStyle>
            <a:lvl1pPr algn="ctr">
              <a:defRPr sz="2800"/>
            </a:lvl1pPr>
          </a:lstStyle>
          <a:p>
            <a:r>
              <a:rPr lang="en-US" dirty="0"/>
              <a:t>Caption</a:t>
            </a:r>
          </a:p>
        </p:txBody>
      </p:sp>
    </p:spTree>
    <p:extLst>
      <p:ext uri="{BB962C8B-B14F-4D97-AF65-F5344CB8AC3E}">
        <p14:creationId xmlns:p14="http://schemas.microsoft.com/office/powerpoint/2010/main" val="10654630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7678736" y="5883275"/>
            <a:ext cx="2743200" cy="365125"/>
          </a:xfrm>
          <a:prstGeom prst="rect">
            <a:avLst/>
          </a:prstGeom>
        </p:spPr>
        <p:txBody>
          <a:bodyPr/>
          <a:lstStyle/>
          <a:p>
            <a:fld id="{A5E1BFED-199E-42F3-B722-91C5C3843F9E}" type="datetimeFigureOut">
              <a:rPr lang="en-US" smtClean="0"/>
              <a:t>9/20/2019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0514011" y="5883275"/>
            <a:ext cx="753545" cy="365125"/>
          </a:xfrm>
          <a:prstGeom prst="rect">
            <a:avLst/>
          </a:prstGeom>
        </p:spPr>
        <p:txBody>
          <a:bodyPr/>
          <a:lstStyle/>
          <a:p>
            <a:fld id="{58DC0B57-95BC-47FD-B0D7-9A3B20997B9E}" type="slidenum">
              <a:rPr lang="en-US" smtClean="0"/>
              <a:t>‹#›</a:t>
            </a:fld>
            <a:endParaRPr lang="en-US"/>
          </a:p>
        </p:txBody>
      </p:sp>
    </p:spTree>
    <p:extLst>
      <p:ext uri="{BB962C8B-B14F-4D97-AF65-F5344CB8AC3E}">
        <p14:creationId xmlns:p14="http://schemas.microsoft.com/office/powerpoint/2010/main" val="40736099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26770-6622-450D-A1F3-BC241C88D6CB}"/>
              </a:ext>
            </a:extLst>
          </p:cNvPr>
          <p:cNvSpPr>
            <a:spLocks noGrp="1"/>
          </p:cNvSpPr>
          <p:nvPr>
            <p:ph idx="1"/>
          </p:nvPr>
        </p:nvSpPr>
        <p:spPr>
          <a:xfrm>
            <a:off x="1104900" y="1352550"/>
            <a:ext cx="10248899" cy="4824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68772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914823-A888-8E48-A511-DA6BAC9A4134}"/>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54342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334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ture and Content 2">
    <p:spTree>
      <p:nvGrpSpPr>
        <p:cNvPr id="1" name=""/>
        <p:cNvGrpSpPr/>
        <p:nvPr/>
      </p:nvGrpSpPr>
      <p:grpSpPr>
        <a:xfrm>
          <a:off x="0" y="0"/>
          <a:ext cx="0" cy="0"/>
          <a:chOff x="0" y="0"/>
          <a:chExt cx="0" cy="0"/>
        </a:xfrm>
      </p:grpSpPr>
      <p:sp>
        <p:nvSpPr>
          <p:cNvPr id="33" name="Picture Placeholder 32"/>
          <p:cNvSpPr>
            <a:spLocks noGrp="1"/>
          </p:cNvSpPr>
          <p:nvPr>
            <p:ph type="pic" sz="quarter" idx="13" hasCustomPrompt="1"/>
          </p:nvPr>
        </p:nvSpPr>
        <p:spPr>
          <a:xfrm>
            <a:off x="5428095" y="0"/>
            <a:ext cx="6763907" cy="6858000"/>
          </a:xfrm>
          <a:custGeom>
            <a:avLst/>
            <a:gdLst>
              <a:gd name="connsiteX0" fmla="*/ 1 w 6763907"/>
              <a:gd name="connsiteY0" fmla="*/ 0 h 6858000"/>
              <a:gd name="connsiteX1" fmla="*/ 6763907 w 6763907"/>
              <a:gd name="connsiteY1" fmla="*/ 0 h 6858000"/>
              <a:gd name="connsiteX2" fmla="*/ 6763907 w 6763907"/>
              <a:gd name="connsiteY2" fmla="*/ 6858000 h 6858000"/>
              <a:gd name="connsiteX3" fmla="*/ 0 w 6763907"/>
              <a:gd name="connsiteY3" fmla="*/ 6858000 h 6858000"/>
              <a:gd name="connsiteX4" fmla="*/ 154196 w 6763907"/>
              <a:gd name="connsiteY4" fmla="*/ 6697120 h 6858000"/>
              <a:gd name="connsiteX5" fmla="*/ 1423557 w 6763907"/>
              <a:gd name="connsiteY5" fmla="*/ 3429000 h 6858000"/>
              <a:gd name="connsiteX6" fmla="*/ 154196 w 6763907"/>
              <a:gd name="connsiteY6" fmla="*/ 160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907" h="6858000">
                <a:moveTo>
                  <a:pt x="1" y="0"/>
                </a:moveTo>
                <a:lnTo>
                  <a:pt x="6763907" y="0"/>
                </a:lnTo>
                <a:lnTo>
                  <a:pt x="6763907" y="6858000"/>
                </a:lnTo>
                <a:lnTo>
                  <a:pt x="0" y="6858000"/>
                </a:lnTo>
                <a:lnTo>
                  <a:pt x="154196" y="6697120"/>
                </a:lnTo>
                <a:cubicBezTo>
                  <a:pt x="942872" y="5833950"/>
                  <a:pt x="1423557" y="4687315"/>
                  <a:pt x="1423557" y="3429000"/>
                </a:cubicBezTo>
                <a:cubicBezTo>
                  <a:pt x="1423557" y="2170685"/>
                  <a:pt x="942872" y="1024050"/>
                  <a:pt x="154196" y="16088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23" name="Oval 22"/>
          <p:cNvSpPr/>
          <p:nvPr/>
        </p:nvSpPr>
        <p:spPr>
          <a:xfrm>
            <a:off x="1755742"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6" name="Oval 65"/>
          <p:cNvSpPr/>
          <p:nvPr/>
        </p:nvSpPr>
        <p:spPr>
          <a:xfrm>
            <a:off x="3928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28" name="Текст 7"/>
          <p:cNvSpPr>
            <a:spLocks noGrp="1"/>
          </p:cNvSpPr>
          <p:nvPr>
            <p:ph type="body" sz="quarter" idx="39"/>
          </p:nvPr>
        </p:nvSpPr>
        <p:spPr>
          <a:xfrm>
            <a:off x="1524000" y="2800714"/>
            <a:ext cx="4572000" cy="2498536"/>
          </a:xfrm>
        </p:spPr>
        <p:txBody>
          <a:bodyPr tIns="73152">
            <a:noAutofit/>
          </a:bodyPr>
          <a:lstStyle>
            <a:lvl1pPr algn="l">
              <a:lnSpc>
                <a:spcPct val="145000"/>
              </a:lnSpc>
              <a:spcBef>
                <a:spcPts val="0"/>
              </a:spcBef>
              <a:defRPr lang="en-US" sz="1400" b="0" i="0" baseline="0" smtClean="0">
                <a:effectLst/>
              </a:defRPr>
            </a:lvl1pPr>
            <a:lvl2pPr algn="ctr">
              <a:defRPr/>
            </a:lvl2pPr>
            <a:lvl3pPr algn="ctr">
              <a:defRPr/>
            </a:lvl3pPr>
            <a:lvl4pPr algn="ctr">
              <a:lnSpc>
                <a:spcPct val="150000"/>
              </a:lnSpc>
              <a:defRPr/>
            </a:lvl4pPr>
            <a:lvl5pPr algn="ctr">
              <a:defRPr/>
            </a:lvl5pPr>
          </a:lstStyle>
          <a:p>
            <a:pPr lvl="0"/>
            <a:r>
              <a:rPr lang="en-US" smtClean="0"/>
              <a:t>Click to edit Master text styles</a:t>
            </a:r>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B38687-48E7-4488-BB10-BDE4F5A73622}"/>
              </a:ext>
            </a:extLst>
          </p:cNvPr>
          <p:cNvSpPr>
            <a:spLocks noGrp="1"/>
          </p:cNvSpPr>
          <p:nvPr>
            <p:ph type="title"/>
          </p:nvPr>
        </p:nvSpPr>
        <p:spPr>
          <a:xfrm>
            <a:off x="1533144" y="123708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smtClean="0"/>
              <a:t>Click to edit Master title style</a:t>
            </a:r>
            <a:endParaRPr lang="en-US" dirty="0"/>
          </a:p>
        </p:txBody>
      </p:sp>
    </p:spTree>
    <p:extLst>
      <p:ext uri="{BB962C8B-B14F-4D97-AF65-F5344CB8AC3E}">
        <p14:creationId xmlns:p14="http://schemas.microsoft.com/office/powerpoint/2010/main" val="22670918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400"/>
                                      </p:stCondLst>
                                      <p:endCondLst>
                                        <p:cond evt="begin" delay="0">
                                          <p:tn val="5"/>
                                        </p:cond>
                                      </p:end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tmplLst>
              <p:tmpl lvl="1">
                <p:tnLst>
                  <p:par>
                    <p:cTn presetID="10" presetClass="entr" presetSubtype="0" fill="hold" nodeType="withEffect" nodePh="1">
                      <p:stCondLst>
                        <p:cond delay="400"/>
                      </p:stCondLst>
                      <p:endCondLst>
                        <p:cond delay="0"/>
                      </p:end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iterate type="lt">
                                        <p:tmPct val="2000"/>
                                      </p:iterate>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8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800" fill="hold"/>
                                            <p:tgtEl>
                                              <p:spTgt spid="29">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nodePh="1">
                                      <p:stCondLst>
                                        <p:cond delay="400"/>
                                      </p:stCondLst>
                                      <p:endCondLst>
                                        <p:cond evt="begin" delay="0">
                                          <p:tn val="9"/>
                                        </p:cond>
                                      </p:endCondLst>
                                      <p:childTnLst>
                                        <p:set>
                                          <p:cBhvr>
                                            <p:cTn id="10" dur="1" fill="hold">
                                              <p:stCondLst>
                                                <p:cond delay="0"/>
                                              </p:stCondLst>
                                            </p:cTn>
                                            <p:tgtEl>
                                              <p:spTgt spid="28">
                                                <p:txEl>
                                                  <p:pRg st="0" end="0"/>
                                                </p:txEl>
                                              </p:spTgt>
                                            </p:tgtEl>
                                            <p:attrNameLst>
                                              <p:attrName>style.visibility</p:attrName>
                                            </p:attrNameLst>
                                          </p:cBhvr>
                                          <p:to>
                                            <p:strVal val="visible"/>
                                          </p:to>
                                        </p:set>
                                        <p:animEffect transition="in" filter="fade">
                                          <p:cBhvr>
                                            <p:cTn id="1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tmplLst>
              <p:tmpl lvl="1">
                <p:tnLst>
                  <p:par>
                    <p:cTn presetID="10" presetClass="entr" presetSubtype="0" fill="hold" nodeType="withEffect" nodePh="1">
                      <p:stCondLst>
                        <p:cond delay="400"/>
                      </p:stCondLst>
                      <p:endCondLst>
                        <p:cond evt="begin" delay="0">
                          <p:tn val="9"/>
                        </p:cond>
                      </p:end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2" presetClass="entr" presetSubtype="4" fill="hold" nodeType="withEffect" nodePh="1">
                      <p:stCondLst>
                        <p:cond delay="0"/>
                      </p:stCondLst>
                      <p:endCondLst>
                        <p:cond evt="begin" delay="0">
                          <p:tn val="5"/>
                        </p:cond>
                      </p:endCondLst>
                      <p:iterate type="lt">
                        <p:tmPct val="2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800" fill="hold"/>
                            <p:tgtEl>
                              <p:spTgt spid="29"/>
                            </p:tgtEl>
                            <p:attrNameLst>
                              <p:attrName>ppt_x</p:attrName>
                            </p:attrNameLst>
                          </p:cBhvr>
                          <p:tavLst>
                            <p:tav tm="0">
                              <p:val>
                                <p:strVal val="#ppt_x"/>
                              </p:val>
                            </p:tav>
                            <p:tav tm="100000">
                              <p:val>
                                <p:strVal val="#ppt_x"/>
                              </p:val>
                            </p:tav>
                          </p:tavLst>
                        </p:anim>
                        <p:anim calcmode="lin" valueType="num">
                          <p:cBhvr additive="base">
                            <p:cTn dur="800" fill="hold"/>
                            <p:tgtEl>
                              <p:spTgt spid="29"/>
                            </p:tgtEl>
                            <p:attrNameLst>
                              <p:attrName>ppt_y</p:attrName>
                            </p:attrNameLst>
                          </p:cBhvr>
                          <p:tavLst>
                            <p:tav tm="0">
                              <p:val>
                                <p:strVal val="1+#ppt_h/2"/>
                              </p:val>
                            </p:tav>
                            <p:tav tm="100000">
                              <p:val>
                                <p:strVal val="#ppt_y"/>
                              </p:val>
                            </p:tav>
                          </p:tavLst>
                        </p:anim>
                      </p:childTnLst>
                    </p:cTn>
                  </p:par>
                </p:tnLst>
              </p:tmpl>
            </p:tmplLst>
          </p:bldP>
        </p:bldLst>
      </p:timing>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1104900" y="1"/>
            <a:ext cx="7583700" cy="6858001"/>
          </a:xfrm>
          <a:custGeom>
            <a:avLst/>
            <a:gdLst>
              <a:gd name="connsiteX0" fmla="*/ 0 w 7583700"/>
              <a:gd name="connsiteY0" fmla="*/ 0 h 6858001"/>
              <a:gd name="connsiteX1" fmla="*/ 2537926 w 7583700"/>
              <a:gd name="connsiteY1" fmla="*/ 0 h 6858001"/>
              <a:gd name="connsiteX2" fmla="*/ 2847001 w 7583700"/>
              <a:gd name="connsiteY2" fmla="*/ 138995 h 6858001"/>
              <a:gd name="connsiteX3" fmla="*/ 7582790 w 7583700"/>
              <a:gd name="connsiteY3" fmla="*/ 6846094 h 6858001"/>
              <a:gd name="connsiteX4" fmla="*/ 7583700 w 7583700"/>
              <a:gd name="connsiteY4" fmla="*/ 6858001 h 6858001"/>
              <a:gd name="connsiteX5" fmla="*/ 0 w 75837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3700" h="6858001">
                <a:moveTo>
                  <a:pt x="0" y="0"/>
                </a:moveTo>
                <a:lnTo>
                  <a:pt x="2537926" y="0"/>
                </a:lnTo>
                <a:lnTo>
                  <a:pt x="2847001" y="138995"/>
                </a:lnTo>
                <a:cubicBezTo>
                  <a:pt x="5428994" y="1376579"/>
                  <a:pt x="7280340" y="3883594"/>
                  <a:pt x="7582790" y="6846094"/>
                </a:cubicBezTo>
                <a:lnTo>
                  <a:pt x="7583700" y="6858001"/>
                </a:lnTo>
                <a:lnTo>
                  <a:pt x="0" y="6858001"/>
                </a:ln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6" name="Текст 7">
            <a:extLst>
              <a:ext uri="{FF2B5EF4-FFF2-40B4-BE49-F238E27FC236}">
                <a16:creationId xmlns:a16="http://schemas.microsoft.com/office/drawing/2014/main" id="{D92F0F3B-16BB-4489-BB21-65F40B4AE170}"/>
              </a:ext>
            </a:extLst>
          </p:cNvPr>
          <p:cNvSpPr>
            <a:spLocks noGrp="1"/>
          </p:cNvSpPr>
          <p:nvPr>
            <p:ph type="body" sz="quarter" idx="70"/>
          </p:nvPr>
        </p:nvSpPr>
        <p:spPr>
          <a:xfrm>
            <a:off x="7239001" y="931169"/>
            <a:ext cx="4393296" cy="1338061"/>
          </a:xfrm>
        </p:spPr>
        <p:txBody>
          <a:bodyPr tIns="0" bIns="0" anchor="b" anchorCtr="0">
            <a:noAutofit/>
          </a:bodyPr>
          <a:lstStyle>
            <a:lvl1pPr marL="0" indent="0" algn="ctr">
              <a:lnSpc>
                <a:spcPct val="100000"/>
              </a:lnSpc>
              <a:spcBef>
                <a:spcPts val="0"/>
              </a:spcBef>
              <a:buNone/>
              <a:defRPr sz="3600" b="0" baseline="0">
                <a:solidFill>
                  <a:schemeClr val="tx1">
                    <a:lumMod val="85000"/>
                    <a:lumOff val="15000"/>
                  </a:schemeClr>
                </a:solidFill>
                <a:latin typeface="+mj-lt"/>
              </a:defRPr>
            </a:lvl1pPr>
            <a:lvl2pPr algn="ctr">
              <a:defRPr/>
            </a:lvl2pPr>
            <a:lvl3pPr algn="ctr">
              <a:defRPr/>
            </a:lvl3pPr>
            <a:lvl4pPr algn="ctr">
              <a:lnSpc>
                <a:spcPct val="150000"/>
              </a:lnSpc>
              <a:defRPr/>
            </a:lvl4pPr>
            <a:lvl5pPr algn="ctr">
              <a:defRPr/>
            </a:lvl5pPr>
          </a:lstStyle>
          <a:p>
            <a:pPr lvl="0"/>
            <a:r>
              <a:rPr lang="en-US" smtClean="0"/>
              <a:t>Click to edit Master text styles</a:t>
            </a:r>
          </a:p>
        </p:txBody>
      </p:sp>
      <p:sp>
        <p:nvSpPr>
          <p:cNvPr id="7" name="Freeform 27">
            <a:extLst>
              <a:ext uri="{FF2B5EF4-FFF2-40B4-BE49-F238E27FC236}">
                <a16:creationId xmlns:a16="http://schemas.microsoft.com/office/drawing/2014/main" id="{1F9BD45B-C63D-416A-B4BE-874469C7A33E}"/>
              </a:ext>
            </a:extLst>
          </p:cNvPr>
          <p:cNvSpPr/>
          <p:nvPr userDrawn="1"/>
        </p:nvSpPr>
        <p:spPr>
          <a:xfrm rot="10800000" flipH="1">
            <a:off x="1104900" y="529"/>
            <a:ext cx="4686301" cy="3733270"/>
          </a:xfrm>
          <a:custGeom>
            <a:avLst/>
            <a:gdLst>
              <a:gd name="connsiteX0" fmla="*/ 683 w 2374769"/>
              <a:gd name="connsiteY0" fmla="*/ 0 h 2362237"/>
              <a:gd name="connsiteX1" fmla="*/ 242807 w 2374769"/>
              <a:gd name="connsiteY1" fmla="*/ 12161 h 2362237"/>
              <a:gd name="connsiteX2" fmla="*/ 2374769 w 2374769"/>
              <a:gd name="connsiteY2" fmla="*/ 2362237 h 2362237"/>
              <a:gd name="connsiteX3" fmla="*/ 1543208 w 2374769"/>
              <a:gd name="connsiteY3" fmla="*/ 2362237 h 2362237"/>
              <a:gd name="connsiteX4" fmla="*/ 0 w 2374769"/>
              <a:gd name="connsiteY4" fmla="*/ 827150 h 2362237"/>
              <a:gd name="connsiteX5" fmla="*/ 0 w 2374769"/>
              <a:gd name="connsiteY5" fmla="*/ 34 h 2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769" h="2362237">
                <a:moveTo>
                  <a:pt x="683" y="0"/>
                </a:moveTo>
                <a:lnTo>
                  <a:pt x="242807" y="12161"/>
                </a:lnTo>
                <a:cubicBezTo>
                  <a:pt x="1440298" y="133133"/>
                  <a:pt x="2374769" y="1139131"/>
                  <a:pt x="2374769" y="2362237"/>
                </a:cubicBezTo>
                <a:lnTo>
                  <a:pt x="1543208" y="2362237"/>
                </a:lnTo>
                <a:cubicBezTo>
                  <a:pt x="1543208" y="1514432"/>
                  <a:pt x="852291" y="827150"/>
                  <a:pt x="0" y="827150"/>
                </a:cubicBezTo>
                <a:lnTo>
                  <a:pt x="0" y="34"/>
                </a:lnTo>
                <a:close/>
              </a:path>
            </a:pathLst>
          </a:cu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Freeform: Shape 7">
            <a:extLst>
              <a:ext uri="{FF2B5EF4-FFF2-40B4-BE49-F238E27FC236}">
                <a16:creationId xmlns:a16="http://schemas.microsoft.com/office/drawing/2014/main" id="{94EBA745-0612-4E63-904D-28C1814173B3}"/>
              </a:ext>
            </a:extLst>
          </p:cNvPr>
          <p:cNvSpPr/>
          <p:nvPr userDrawn="1"/>
        </p:nvSpPr>
        <p:spPr>
          <a:xfrm rot="10800000">
            <a:off x="9680853" y="6171304"/>
            <a:ext cx="2511147" cy="68669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4A07D89-63CD-43EE-B1E4-7D0647743842}"/>
              </a:ext>
            </a:extLst>
          </p:cNvPr>
          <p:cNvSpPr/>
          <p:nvPr userDrawn="1"/>
        </p:nvSpPr>
        <p:spPr>
          <a:xfrm>
            <a:off x="10957868" y="469760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3341AF09-FA4B-42FD-B2E1-9CE324444D10}"/>
              </a:ext>
            </a:extLst>
          </p:cNvPr>
          <p:cNvSpPr/>
          <p:nvPr userDrawn="1"/>
        </p:nvSpPr>
        <p:spPr>
          <a:xfrm>
            <a:off x="883443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Text Placeholder 2">
            <a:extLst>
              <a:ext uri="{FF2B5EF4-FFF2-40B4-BE49-F238E27FC236}">
                <a16:creationId xmlns:a16="http://schemas.microsoft.com/office/drawing/2014/main" id="{EDF14A51-F696-4A12-9467-1EE825414B5E}"/>
              </a:ext>
            </a:extLst>
          </p:cNvPr>
          <p:cNvSpPr>
            <a:spLocks noGrp="1"/>
          </p:cNvSpPr>
          <p:nvPr>
            <p:ph type="body" idx="71" hasCustomPrompt="1"/>
          </p:nvPr>
        </p:nvSpPr>
        <p:spPr>
          <a:xfrm>
            <a:off x="7239001" y="2280573"/>
            <a:ext cx="4393295" cy="465997"/>
          </a:xfrm>
        </p:spPr>
        <p:txBody>
          <a:bodyPr>
            <a:noAutofit/>
          </a:bodyPr>
          <a:lstStyle>
            <a:lvl1pPr marL="0" indent="0" algn="ctr">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Title 2" hidden="1">
            <a:extLst>
              <a:ext uri="{FF2B5EF4-FFF2-40B4-BE49-F238E27FC236}">
                <a16:creationId xmlns:a16="http://schemas.microsoft.com/office/drawing/2014/main" id="{6A57A924-A6D5-4ACD-B1F0-01BED4BF9DF6}"/>
              </a:ext>
            </a:extLst>
          </p:cNvPr>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00700725"/>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icture and Content">
    <p:spTree>
      <p:nvGrpSpPr>
        <p:cNvPr id="1" name=""/>
        <p:cNvGrpSpPr/>
        <p:nvPr/>
      </p:nvGrpSpPr>
      <p:grpSpPr>
        <a:xfrm>
          <a:off x="0" y="0"/>
          <a:ext cx="0" cy="0"/>
          <a:chOff x="0" y="0"/>
          <a:chExt cx="0" cy="0"/>
        </a:xfrm>
      </p:grpSpPr>
      <p:sp>
        <p:nvSpPr>
          <p:cNvPr id="10" name="Oval 9"/>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p:cNvSpPr/>
          <p:nvPr/>
        </p:nvSpPr>
        <p:spPr>
          <a:xfrm>
            <a:off x="1486227" y="5671415"/>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3" name="Oval 12"/>
          <p:cNvSpPr/>
          <p:nvPr/>
        </p:nvSpPr>
        <p:spPr>
          <a:xfrm>
            <a:off x="1890628" y="1947676"/>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4" name="Oval 13"/>
          <p:cNvSpPr/>
          <p:nvPr/>
        </p:nvSpPr>
        <p:spPr>
          <a:xfrm>
            <a:off x="2765121" y="685800"/>
            <a:ext cx="5578882" cy="5549523"/>
          </a:xfrm>
          <a:prstGeom prst="ellipse">
            <a:avLst/>
          </a:prstGeom>
          <a:noFill/>
          <a:ln w="3175">
            <a:solidFill>
              <a:schemeClr val="tx1">
                <a:alpha val="10000"/>
              </a:schemeClr>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9" name="Oval 48"/>
          <p:cNvSpPr/>
          <p:nvPr userDrawn="1"/>
        </p:nvSpPr>
        <p:spPr>
          <a:xfrm>
            <a:off x="11574658" y="6192906"/>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50" name="Oval 49"/>
          <p:cNvSpPr/>
          <p:nvPr/>
        </p:nvSpPr>
        <p:spPr>
          <a:xfrm>
            <a:off x="5310052" y="667885"/>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Picture Placeholder 19"/>
          <p:cNvSpPr>
            <a:spLocks noGrp="1"/>
          </p:cNvSpPr>
          <p:nvPr>
            <p:ph type="pic" sz="quarter" idx="56" hasCustomPrompt="1"/>
          </p:nvPr>
        </p:nvSpPr>
        <p:spPr>
          <a:xfrm>
            <a:off x="1104765" y="-1579"/>
            <a:ext cx="3816695" cy="6858000"/>
          </a:xfrm>
          <a:custGeom>
            <a:avLst/>
            <a:gdLst>
              <a:gd name="connsiteX0" fmla="*/ 0 w 3816695"/>
              <a:gd name="connsiteY0" fmla="*/ 0 h 6858000"/>
              <a:gd name="connsiteX1" fmla="*/ 1779016 w 3816695"/>
              <a:gd name="connsiteY1" fmla="*/ 0 h 6858000"/>
              <a:gd name="connsiteX2" fmla="*/ 2081372 w 3816695"/>
              <a:gd name="connsiteY2" fmla="*/ 182719 h 6858000"/>
              <a:gd name="connsiteX3" fmla="*/ 3816695 w 3816695"/>
              <a:gd name="connsiteY3" fmla="*/ 3429297 h 6858000"/>
              <a:gd name="connsiteX4" fmla="*/ 2081372 w 3816695"/>
              <a:gd name="connsiteY4" fmla="*/ 6675876 h 6858000"/>
              <a:gd name="connsiteX5" fmla="*/ 1779999 w 3816695"/>
              <a:gd name="connsiteY5" fmla="*/ 6858000 h 6858000"/>
              <a:gd name="connsiteX6" fmla="*/ 0 w 381669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6695" h="6858000">
                <a:moveTo>
                  <a:pt x="0" y="0"/>
                </a:moveTo>
                <a:lnTo>
                  <a:pt x="1779016" y="0"/>
                </a:lnTo>
                <a:lnTo>
                  <a:pt x="2081372" y="182719"/>
                </a:lnTo>
                <a:cubicBezTo>
                  <a:pt x="3128342" y="886316"/>
                  <a:pt x="3816695" y="2077842"/>
                  <a:pt x="3816695" y="3429297"/>
                </a:cubicBezTo>
                <a:cubicBezTo>
                  <a:pt x="3816695" y="4780752"/>
                  <a:pt x="3128342" y="5972279"/>
                  <a:pt x="2081372" y="6675876"/>
                </a:cubicBezTo>
                <a:lnTo>
                  <a:pt x="1779999" y="6858000"/>
                </a:lnTo>
                <a:lnTo>
                  <a:pt x="0" y="6858000"/>
                </a:ln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19" name="Picture Placeholder 18"/>
          <p:cNvSpPr>
            <a:spLocks noGrp="1"/>
          </p:cNvSpPr>
          <p:nvPr>
            <p:ph type="pic" sz="quarter" idx="87" hasCustomPrompt="1"/>
          </p:nvPr>
        </p:nvSpPr>
        <p:spPr>
          <a:xfrm>
            <a:off x="11003946" y="2043400"/>
            <a:ext cx="1188054" cy="2768041"/>
          </a:xfrm>
          <a:custGeom>
            <a:avLst/>
            <a:gdLst>
              <a:gd name="connsiteX0" fmla="*/ 1549799 w 1549799"/>
              <a:gd name="connsiteY0" fmla="*/ 0 h 3610868"/>
              <a:gd name="connsiteX1" fmla="*/ 1549799 w 1549799"/>
              <a:gd name="connsiteY1" fmla="*/ 3610868 h 3610868"/>
              <a:gd name="connsiteX2" fmla="*/ 1469233 w 1549799"/>
              <a:gd name="connsiteY2" fmla="*/ 3598637 h 3610868"/>
              <a:gd name="connsiteX3" fmla="*/ 0 w 1549799"/>
              <a:gd name="connsiteY3" fmla="*/ 1805434 h 3610868"/>
              <a:gd name="connsiteX4" fmla="*/ 1469233 w 1549799"/>
              <a:gd name="connsiteY4" fmla="*/ 12231 h 361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99" h="3610868">
                <a:moveTo>
                  <a:pt x="1549799" y="0"/>
                </a:moveTo>
                <a:lnTo>
                  <a:pt x="1549799" y="3610868"/>
                </a:lnTo>
                <a:lnTo>
                  <a:pt x="1469233" y="3598637"/>
                </a:lnTo>
                <a:cubicBezTo>
                  <a:pt x="630743" y="3427960"/>
                  <a:pt x="0" y="2689969"/>
                  <a:pt x="0" y="1805434"/>
                </a:cubicBezTo>
                <a:cubicBezTo>
                  <a:pt x="0" y="920900"/>
                  <a:pt x="630743" y="182908"/>
                  <a:pt x="1469233" y="12231"/>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16" name="Текст 7">
            <a:extLst>
              <a:ext uri="{FF2B5EF4-FFF2-40B4-BE49-F238E27FC236}">
                <a16:creationId xmlns:a16="http://schemas.microsoft.com/office/drawing/2014/main" id="{0E95E1C1-C3CC-4989-9ABC-178293BB83E0}"/>
              </a:ext>
            </a:extLst>
          </p:cNvPr>
          <p:cNvSpPr>
            <a:spLocks noGrp="1"/>
          </p:cNvSpPr>
          <p:nvPr>
            <p:ph type="body" sz="quarter" idx="39"/>
          </p:nvPr>
        </p:nvSpPr>
        <p:spPr>
          <a:xfrm>
            <a:off x="5224938" y="2622012"/>
            <a:ext cx="5578882" cy="3550187"/>
          </a:xfrm>
        </p:spPr>
        <p:txBody>
          <a:bodyPr tIns="73152">
            <a:noAutofit/>
          </a:bodyPr>
          <a:lstStyle>
            <a:lvl1pPr algn="l">
              <a:lnSpc>
                <a:spcPct val="145000"/>
              </a:lnSpc>
              <a:spcBef>
                <a:spcPts val="0"/>
              </a:spcBef>
              <a:defRPr lang="en-US" sz="1400" b="0" i="0" baseline="0" smtClean="0">
                <a:effectLst/>
              </a:defRPr>
            </a:lvl1pPr>
            <a:lvl2pPr algn="ctr">
              <a:defRPr/>
            </a:lvl2pPr>
            <a:lvl3pPr algn="ctr">
              <a:defRPr/>
            </a:lvl3pPr>
            <a:lvl4pPr algn="ctr">
              <a:lnSpc>
                <a:spcPct val="150000"/>
              </a:lnSpc>
              <a:defRPr/>
            </a:lvl4pPr>
            <a:lvl5pPr algn="ctr">
              <a:defRPr/>
            </a:lvl5pPr>
          </a:lstStyle>
          <a:p>
            <a:pPr lvl="0"/>
            <a:r>
              <a:rPr lang="en-US" smtClean="0"/>
              <a:t>Click to edit Master text styles</a:t>
            </a:r>
          </a:p>
        </p:txBody>
      </p:sp>
      <p:sp>
        <p:nvSpPr>
          <p:cNvPr id="23" name="Freeform: Shape 22">
            <a:extLst>
              <a:ext uri="{FF2B5EF4-FFF2-40B4-BE49-F238E27FC236}">
                <a16:creationId xmlns:a16="http://schemas.microsoft.com/office/drawing/2014/main" id="{B6064CAB-1057-41AD-A199-A6E8A7026465}"/>
              </a:ext>
            </a:extLst>
          </p:cNvPr>
          <p:cNvSpPr/>
          <p:nvPr userDrawn="1"/>
        </p:nvSpPr>
        <p:spPr>
          <a:xfrm>
            <a:off x="8524888" y="-1578"/>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1F670D-DDAE-4842-9FA1-6B3293DA6A19}"/>
              </a:ext>
            </a:extLst>
          </p:cNvPr>
          <p:cNvSpPr>
            <a:spLocks noGrp="1"/>
          </p:cNvSpPr>
          <p:nvPr>
            <p:ph type="title"/>
          </p:nvPr>
        </p:nvSpPr>
        <p:spPr>
          <a:xfrm>
            <a:off x="5220597" y="1254264"/>
            <a:ext cx="5568696" cy="13350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smtClean="0"/>
              <a:t>Click to edit Master title style</a:t>
            </a:r>
            <a:endParaRPr lang="en-US" dirty="0"/>
          </a:p>
        </p:txBody>
      </p:sp>
    </p:spTree>
    <p:extLst>
      <p:ext uri="{BB962C8B-B14F-4D97-AF65-F5344CB8AC3E}">
        <p14:creationId xmlns:p14="http://schemas.microsoft.com/office/powerpoint/2010/main" val="35407823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mparison ">
    <p:spTree>
      <p:nvGrpSpPr>
        <p:cNvPr id="1" name=""/>
        <p:cNvGrpSpPr/>
        <p:nvPr/>
      </p:nvGrpSpPr>
      <p:grpSpPr>
        <a:xfrm>
          <a:off x="0" y="0"/>
          <a:ext cx="0" cy="0"/>
          <a:chOff x="0" y="0"/>
          <a:chExt cx="0" cy="0"/>
        </a:xfrm>
      </p:grpSpPr>
      <p:sp>
        <p:nvSpPr>
          <p:cNvPr id="38" name="Picture Placeholder 24">
            <a:extLst>
              <a:ext uri="{FF2B5EF4-FFF2-40B4-BE49-F238E27FC236}">
                <a16:creationId xmlns:a16="http://schemas.microsoft.com/office/drawing/2014/main" id="{099F6EE0-0ECC-4BF4-81EC-F8B712B6FA8C}"/>
              </a:ext>
            </a:extLst>
          </p:cNvPr>
          <p:cNvSpPr>
            <a:spLocks noGrp="1"/>
          </p:cNvSpPr>
          <p:nvPr>
            <p:ph type="pic" sz="quarter" idx="105" hasCustomPrompt="1"/>
          </p:nvPr>
        </p:nvSpPr>
        <p:spPr>
          <a:xfrm>
            <a:off x="7968655"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47" name="Oval 46"/>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8" name="Oval 47"/>
          <p:cNvSpPr/>
          <p:nvPr/>
        </p:nvSpPr>
        <p:spPr>
          <a:xfrm>
            <a:off x="1099631"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9" name="Oval 48"/>
          <p:cNvSpPr/>
          <p:nvPr/>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50" name="Oval 49"/>
          <p:cNvSpPr/>
          <p:nvPr/>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6" name="Picture Placeholder 24"/>
          <p:cNvSpPr>
            <a:spLocks noGrp="1"/>
          </p:cNvSpPr>
          <p:nvPr>
            <p:ph type="pic" sz="quarter" idx="104" hasCustomPrompt="1"/>
          </p:nvPr>
        </p:nvSpPr>
        <p:spPr>
          <a:xfrm>
            <a:off x="2455922"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31" name="Text Placeholder 3">
            <a:extLst>
              <a:ext uri="{FF2B5EF4-FFF2-40B4-BE49-F238E27FC236}">
                <a16:creationId xmlns:a16="http://schemas.microsoft.com/office/drawing/2014/main" id="{9E7F9AFC-1AA3-41EE-B9CF-8C208FD278B8}"/>
              </a:ext>
            </a:extLst>
          </p:cNvPr>
          <p:cNvSpPr>
            <a:spLocks noGrp="1"/>
          </p:cNvSpPr>
          <p:nvPr>
            <p:ph type="body" sz="half" idx="2"/>
          </p:nvPr>
        </p:nvSpPr>
        <p:spPr>
          <a:xfrm>
            <a:off x="1099632" y="3462109"/>
            <a:ext cx="4979928" cy="3262853"/>
          </a:xfrm>
        </p:spPr>
        <p:txBody>
          <a:bodyPr>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9" name="Текст 7">
            <a:extLst>
              <a:ext uri="{FF2B5EF4-FFF2-40B4-BE49-F238E27FC236}">
                <a16:creationId xmlns:a16="http://schemas.microsoft.com/office/drawing/2014/main" id="{3914CF55-8C39-482F-A85C-6686F1BF80D0}"/>
              </a:ext>
            </a:extLst>
          </p:cNvPr>
          <p:cNvSpPr>
            <a:spLocks noGrp="1"/>
          </p:cNvSpPr>
          <p:nvPr>
            <p:ph type="body" sz="quarter" idx="106" hasCustomPrompt="1"/>
          </p:nvPr>
        </p:nvSpPr>
        <p:spPr>
          <a:xfrm>
            <a:off x="6612364" y="2823082"/>
            <a:ext cx="4979928" cy="605918"/>
          </a:xfrm>
        </p:spPr>
        <p:txBody>
          <a:bodyPr tIns="0" bIns="0" anchor="ctr" anchorCtr="0">
            <a:noAutofit/>
          </a:bodyPr>
          <a:lstStyle>
            <a:lvl1pPr algn="ctr">
              <a:lnSpc>
                <a:spcPct val="100000"/>
              </a:lnSpc>
              <a:spcBef>
                <a:spcPts val="0"/>
              </a:spcBef>
              <a:defRPr sz="1800" b="0" cap="all" baseline="0">
                <a:solidFill>
                  <a:schemeClr val="tx1">
                    <a:lumMod val="85000"/>
                    <a:lumOff val="15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WRITE TITLE HERE</a:t>
            </a:r>
          </a:p>
        </p:txBody>
      </p:sp>
      <p:sp>
        <p:nvSpPr>
          <p:cNvPr id="41" name="Text Placeholder 3">
            <a:extLst>
              <a:ext uri="{FF2B5EF4-FFF2-40B4-BE49-F238E27FC236}">
                <a16:creationId xmlns:a16="http://schemas.microsoft.com/office/drawing/2014/main" id="{7D73FC3A-EB30-4FD3-B2A9-9E6A7F62BB97}"/>
              </a:ext>
            </a:extLst>
          </p:cNvPr>
          <p:cNvSpPr>
            <a:spLocks noGrp="1"/>
          </p:cNvSpPr>
          <p:nvPr>
            <p:ph type="body" sz="half" idx="107"/>
          </p:nvPr>
        </p:nvSpPr>
        <p:spPr>
          <a:xfrm>
            <a:off x="6612365" y="3462109"/>
            <a:ext cx="4979928" cy="3262853"/>
          </a:xfrm>
        </p:spPr>
        <p:txBody>
          <a:bodyPr>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2" name="Freeform: Shape 41">
            <a:extLst>
              <a:ext uri="{FF2B5EF4-FFF2-40B4-BE49-F238E27FC236}">
                <a16:creationId xmlns:a16="http://schemas.microsoft.com/office/drawing/2014/main" id="{07C33C9A-D7E8-4C10-B4DD-F1B8B3CAF4D7}"/>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669BDAC-80FA-43B7-AF04-AC360CBD9C88}"/>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CB0A3E-9615-4403-8894-873513E49039}"/>
              </a:ext>
            </a:extLst>
          </p:cNvPr>
          <p:cNvSpPr>
            <a:spLocks noGrp="1"/>
          </p:cNvSpPr>
          <p:nvPr>
            <p:ph type="title" hasCustomPrompt="1"/>
          </p:nvPr>
        </p:nvSpPr>
        <p:spPr>
          <a:xfrm>
            <a:off x="1099631" y="2825496"/>
            <a:ext cx="4983480" cy="603504"/>
          </a:xfrm>
        </p:spPr>
        <p:txBody>
          <a:bodyPr vert="horz" lIns="91440" tIns="0" rIns="91440" bIns="0" rtlCol="0" anchor="ctr" anchorCtr="0">
            <a:noAutofit/>
          </a:bodyPr>
          <a:lstStyle>
            <a:lvl1pPr algn="ctr">
              <a:defRPr lang="en-US" sz="1800" b="0" cap="all" baseline="0" dirty="0">
                <a:solidFill>
                  <a:schemeClr val="tx1">
                    <a:lumMod val="85000"/>
                    <a:lumOff val="15000"/>
                  </a:schemeClr>
                </a:solidFill>
                <a:ea typeface="+mn-ea"/>
                <a:cs typeface="+mn-cs"/>
              </a:defRPr>
            </a:lvl1pPr>
          </a:lstStyle>
          <a:p>
            <a:pPr marL="228600" lvl="0" indent="-228600" algn="ctr">
              <a:lnSpc>
                <a:spcPct val="100000"/>
              </a:lnSpc>
              <a:spcBef>
                <a:spcPts val="0"/>
              </a:spcBef>
              <a:buFont typeface="Arial" panose="020B0604020202020204" pitchFamily="34" charset="0"/>
              <a:buChar char="•"/>
            </a:pPr>
            <a:r>
              <a:rPr lang="en-US" dirty="0"/>
              <a:t>WRITE TITLE HERE</a:t>
            </a:r>
          </a:p>
        </p:txBody>
      </p:sp>
    </p:spTree>
    <p:extLst>
      <p:ext uri="{BB962C8B-B14F-4D97-AF65-F5344CB8AC3E}">
        <p14:creationId xmlns:p14="http://schemas.microsoft.com/office/powerpoint/2010/main" val="2375954981"/>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0E54A15-983A-490F-A7FB-0881E0C810F7}"/>
              </a:ext>
            </a:extLst>
          </p:cNvPr>
          <p:cNvSpPr/>
          <p:nvPr userDrawn="1"/>
        </p:nvSpPr>
        <p:spPr>
          <a:xfrm>
            <a:off x="5428096" y="0"/>
            <a:ext cx="6763905" cy="6858000"/>
          </a:xfrm>
          <a:custGeom>
            <a:avLst/>
            <a:gdLst>
              <a:gd name="connsiteX0" fmla="*/ 1 w 6763905"/>
              <a:gd name="connsiteY0" fmla="*/ 0 h 6858000"/>
              <a:gd name="connsiteX1" fmla="*/ 6763905 w 6763905"/>
              <a:gd name="connsiteY1" fmla="*/ 0 h 6858000"/>
              <a:gd name="connsiteX2" fmla="*/ 6763905 w 6763905"/>
              <a:gd name="connsiteY2" fmla="*/ 6858000 h 6858000"/>
              <a:gd name="connsiteX3" fmla="*/ 0 w 6763905"/>
              <a:gd name="connsiteY3" fmla="*/ 6858000 h 6858000"/>
              <a:gd name="connsiteX4" fmla="*/ 154196 w 6763905"/>
              <a:gd name="connsiteY4" fmla="*/ 6697120 h 6858000"/>
              <a:gd name="connsiteX5" fmla="*/ 1423557 w 6763905"/>
              <a:gd name="connsiteY5" fmla="*/ 3429000 h 6858000"/>
              <a:gd name="connsiteX6" fmla="*/ 154196 w 6763905"/>
              <a:gd name="connsiteY6" fmla="*/ 160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905" h="6858000">
                <a:moveTo>
                  <a:pt x="1" y="0"/>
                </a:moveTo>
                <a:lnTo>
                  <a:pt x="6763905" y="0"/>
                </a:lnTo>
                <a:lnTo>
                  <a:pt x="6763905" y="6858000"/>
                </a:lnTo>
                <a:lnTo>
                  <a:pt x="0" y="6858000"/>
                </a:lnTo>
                <a:lnTo>
                  <a:pt x="154196" y="6697120"/>
                </a:lnTo>
                <a:cubicBezTo>
                  <a:pt x="942872" y="5833950"/>
                  <a:pt x="1423557" y="4687315"/>
                  <a:pt x="1423557" y="3429000"/>
                </a:cubicBezTo>
                <a:cubicBezTo>
                  <a:pt x="1423557" y="2170685"/>
                  <a:pt x="942872" y="1024050"/>
                  <a:pt x="154196" y="16088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296150" y="1036565"/>
            <a:ext cx="4514851" cy="573989"/>
          </a:xfrm>
          <a:prstGeom prst="rect">
            <a:avLst/>
          </a:prstGeom>
        </p:spPr>
        <p:txBody>
          <a:bodyPr lIns="0" rIns="0">
            <a:noAutofit/>
          </a:bodyPr>
          <a:lstStyle>
            <a:lvl1pPr>
              <a:defRPr sz="3200" spc="300">
                <a:solidFill>
                  <a:schemeClr val="bg1"/>
                </a:solidFill>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296150" y="2296952"/>
            <a:ext cx="4514851" cy="3779998"/>
          </a:xfrm>
        </p:spPr>
        <p:txBody>
          <a:bodyPr lIns="0" rIns="0">
            <a:normAutofit/>
          </a:bodyPr>
          <a:lstStyle>
            <a:lvl1pPr>
              <a:lnSpc>
                <a:spcPct val="150000"/>
              </a:lnSpc>
              <a:defRPr sz="14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7326300" y="1675127"/>
            <a:ext cx="4484700" cy="407670"/>
          </a:xfrm>
        </p:spPr>
        <p:txBody>
          <a:bodyPr lIns="0" rIns="0">
            <a:noAutofit/>
          </a:bodyPr>
          <a:lstStyle>
            <a:lvl1pPr marL="0" indent="0">
              <a:buNone/>
              <a:defRPr sz="20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Content Placeholder 12">
            <a:extLst>
              <a:ext uri="{FF2B5EF4-FFF2-40B4-BE49-F238E27FC236}">
                <a16:creationId xmlns:a16="http://schemas.microsoft.com/office/drawing/2014/main" id="{483349C3-B089-45CF-9643-0D25E709663B}"/>
              </a:ext>
            </a:extLst>
          </p:cNvPr>
          <p:cNvSpPr>
            <a:spLocks noGrp="1"/>
          </p:cNvSpPr>
          <p:nvPr>
            <p:ph sz="quarter" idx="14"/>
          </p:nvPr>
        </p:nvSpPr>
        <p:spPr>
          <a:xfrm>
            <a:off x="1104901" y="518740"/>
            <a:ext cx="4991099" cy="5924550"/>
          </a:xfrm>
        </p:spPr>
        <p:txBody>
          <a:bodyPr>
            <a:normAutofit/>
          </a:bodyPr>
          <a:lstStyle>
            <a:lvl1pPr>
              <a:defRPr sz="14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Slide Number Placeholder 5">
            <a:extLst>
              <a:ext uri="{FF2B5EF4-FFF2-40B4-BE49-F238E27FC236}">
                <a16:creationId xmlns:a16="http://schemas.microsoft.com/office/drawing/2014/main" id="{E7D247BC-E419-4355-8738-B9CE5CA19B5C}"/>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bg1"/>
                </a:solidFill>
              </a:defRPr>
            </a:lvl1pPr>
          </a:lstStyle>
          <a:p>
            <a:fld id="{8C2E478F-E849-4A8C-AF1F-CBCC78A7CBFA}" type="slidenum">
              <a:rPr lang="en-US" smtClean="0"/>
              <a:pPr/>
              <a:t>‹#›</a:t>
            </a:fld>
            <a:endParaRPr lang="en-US" dirty="0"/>
          </a:p>
        </p:txBody>
      </p:sp>
      <p:sp>
        <p:nvSpPr>
          <p:cNvPr id="12" name="Номер слайда 21">
            <a:extLst>
              <a:ext uri="{FF2B5EF4-FFF2-40B4-BE49-F238E27FC236}">
                <a16:creationId xmlns:a16="http://schemas.microsoft.com/office/drawing/2014/main" id="{2AD04D12-2503-45DD-8909-074A5644588E}"/>
              </a:ext>
            </a:extLst>
          </p:cNvPr>
          <p:cNvSpPr txBox="1">
            <a:spLocks/>
          </p:cNvSpPr>
          <p:nvPr userDrawn="1"/>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a:t>
            </a:fld>
            <a:endParaRPr lang="en-US" sz="1000" dirty="0">
              <a:solidFill>
                <a:schemeClr val="bg1">
                  <a:alpha val="50000"/>
                </a:schemeClr>
              </a:solidFill>
            </a:endParaRPr>
          </a:p>
        </p:txBody>
      </p:sp>
    </p:spTree>
    <p:extLst>
      <p:ext uri="{BB962C8B-B14F-4D97-AF65-F5344CB8AC3E}">
        <p14:creationId xmlns:p14="http://schemas.microsoft.com/office/powerpoint/2010/main" val="36229225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D01DAC-95B2-4F9E-A9B4-92382F943753}"/>
              </a:ext>
            </a:extLst>
          </p:cNvPr>
          <p:cNvSpPr>
            <a:spLocks noGrp="1"/>
          </p:cNvSpPr>
          <p:nvPr>
            <p:ph type="title"/>
          </p:nvPr>
        </p:nvSpPr>
        <p:spPr>
          <a:xfrm>
            <a:off x="1104900" y="365125"/>
            <a:ext cx="10248899" cy="70327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a:extLst>
              <a:ext uri="{FF2B5EF4-FFF2-40B4-BE49-F238E27FC236}">
                <a16:creationId xmlns:a16="http://schemas.microsoft.com/office/drawing/2014/main" id="{B7D57AA7-D108-4C6F-9455-5A9AC5F7DB73}"/>
              </a:ext>
            </a:extLst>
          </p:cNvPr>
          <p:cNvSpPr>
            <a:spLocks noGrp="1"/>
          </p:cNvSpPr>
          <p:nvPr>
            <p:ph type="body" idx="1"/>
          </p:nvPr>
        </p:nvSpPr>
        <p:spPr>
          <a:xfrm>
            <a:off x="954810" y="1670937"/>
            <a:ext cx="1024889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3BBCC2B-A9FA-4472-8509-74B42C12A8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cxnSp>
        <p:nvCxnSpPr>
          <p:cNvPr id="13" name="Straight Connector 12">
            <a:extLst>
              <a:ext uri="{FF2B5EF4-FFF2-40B4-BE49-F238E27FC236}">
                <a16:creationId xmlns:a16="http://schemas.microsoft.com/office/drawing/2014/main" id="{1BD32F58-EB48-4836-BA45-971BA1AA1608}"/>
              </a:ext>
            </a:extLst>
          </p:cNvPr>
          <p:cNvCxnSpPr/>
          <p:nvPr userDrawn="1"/>
        </p:nvCxnSpPr>
        <p:spPr>
          <a:xfrm>
            <a:off x="559704" y="553721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
        <p:nvSpPr>
          <p:cNvPr id="19" name="Номер слайда 21">
            <a:extLst>
              <a:ext uri="{FF2B5EF4-FFF2-40B4-BE49-F238E27FC236}">
                <a16:creationId xmlns:a16="http://schemas.microsoft.com/office/drawing/2014/main" id="{BDEFFF1D-21D1-45B8-A062-F9140F937EE2}"/>
              </a:ext>
            </a:extLst>
          </p:cNvPr>
          <p:cNvSpPr txBox="1">
            <a:spLocks/>
          </p:cNvSpPr>
          <p:nvPr userDrawn="1"/>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pPr/>
              <a:t>‹#›</a:t>
            </a:fld>
            <a:endParaRPr lang="en-US" sz="1000" dirty="0"/>
          </a:p>
        </p:txBody>
      </p:sp>
      <p:cxnSp>
        <p:nvCxnSpPr>
          <p:cNvPr id="20" name="Straight Connector 19">
            <a:extLst>
              <a:ext uri="{FF2B5EF4-FFF2-40B4-BE49-F238E27FC236}">
                <a16:creationId xmlns:a16="http://schemas.microsoft.com/office/drawing/2014/main" id="{DFEBA112-2FA0-448A-A373-EB297C4661F0}"/>
              </a:ext>
            </a:extLst>
          </p:cNvPr>
          <p:cNvCxnSpPr/>
          <p:nvPr userDrawn="1"/>
        </p:nvCxnSpPr>
        <p:spPr>
          <a:xfrm>
            <a:off x="559704" y="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14"/>
          <a:stretch>
            <a:fillRect/>
          </a:stretch>
        </p:blipFill>
        <p:spPr>
          <a:xfrm>
            <a:off x="236588" y="2189410"/>
            <a:ext cx="646232" cy="2298391"/>
          </a:xfrm>
          <a:prstGeom prst="rect">
            <a:avLst/>
          </a:prstGeom>
        </p:spPr>
      </p:pic>
    </p:spTree>
    <p:extLst>
      <p:ext uri="{BB962C8B-B14F-4D97-AF65-F5344CB8AC3E}">
        <p14:creationId xmlns:p14="http://schemas.microsoft.com/office/powerpoint/2010/main" val="1286065101"/>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54" r:id="rId3"/>
    <p:sldLayoutId id="2147483655" r:id="rId4"/>
    <p:sldLayoutId id="2147483660" r:id="rId5"/>
    <p:sldLayoutId id="2147483663" r:id="rId6"/>
    <p:sldLayoutId id="2147483661" r:id="rId7"/>
    <p:sldLayoutId id="2147483662" r:id="rId8"/>
    <p:sldLayoutId id="2147483664" r:id="rId9"/>
    <p:sldLayoutId id="2147483665" r:id="rId10"/>
    <p:sldLayoutId id="2147483668" r:id="rId11"/>
    <p:sldLayoutId id="2147483669"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1807102"/>
            <a:ext cx="10668000" cy="2969443"/>
          </a:xfrm>
        </p:spPr>
        <p:txBody>
          <a:bodyPr>
            <a:normAutofit/>
          </a:bodyPr>
          <a:lstStyle/>
          <a:p>
            <a:r>
              <a:rPr lang="en-US" sz="3600" dirty="0" smtClean="0"/>
              <a:t>To Be or Not to Be:</a:t>
            </a:r>
            <a:br>
              <a:rPr lang="en-US" sz="3600" dirty="0" smtClean="0"/>
            </a:br>
            <a:r>
              <a:rPr lang="en-US" sz="3600" dirty="0" smtClean="0"/>
              <a:t> Law School Edition</a:t>
            </a:r>
            <a:endParaRPr lang="en-US" sz="3600" dirty="0"/>
          </a:p>
        </p:txBody>
      </p:sp>
      <p:sp>
        <p:nvSpPr>
          <p:cNvPr id="10" name="Text Placeholder 9"/>
          <p:cNvSpPr>
            <a:spLocks noGrp="1"/>
          </p:cNvSpPr>
          <p:nvPr>
            <p:ph type="body" idx="13"/>
          </p:nvPr>
        </p:nvSpPr>
        <p:spPr/>
        <p:txBody>
          <a:bodyPr/>
          <a:lstStyle/>
          <a:p>
            <a:r>
              <a:rPr lang="en-US" dirty="0" smtClean="0"/>
              <a:t>Make the right decision for your career</a:t>
            </a:r>
            <a:endParaRPr lang="en-US" dirty="0"/>
          </a:p>
        </p:txBody>
      </p:sp>
    </p:spTree>
    <p:extLst>
      <p:ext uri="{BB962C8B-B14F-4D97-AF65-F5344CB8AC3E}">
        <p14:creationId xmlns:p14="http://schemas.microsoft.com/office/powerpoint/2010/main" val="3876646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descr="Background accent"/>
          <p:cNvSpPr/>
          <p:nvPr/>
        </p:nvSpPr>
        <p:spPr>
          <a:xfrm>
            <a:off x="1329322" y="5717514"/>
            <a:ext cx="1012464" cy="1007136"/>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Номер слайда 21">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10</a:t>
            </a:fld>
            <a:endParaRPr lang="en-US" sz="1000" dirty="0">
              <a:solidFill>
                <a:schemeClr val="bg1">
                  <a:alpha val="50000"/>
                </a:schemeClr>
              </a:solidFill>
            </a:endParaRPr>
          </a:p>
        </p:txBody>
      </p:sp>
      <p:sp>
        <p:nvSpPr>
          <p:cNvPr id="9" name="Title 4">
            <a:extLst>
              <a:ext uri="{FF2B5EF4-FFF2-40B4-BE49-F238E27FC236}">
                <a16:creationId xmlns:a16="http://schemas.microsoft.com/office/drawing/2014/main" id="{C11E0449-C335-46DB-B971-B68D8522B501}"/>
              </a:ext>
            </a:extLst>
          </p:cNvPr>
          <p:cNvSpPr>
            <a:spLocks noGrp="1"/>
          </p:cNvSpPr>
          <p:nvPr>
            <p:ph type="title"/>
          </p:nvPr>
        </p:nvSpPr>
        <p:spPr>
          <a:xfrm>
            <a:off x="1038203" y="-340486"/>
            <a:ext cx="5962671" cy="1563624"/>
          </a:xfrm>
        </p:spPr>
        <p:txBody>
          <a:bodyPr/>
          <a:lstStyle/>
          <a:p>
            <a:r>
              <a:rPr lang="en-US" b="1" dirty="0" smtClean="0"/>
              <a:t>How Law Schools Determine whom to Admit</a:t>
            </a:r>
            <a:endParaRPr lang="en-US" b="1" dirty="0"/>
          </a:p>
        </p:txBody>
      </p:sp>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092" r="24092"/>
          <a:stretch>
            <a:fillRect/>
          </a:stretch>
        </p:blipFill>
        <p:spPr>
          <a:xfrm>
            <a:off x="6391275" y="0"/>
            <a:ext cx="5800727" cy="6858000"/>
          </a:xfrm>
        </p:spPr>
      </p:pic>
      <p:sp>
        <p:nvSpPr>
          <p:cNvPr id="14" name="TextBox 13"/>
          <p:cNvSpPr txBox="1"/>
          <p:nvPr/>
        </p:nvSpPr>
        <p:spPr>
          <a:xfrm>
            <a:off x="876300" y="1223139"/>
            <a:ext cx="6124574" cy="5293757"/>
          </a:xfrm>
          <a:prstGeom prst="rect">
            <a:avLst/>
          </a:prstGeom>
          <a:noFill/>
        </p:spPr>
        <p:txBody>
          <a:bodyPr wrap="square" rtlCol="0">
            <a:spAutoFit/>
          </a:bodyPr>
          <a:lstStyle/>
          <a:p>
            <a:pPr lvl="0"/>
            <a:r>
              <a:rPr lang="en-US" sz="1200" b="1" u="sng" dirty="0">
                <a:solidFill>
                  <a:prstClr val="black"/>
                </a:solidFill>
              </a:rPr>
              <a:t>Application Package</a:t>
            </a:r>
          </a:p>
          <a:p>
            <a:pPr marL="228600" lvl="0" indent="-228600">
              <a:buFont typeface="Arial" panose="020B0604020202020204" pitchFamily="34" charset="0"/>
              <a:buChar char="•"/>
            </a:pPr>
            <a:r>
              <a:rPr lang="en-US" sz="1200" dirty="0">
                <a:solidFill>
                  <a:prstClr val="black"/>
                </a:solidFill>
              </a:rPr>
              <a:t>Application</a:t>
            </a:r>
          </a:p>
          <a:p>
            <a:pPr marL="228600" lvl="0" indent="-228600">
              <a:buFont typeface="Arial" panose="020B0604020202020204" pitchFamily="34" charset="0"/>
              <a:buChar char="•"/>
            </a:pPr>
            <a:r>
              <a:rPr lang="en-US" sz="1200" dirty="0">
                <a:solidFill>
                  <a:prstClr val="black"/>
                </a:solidFill>
              </a:rPr>
              <a:t>LSAT score</a:t>
            </a:r>
          </a:p>
          <a:p>
            <a:pPr marL="228600" lvl="0" indent="-228600">
              <a:buFont typeface="Arial" panose="020B0604020202020204" pitchFamily="34" charset="0"/>
              <a:buChar char="•"/>
            </a:pPr>
            <a:r>
              <a:rPr lang="en-US" sz="1200" dirty="0">
                <a:solidFill>
                  <a:prstClr val="black"/>
                </a:solidFill>
              </a:rPr>
              <a:t>Letters of recommendation(if required)</a:t>
            </a:r>
          </a:p>
          <a:p>
            <a:pPr marL="228600" lvl="0" indent="-228600">
              <a:buFont typeface="Arial" panose="020B0604020202020204" pitchFamily="34" charset="0"/>
              <a:buChar char="•"/>
            </a:pPr>
            <a:r>
              <a:rPr lang="en-US" sz="1200" dirty="0">
                <a:solidFill>
                  <a:prstClr val="black"/>
                </a:solidFill>
              </a:rPr>
              <a:t>Personal statement</a:t>
            </a:r>
          </a:p>
          <a:p>
            <a:pPr marL="228600" lvl="0" indent="-228600">
              <a:buFont typeface="Arial" panose="020B0604020202020204" pitchFamily="34" charset="0"/>
              <a:buChar char="•"/>
            </a:pPr>
            <a:r>
              <a:rPr lang="en-US" sz="1200" dirty="0">
                <a:solidFill>
                  <a:prstClr val="black"/>
                </a:solidFill>
              </a:rPr>
              <a:t>Application Fee (if required)</a:t>
            </a:r>
          </a:p>
          <a:p>
            <a:pPr marL="228600" lvl="0" indent="-228600">
              <a:buFont typeface="Arial" panose="020B0604020202020204" pitchFamily="34" charset="0"/>
              <a:buChar char="•"/>
            </a:pPr>
            <a:r>
              <a:rPr lang="en-US" sz="1200" dirty="0">
                <a:solidFill>
                  <a:prstClr val="black"/>
                </a:solidFill>
              </a:rPr>
              <a:t>Any additional requirements unique to that particular </a:t>
            </a:r>
            <a:r>
              <a:rPr lang="en-US" sz="1200" dirty="0" smtClean="0">
                <a:solidFill>
                  <a:prstClr val="black"/>
                </a:solidFill>
              </a:rPr>
              <a:t>school (Resume, unofficial transcript etc.) </a:t>
            </a:r>
            <a:endParaRPr lang="en-US" sz="1200" dirty="0">
              <a:solidFill>
                <a:prstClr val="black"/>
              </a:solidFill>
            </a:endParaRPr>
          </a:p>
          <a:p>
            <a:pPr marL="228600" lvl="0" indent="-228600">
              <a:buFont typeface="Arial" panose="020B0604020202020204" pitchFamily="34" charset="0"/>
              <a:buChar char="•"/>
            </a:pPr>
            <a:endParaRPr lang="en-US" sz="1200" dirty="0">
              <a:solidFill>
                <a:prstClr val="black"/>
              </a:solidFill>
            </a:endParaRPr>
          </a:p>
          <a:p>
            <a:pPr lvl="0"/>
            <a:r>
              <a:rPr lang="en-US" sz="1200" b="1" u="sng" dirty="0">
                <a:solidFill>
                  <a:prstClr val="black"/>
                </a:solidFill>
              </a:rPr>
              <a:t>Important Tips</a:t>
            </a:r>
          </a:p>
          <a:p>
            <a:pPr marL="228600" lvl="0" indent="-228600">
              <a:buFont typeface="Arial" panose="020B0604020202020204" pitchFamily="34" charset="0"/>
              <a:buChar char="•"/>
            </a:pPr>
            <a:r>
              <a:rPr lang="en-US" sz="1200" dirty="0">
                <a:solidFill>
                  <a:prstClr val="black"/>
                </a:solidFill>
              </a:rPr>
              <a:t>There is </a:t>
            </a:r>
            <a:r>
              <a:rPr lang="en-US" sz="1200" b="1" dirty="0">
                <a:solidFill>
                  <a:prstClr val="black"/>
                </a:solidFill>
              </a:rPr>
              <a:t>no such thing as an “honest mistake”</a:t>
            </a:r>
            <a:r>
              <a:rPr lang="en-US" sz="1200" dirty="0">
                <a:solidFill>
                  <a:prstClr val="black"/>
                </a:solidFill>
              </a:rPr>
              <a:t>  make sure all application material is accurate and you have not adjusted any documents. This can affect you before, during and after law school.</a:t>
            </a:r>
          </a:p>
          <a:p>
            <a:pPr lvl="0"/>
            <a:endParaRPr lang="en-US" sz="1200" dirty="0">
              <a:solidFill>
                <a:prstClr val="black"/>
              </a:solidFill>
            </a:endParaRPr>
          </a:p>
          <a:p>
            <a:pPr marL="228600" lvl="0" indent="-228600">
              <a:buFont typeface="Arial" panose="020B0604020202020204" pitchFamily="34" charset="0"/>
              <a:buChar char="•"/>
            </a:pPr>
            <a:r>
              <a:rPr lang="en-US" sz="1200" b="1" dirty="0">
                <a:solidFill>
                  <a:prstClr val="black"/>
                </a:solidFill>
              </a:rPr>
              <a:t>Apply early</a:t>
            </a:r>
            <a:r>
              <a:rPr lang="en-US" sz="1200" dirty="0">
                <a:solidFill>
                  <a:prstClr val="black"/>
                </a:solidFill>
              </a:rPr>
              <a:t>! Most schools recruit through out the whole year, but you don’t want your application to be reviewed last minute</a:t>
            </a:r>
          </a:p>
          <a:p>
            <a:pPr lvl="0"/>
            <a:endParaRPr lang="en-US" sz="1200" dirty="0">
              <a:solidFill>
                <a:prstClr val="black"/>
              </a:solidFill>
            </a:endParaRPr>
          </a:p>
          <a:p>
            <a:pPr marL="228600" lvl="0" indent="-228600">
              <a:buFont typeface="Arial" panose="020B0604020202020204" pitchFamily="34" charset="0"/>
              <a:buChar char="•"/>
            </a:pPr>
            <a:r>
              <a:rPr lang="en-US" sz="1200" dirty="0">
                <a:solidFill>
                  <a:prstClr val="black"/>
                </a:solidFill>
              </a:rPr>
              <a:t>If you apply early then </a:t>
            </a:r>
            <a:r>
              <a:rPr lang="en-US" sz="1200" b="1" dirty="0">
                <a:solidFill>
                  <a:prstClr val="black"/>
                </a:solidFill>
              </a:rPr>
              <a:t>you can make a decision </a:t>
            </a:r>
            <a:r>
              <a:rPr lang="en-US" sz="1200" dirty="0">
                <a:solidFill>
                  <a:prstClr val="black"/>
                </a:solidFill>
              </a:rPr>
              <a:t>to either accept one of the early offers you received or continue to apply to more law schools</a:t>
            </a:r>
          </a:p>
          <a:p>
            <a:pPr lvl="0"/>
            <a:endParaRPr lang="en-US" sz="1200" dirty="0">
              <a:solidFill>
                <a:prstClr val="black"/>
              </a:solidFill>
            </a:endParaRPr>
          </a:p>
          <a:p>
            <a:pPr marL="228600" lvl="0" indent="-228600">
              <a:buFont typeface="Arial" panose="020B0604020202020204" pitchFamily="34" charset="0"/>
              <a:buChar char="•"/>
            </a:pPr>
            <a:r>
              <a:rPr lang="en-US" sz="1200" b="1" dirty="0">
                <a:solidFill>
                  <a:prstClr val="black"/>
                </a:solidFill>
              </a:rPr>
              <a:t>Two factors applied objectively: </a:t>
            </a:r>
            <a:r>
              <a:rPr lang="en-US" sz="1200" dirty="0">
                <a:solidFill>
                  <a:prstClr val="black"/>
                </a:solidFill>
              </a:rPr>
              <a:t>Undergraduate GPA and LSAT Score</a:t>
            </a:r>
          </a:p>
          <a:p>
            <a:pPr lvl="0"/>
            <a:endParaRPr lang="en-US" sz="1200" dirty="0">
              <a:solidFill>
                <a:prstClr val="black"/>
              </a:solidFill>
            </a:endParaRPr>
          </a:p>
          <a:p>
            <a:pPr marL="228600" lvl="0" indent="-228600">
              <a:buFont typeface="Arial" panose="020B0604020202020204" pitchFamily="34" charset="0"/>
              <a:buChar char="•"/>
            </a:pPr>
            <a:r>
              <a:rPr lang="en-US" sz="1200" dirty="0">
                <a:solidFill>
                  <a:prstClr val="black"/>
                </a:solidFill>
              </a:rPr>
              <a:t>“If your credentials  fall below the school’s standards, you will probably be denied admissions</a:t>
            </a:r>
            <a:r>
              <a:rPr lang="en-US" sz="1200" dirty="0" smtClean="0">
                <a:solidFill>
                  <a:prstClr val="black"/>
                </a:solidFill>
              </a:rPr>
              <a:t>.”- If you can justify credentials that don’t meet standards then make sure to add it to the addendum.</a:t>
            </a:r>
            <a:endParaRPr lang="en-US" sz="1200" dirty="0">
              <a:solidFill>
                <a:prstClr val="black"/>
              </a:solidFill>
            </a:endParaRPr>
          </a:p>
          <a:p>
            <a:pPr lvl="0"/>
            <a:endParaRPr lang="en-US" sz="1200" dirty="0">
              <a:solidFill>
                <a:prstClr val="black"/>
              </a:solidFill>
            </a:endParaRPr>
          </a:p>
          <a:p>
            <a:pPr marL="228600" lvl="0" indent="-228600">
              <a:buFont typeface="Arial" panose="020B0604020202020204" pitchFamily="34" charset="0"/>
              <a:buChar char="•"/>
            </a:pPr>
            <a:r>
              <a:rPr lang="en-US" sz="1200" b="1" dirty="0">
                <a:solidFill>
                  <a:prstClr val="black"/>
                </a:solidFill>
              </a:rPr>
              <a:t>Other factors they may consider: </a:t>
            </a:r>
            <a:r>
              <a:rPr lang="en-US" sz="1200" dirty="0">
                <a:solidFill>
                  <a:prstClr val="black"/>
                </a:solidFill>
              </a:rPr>
              <a:t>Experience, Personal Statement, Obstacles you may have overcome, past accomplishments, grade improvement…etc</a:t>
            </a:r>
            <a:r>
              <a:rPr lang="en-US" sz="1400" dirty="0">
                <a:solidFill>
                  <a:prstClr val="black"/>
                </a:solidFill>
              </a:rPr>
              <a:t>.</a:t>
            </a:r>
          </a:p>
        </p:txBody>
      </p:sp>
    </p:spTree>
    <p:extLst>
      <p:ext uri="{BB962C8B-B14F-4D97-AF65-F5344CB8AC3E}">
        <p14:creationId xmlns:p14="http://schemas.microsoft.com/office/powerpoint/2010/main" val="1891862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238801-5FA2-45D0-8DCD-2CE63F6A7809}"/>
              </a:ext>
            </a:extLst>
          </p:cNvPr>
          <p:cNvSpPr>
            <a:spLocks noGrp="1"/>
          </p:cNvSpPr>
          <p:nvPr>
            <p:ph type="body" sz="half" idx="2"/>
          </p:nvPr>
        </p:nvSpPr>
        <p:spPr>
          <a:xfrm>
            <a:off x="1106783" y="2919678"/>
            <a:ext cx="4849880" cy="3762393"/>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US" sz="1700" dirty="0" smtClean="0"/>
              <a:t>Start building a genuine relationship with your professors</a:t>
            </a:r>
          </a:p>
          <a:p>
            <a:pPr>
              <a:lnSpc>
                <a:spcPct val="120000"/>
              </a:lnSpc>
              <a:spcBef>
                <a:spcPts val="0"/>
              </a:spcBef>
            </a:pPr>
            <a:endParaRPr lang="en-US" sz="1700" dirty="0" smtClean="0"/>
          </a:p>
          <a:p>
            <a:pPr marL="285750" indent="-285750">
              <a:lnSpc>
                <a:spcPct val="120000"/>
              </a:lnSpc>
              <a:spcBef>
                <a:spcPts val="0"/>
              </a:spcBef>
              <a:buFont typeface="Arial" panose="020B0604020202020204" pitchFamily="34" charset="0"/>
              <a:buChar char="•"/>
            </a:pPr>
            <a:r>
              <a:rPr lang="en-US" sz="1700" dirty="0" smtClean="0"/>
              <a:t>Go to their office hours. Get interested in their research or projects they are working on</a:t>
            </a:r>
          </a:p>
          <a:p>
            <a:pPr>
              <a:lnSpc>
                <a:spcPct val="120000"/>
              </a:lnSpc>
              <a:spcBef>
                <a:spcPts val="0"/>
              </a:spcBef>
            </a:pPr>
            <a:endParaRPr lang="en-US" sz="1700" dirty="0" smtClean="0"/>
          </a:p>
          <a:p>
            <a:pPr marL="285750" indent="-285750">
              <a:lnSpc>
                <a:spcPct val="120000"/>
              </a:lnSpc>
              <a:spcBef>
                <a:spcPts val="0"/>
              </a:spcBef>
              <a:buFont typeface="Arial" panose="020B0604020202020204" pitchFamily="34" charset="0"/>
              <a:buChar char="•"/>
            </a:pPr>
            <a:r>
              <a:rPr lang="en-US" sz="1700" dirty="0" smtClean="0"/>
              <a:t>Request a letter of recommendation three months in advance and follow-up</a:t>
            </a:r>
          </a:p>
          <a:p>
            <a:pPr>
              <a:lnSpc>
                <a:spcPct val="120000"/>
              </a:lnSpc>
              <a:spcBef>
                <a:spcPts val="0"/>
              </a:spcBef>
            </a:pPr>
            <a:endParaRPr lang="en-US" sz="1700" dirty="0" smtClean="0"/>
          </a:p>
          <a:p>
            <a:pPr marL="285750" indent="-285750">
              <a:lnSpc>
                <a:spcPct val="120000"/>
              </a:lnSpc>
              <a:spcBef>
                <a:spcPts val="0"/>
              </a:spcBef>
              <a:buFont typeface="Arial" panose="020B0604020202020204" pitchFamily="34" charset="0"/>
              <a:buChar char="•"/>
            </a:pPr>
            <a:r>
              <a:rPr lang="en-US" sz="1700" dirty="0" smtClean="0"/>
              <a:t>Provide your professor a deadline</a:t>
            </a:r>
          </a:p>
          <a:p>
            <a:pPr>
              <a:lnSpc>
                <a:spcPct val="120000"/>
              </a:lnSpc>
              <a:spcBef>
                <a:spcPts val="0"/>
              </a:spcBef>
            </a:pPr>
            <a:endParaRPr lang="en-US" sz="1700" dirty="0" smtClean="0"/>
          </a:p>
          <a:p>
            <a:pPr marL="285750" indent="-285750">
              <a:lnSpc>
                <a:spcPct val="120000"/>
              </a:lnSpc>
              <a:spcBef>
                <a:spcPts val="0"/>
              </a:spcBef>
              <a:buFont typeface="Arial" panose="020B0604020202020204" pitchFamily="34" charset="0"/>
              <a:buChar char="•"/>
            </a:pPr>
            <a:r>
              <a:rPr lang="en-US" sz="1700" dirty="0" smtClean="0"/>
              <a:t>In your email request to your professor include your resume, purpose of why you want to go to law school, remind the professor the class you participated in and the grade you received</a:t>
            </a:r>
          </a:p>
          <a:p>
            <a:pPr>
              <a:lnSpc>
                <a:spcPct val="120000"/>
              </a:lnSpc>
              <a:spcBef>
                <a:spcPts val="0"/>
              </a:spcBef>
            </a:pPr>
            <a:endParaRPr lang="en-US" sz="1700" dirty="0" smtClean="0"/>
          </a:p>
          <a:p>
            <a:pPr marL="285750" indent="-285750">
              <a:lnSpc>
                <a:spcPct val="120000"/>
              </a:lnSpc>
              <a:spcBef>
                <a:spcPts val="0"/>
              </a:spcBef>
              <a:buFont typeface="Arial" panose="020B0604020202020204" pitchFamily="34" charset="0"/>
              <a:buChar char="•"/>
            </a:pPr>
            <a:r>
              <a:rPr lang="en-US" sz="1700" dirty="0" smtClean="0"/>
              <a:t>Send your professor a thank you note and update them on your application progress</a:t>
            </a:r>
          </a:p>
          <a:p>
            <a:pPr>
              <a:lnSpc>
                <a:spcPct val="120000"/>
              </a:lnSpc>
              <a:spcBef>
                <a:spcPts val="0"/>
              </a:spcBef>
            </a:pPr>
            <a:endParaRPr lang="en-US" sz="1700" dirty="0" smtClean="0"/>
          </a:p>
          <a:p>
            <a:pPr marL="285750" indent="-285750">
              <a:lnSpc>
                <a:spcPct val="120000"/>
              </a:lnSpc>
              <a:spcBef>
                <a:spcPts val="0"/>
              </a:spcBef>
              <a:buFont typeface="Arial" panose="020B0604020202020204" pitchFamily="34" charset="0"/>
              <a:buChar char="•"/>
            </a:pPr>
            <a:r>
              <a:rPr lang="en-US" sz="1700" dirty="0" smtClean="0"/>
              <a:t>Some law schools will not accept T.A. letters of recommendation. Please double check each law school website or call their admissions office</a:t>
            </a:r>
          </a:p>
          <a:p>
            <a:pPr marL="285750" indent="-285750">
              <a:buFont typeface="Arial" panose="020B0604020202020204" pitchFamily="34" charset="0"/>
              <a:buChar char="•"/>
            </a:pPr>
            <a:endParaRPr lang="en-US" dirty="0" smtClean="0"/>
          </a:p>
        </p:txBody>
      </p:sp>
      <p:sp>
        <p:nvSpPr>
          <p:cNvPr id="7" name="Text Placeholder 6">
            <a:extLst>
              <a:ext uri="{FF2B5EF4-FFF2-40B4-BE49-F238E27FC236}">
                <a16:creationId xmlns:a16="http://schemas.microsoft.com/office/drawing/2014/main" id="{22C2EFE3-751E-4B8B-A2C0-0FCD72A5E0EF}"/>
              </a:ext>
            </a:extLst>
          </p:cNvPr>
          <p:cNvSpPr>
            <a:spLocks noGrp="1"/>
          </p:cNvSpPr>
          <p:nvPr>
            <p:ph type="body" sz="quarter" idx="106"/>
          </p:nvPr>
        </p:nvSpPr>
        <p:spPr>
          <a:xfrm>
            <a:off x="6612364" y="2313760"/>
            <a:ext cx="4979928" cy="605918"/>
          </a:xfrm>
        </p:spPr>
        <p:txBody>
          <a:bodyPr/>
          <a:lstStyle/>
          <a:p>
            <a:pPr marL="0" indent="0">
              <a:buNone/>
            </a:pPr>
            <a:r>
              <a:rPr lang="en-US" b="1" u="sng" dirty="0" smtClean="0"/>
              <a:t>Transcripts</a:t>
            </a:r>
            <a:endParaRPr lang="en-US" b="1" u="sng" dirty="0"/>
          </a:p>
        </p:txBody>
      </p:sp>
      <p:sp>
        <p:nvSpPr>
          <p:cNvPr id="8" name="Text Placeholder 7">
            <a:extLst>
              <a:ext uri="{FF2B5EF4-FFF2-40B4-BE49-F238E27FC236}">
                <a16:creationId xmlns:a16="http://schemas.microsoft.com/office/drawing/2014/main" id="{03D0101B-4320-4130-8381-DDFACEB78A63}"/>
              </a:ext>
            </a:extLst>
          </p:cNvPr>
          <p:cNvSpPr>
            <a:spLocks noGrp="1"/>
          </p:cNvSpPr>
          <p:nvPr>
            <p:ph type="body" sz="half" idx="107"/>
          </p:nvPr>
        </p:nvSpPr>
        <p:spPr>
          <a:xfrm>
            <a:off x="6612364" y="2919678"/>
            <a:ext cx="5222585" cy="2918319"/>
          </a:xfrm>
        </p:spPr>
        <p:txBody>
          <a:bodyPr>
            <a:normAutofit lnSpcReduction="10000"/>
          </a:bodyPr>
          <a:lstStyle/>
          <a:p>
            <a:pPr>
              <a:lnSpc>
                <a:spcPct val="120000"/>
              </a:lnSpc>
              <a:spcBef>
                <a:spcPts val="0"/>
              </a:spcBef>
            </a:pPr>
            <a:r>
              <a:rPr lang="en-US" sz="2000" b="1" u="sng" dirty="0" smtClean="0"/>
              <a:t>UCR Request Transcript Information</a:t>
            </a:r>
          </a:p>
          <a:p>
            <a:pPr marL="285750" indent="-285750">
              <a:lnSpc>
                <a:spcPct val="120000"/>
              </a:lnSpc>
              <a:spcBef>
                <a:spcPts val="0"/>
              </a:spcBef>
              <a:buFont typeface="Arial" panose="020B0604020202020204" pitchFamily="34" charset="0"/>
              <a:buChar char="•"/>
            </a:pPr>
            <a:r>
              <a:rPr lang="en-US" sz="2000" dirty="0" smtClean="0"/>
              <a:t>Please visit the registrars website for details. Make sure your request is made two weeks in advance.</a:t>
            </a:r>
          </a:p>
          <a:p>
            <a:pPr>
              <a:lnSpc>
                <a:spcPct val="120000"/>
              </a:lnSpc>
              <a:spcBef>
                <a:spcPts val="0"/>
              </a:spcBef>
            </a:pPr>
            <a:endParaRPr lang="en-US" sz="2000" dirty="0" smtClean="0"/>
          </a:p>
          <a:p>
            <a:pPr>
              <a:lnSpc>
                <a:spcPct val="120000"/>
              </a:lnSpc>
              <a:spcBef>
                <a:spcPts val="0"/>
              </a:spcBef>
            </a:pPr>
            <a:r>
              <a:rPr lang="en-US" sz="2000" b="1" u="sng" dirty="0" smtClean="0"/>
              <a:t>Important Tips</a:t>
            </a:r>
            <a:r>
              <a:rPr lang="en-US" sz="2000" u="sng" dirty="0" smtClean="0"/>
              <a:t>:</a:t>
            </a:r>
          </a:p>
          <a:p>
            <a:pPr>
              <a:lnSpc>
                <a:spcPct val="120000"/>
              </a:lnSpc>
              <a:spcBef>
                <a:spcPts val="0"/>
              </a:spcBef>
            </a:pPr>
            <a:endParaRPr lang="en-US" sz="2000" u="sng" dirty="0" smtClean="0"/>
          </a:p>
          <a:p>
            <a:pPr marL="285750" indent="-285750">
              <a:lnSpc>
                <a:spcPct val="120000"/>
              </a:lnSpc>
              <a:spcBef>
                <a:spcPts val="0"/>
              </a:spcBef>
              <a:buFont typeface="Arial" panose="020B0604020202020204" pitchFamily="34" charset="0"/>
              <a:buChar char="•"/>
            </a:pPr>
            <a:r>
              <a:rPr lang="en-US" sz="2000" dirty="0" smtClean="0"/>
              <a:t>You have to directly send transcripts to LSAC. </a:t>
            </a:r>
          </a:p>
          <a:p>
            <a:endParaRPr lang="en-US" sz="2000"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40" name="Title 39">
            <a:extLst>
              <a:ext uri="{FF2B5EF4-FFF2-40B4-BE49-F238E27FC236}">
                <a16:creationId xmlns:a16="http://schemas.microsoft.com/office/drawing/2014/main" id="{65A5376C-613D-4FB8-8667-427E0D7DFDAB}"/>
              </a:ext>
            </a:extLst>
          </p:cNvPr>
          <p:cNvSpPr>
            <a:spLocks noGrp="1"/>
          </p:cNvSpPr>
          <p:nvPr>
            <p:ph type="title"/>
          </p:nvPr>
        </p:nvSpPr>
        <p:spPr>
          <a:xfrm>
            <a:off x="1106783" y="2353459"/>
            <a:ext cx="4983480" cy="603504"/>
          </a:xfrm>
        </p:spPr>
        <p:txBody>
          <a:bodyPr/>
          <a:lstStyle/>
          <a:p>
            <a:r>
              <a:rPr lang="en-US" b="1" u="sng" dirty="0" smtClean="0"/>
              <a:t>Letters of Recommendation</a:t>
            </a:r>
            <a:endParaRPr lang="en-US" b="1" u="sng" dirty="0"/>
          </a:p>
        </p:txBody>
      </p:sp>
      <p:pic>
        <p:nvPicPr>
          <p:cNvPr id="10" name="Picture Placeholder 9"/>
          <p:cNvPicPr>
            <a:picLocks noGrp="1" noChangeAspect="1"/>
          </p:cNvPicPr>
          <p:nvPr>
            <p:ph type="pic" sz="quarter" idx="105"/>
          </p:nvPr>
        </p:nvPicPr>
        <p:blipFill>
          <a:blip r:embed="rId3">
            <a:extLst>
              <a:ext uri="{28A0092B-C50C-407E-A947-70E740481C1C}">
                <a14:useLocalDpi xmlns:a14="http://schemas.microsoft.com/office/drawing/2010/main" val="0"/>
              </a:ext>
            </a:extLst>
          </a:blip>
          <a:srcRect l="33834" r="33834"/>
          <a:stretch>
            <a:fillRect/>
          </a:stretch>
        </p:blipFill>
        <p:spPr>
          <a:xfrm>
            <a:off x="7959724" y="145239"/>
            <a:ext cx="2285207" cy="2273182"/>
          </a:xfrm>
        </p:spPr>
      </p:pic>
      <p:pic>
        <p:nvPicPr>
          <p:cNvPr id="9" name="Picture Placeholder 8"/>
          <p:cNvPicPr>
            <a:picLocks noGrp="1" noChangeAspect="1"/>
          </p:cNvPicPr>
          <p:nvPr>
            <p:ph type="pic" sz="quarter" idx="104"/>
          </p:nvPr>
        </p:nvPicPr>
        <p:blipFill>
          <a:blip r:embed="rId4">
            <a:extLst>
              <a:ext uri="{28A0092B-C50C-407E-A947-70E740481C1C}">
                <a14:useLocalDpi xmlns:a14="http://schemas.microsoft.com/office/drawing/2010/main" val="0"/>
              </a:ext>
            </a:extLst>
          </a:blip>
          <a:srcRect l="16480" r="16480"/>
          <a:stretch>
            <a:fillRect/>
          </a:stretch>
        </p:blipFill>
        <p:spPr>
          <a:xfrm>
            <a:off x="2455920" y="145239"/>
            <a:ext cx="2285207" cy="2273182"/>
          </a:xfrm>
        </p:spPr>
      </p:pic>
    </p:spTree>
    <p:extLst>
      <p:ext uri="{BB962C8B-B14F-4D97-AF65-F5344CB8AC3E}">
        <p14:creationId xmlns:p14="http://schemas.microsoft.com/office/powerpoint/2010/main" val="2924579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39"/>
          </p:nvPr>
        </p:nvSpPr>
        <p:spPr>
          <a:xfrm>
            <a:off x="5035653" y="1461263"/>
            <a:ext cx="5784747" cy="4684396"/>
          </a:xfrm>
        </p:spPr>
        <p:txBody>
          <a:bodyPr/>
          <a:lstStyle/>
          <a:p>
            <a:pPr marL="0" indent="0">
              <a:buNone/>
            </a:pPr>
            <a:r>
              <a:rPr lang="en-US" sz="1800" b="1" u="sng" dirty="0" smtClean="0"/>
              <a:t>Tell your story</a:t>
            </a:r>
          </a:p>
          <a:p>
            <a:r>
              <a:rPr lang="en-US" sz="1800" dirty="0" smtClean="0"/>
              <a:t>A personal statement informs admissions representatives about yourself.</a:t>
            </a:r>
          </a:p>
          <a:p>
            <a:pPr marL="0" indent="0">
              <a:buNone/>
            </a:pPr>
            <a:endParaRPr lang="en-US" sz="1800" dirty="0" smtClean="0"/>
          </a:p>
          <a:p>
            <a:r>
              <a:rPr lang="en-US" sz="1800" dirty="0" smtClean="0"/>
              <a:t>Everyone has a unique story and schools want to recruit qualified students beyond their grades and test score.</a:t>
            </a:r>
          </a:p>
          <a:p>
            <a:pPr marL="0" indent="0">
              <a:buNone/>
            </a:pPr>
            <a:endParaRPr lang="en-US" sz="1800" dirty="0" smtClean="0"/>
          </a:p>
          <a:p>
            <a:r>
              <a:rPr lang="en-US" sz="1800" dirty="0" smtClean="0"/>
              <a:t>If you have overcome a serious obstacle in your life to get where you are today, share that with the committee.</a:t>
            </a:r>
          </a:p>
          <a:p>
            <a:pPr marL="0" indent="0">
              <a:buNone/>
            </a:pPr>
            <a:endParaRPr lang="en-US" sz="1800" dirty="0" smtClean="0"/>
          </a:p>
          <a:p>
            <a:r>
              <a:rPr lang="en-US" sz="1800" dirty="0" smtClean="0"/>
              <a:t>This is an opportunity to share your passion of why you want to attend law school.</a:t>
            </a:r>
          </a:p>
          <a:p>
            <a:endParaRPr lang="en-US" dirty="0"/>
          </a:p>
        </p:txBody>
      </p:sp>
      <p:sp>
        <p:nvSpPr>
          <p:cNvPr id="5" name="Title 4">
            <a:extLst>
              <a:ext uri="{FF2B5EF4-FFF2-40B4-BE49-F238E27FC236}">
                <a16:creationId xmlns:a16="http://schemas.microsoft.com/office/drawing/2014/main" id="{C11E0449-C335-46DB-B971-B68D8522B501}"/>
              </a:ext>
            </a:extLst>
          </p:cNvPr>
          <p:cNvSpPr>
            <a:spLocks noGrp="1"/>
          </p:cNvSpPr>
          <p:nvPr>
            <p:ph type="title"/>
          </p:nvPr>
        </p:nvSpPr>
        <p:spPr>
          <a:xfrm>
            <a:off x="5867929" y="-228627"/>
            <a:ext cx="5568696" cy="1335024"/>
          </a:xfrm>
        </p:spPr>
        <p:txBody>
          <a:bodyPr/>
          <a:lstStyle/>
          <a:p>
            <a:r>
              <a:rPr lang="en-US" b="1" dirty="0" smtClean="0"/>
              <a:t>Personal Statement</a:t>
            </a:r>
            <a:endParaRPr lang="en-US" b="1" dirty="0"/>
          </a:p>
        </p:txBody>
      </p:sp>
      <p:pic>
        <p:nvPicPr>
          <p:cNvPr id="9" name="Picture Placeholder 8"/>
          <p:cNvPicPr>
            <a:picLocks noGrp="1" noChangeAspect="1"/>
          </p:cNvPicPr>
          <p:nvPr>
            <p:ph type="pic" sz="quarter" idx="56"/>
          </p:nvPr>
        </p:nvPicPr>
        <p:blipFill>
          <a:blip r:embed="rId2">
            <a:extLst>
              <a:ext uri="{28A0092B-C50C-407E-A947-70E740481C1C}">
                <a14:useLocalDpi xmlns:a14="http://schemas.microsoft.com/office/drawing/2010/main" val="0"/>
              </a:ext>
            </a:extLst>
          </a:blip>
          <a:srcRect l="35392" r="35392"/>
          <a:stretch>
            <a:fillRect/>
          </a:stretch>
        </p:blipFill>
        <p:spPr/>
      </p:pic>
      <p:pic>
        <p:nvPicPr>
          <p:cNvPr id="13" name="Picture Placeholder 12"/>
          <p:cNvPicPr>
            <a:picLocks noGrp="1" noChangeAspect="1"/>
          </p:cNvPicPr>
          <p:nvPr>
            <p:ph type="pic" sz="quarter" idx="87"/>
          </p:nvPr>
        </p:nvPicPr>
        <p:blipFill>
          <a:blip r:embed="rId3">
            <a:extLst>
              <a:ext uri="{28A0092B-C50C-407E-A947-70E740481C1C}">
                <a14:useLocalDpi xmlns:a14="http://schemas.microsoft.com/office/drawing/2010/main" val="0"/>
              </a:ext>
            </a:extLst>
          </a:blip>
          <a:srcRect l="36398" r="36398"/>
          <a:stretch>
            <a:fillRect/>
          </a:stretch>
        </p:blipFill>
        <p:spPr/>
      </p:pic>
      <p:sp>
        <p:nvSpPr>
          <p:cNvPr id="15" name="Text Placeholder 1"/>
          <p:cNvSpPr txBox="1">
            <a:spLocks/>
          </p:cNvSpPr>
          <p:nvPr/>
        </p:nvSpPr>
        <p:spPr>
          <a:xfrm>
            <a:off x="4664328" y="1461263"/>
            <a:ext cx="6038872" cy="3513201"/>
          </a:xfrm>
          <a:prstGeom prst="rect">
            <a:avLst/>
          </a:prstGeom>
        </p:spPr>
        <p:txBody>
          <a:bodyPr vert="horz" lIns="91440" tIns="73152" rIns="91440" bIns="45720" rtlCol="0">
            <a:noAutofit/>
          </a:bodyPr>
          <a:lstStyle>
            <a:lvl1pPr marL="228600" indent="-228600" algn="l" defTabSz="914400" rtl="0" eaLnBrk="1" latinLnBrk="0" hangingPunct="1">
              <a:lnSpc>
                <a:spcPct val="145000"/>
              </a:lnSpc>
              <a:spcBef>
                <a:spcPts val="0"/>
              </a:spcBef>
              <a:buFont typeface="Arial" panose="020B0604020202020204" pitchFamily="34" charset="0"/>
              <a:buChar char="•"/>
              <a:defRPr lang="en-US" sz="1400" b="0" i="0" kern="1200" baseline="0" smtClean="0">
                <a:solidFill>
                  <a:schemeClr val="tx1"/>
                </a:solidFill>
                <a:effectLst/>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a:p>
            <a:endParaRPr lang="en-US" dirty="0"/>
          </a:p>
        </p:txBody>
      </p:sp>
    </p:spTree>
    <p:extLst>
      <p:ext uri="{BB962C8B-B14F-4D97-AF65-F5344CB8AC3E}">
        <p14:creationId xmlns:p14="http://schemas.microsoft.com/office/powerpoint/2010/main" val="2857740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274717" y="1610554"/>
            <a:ext cx="4962810" cy="3310155"/>
          </a:xfrm>
        </p:spPr>
      </p:pic>
      <p:sp>
        <p:nvSpPr>
          <p:cNvPr id="2" name="Title 1">
            <a:extLst>
              <a:ext uri="{FF2B5EF4-FFF2-40B4-BE49-F238E27FC236}">
                <a16:creationId xmlns:a16="http://schemas.microsoft.com/office/drawing/2014/main" id="{C09ADB54-3897-4872-B9B3-1888BB60FDFF}"/>
              </a:ext>
            </a:extLst>
          </p:cNvPr>
          <p:cNvSpPr>
            <a:spLocks noGrp="1"/>
          </p:cNvSpPr>
          <p:nvPr>
            <p:ph type="title"/>
          </p:nvPr>
        </p:nvSpPr>
        <p:spPr/>
        <p:txBody>
          <a:bodyPr/>
          <a:lstStyle/>
          <a:p>
            <a:r>
              <a:rPr lang="en-US" b="1" dirty="0" smtClean="0"/>
              <a:t>LSAT </a:t>
            </a:r>
            <a:endParaRPr lang="en-US" b="1" dirty="0"/>
          </a:p>
        </p:txBody>
      </p:sp>
      <p:sp>
        <p:nvSpPr>
          <p:cNvPr id="4" name="Text Placeholder 3">
            <a:extLst>
              <a:ext uri="{FF2B5EF4-FFF2-40B4-BE49-F238E27FC236}">
                <a16:creationId xmlns:a16="http://schemas.microsoft.com/office/drawing/2014/main" id="{46E2CC9E-302A-4500-B0E3-4BE84867E197}"/>
              </a:ext>
            </a:extLst>
          </p:cNvPr>
          <p:cNvSpPr>
            <a:spLocks noGrp="1"/>
          </p:cNvSpPr>
          <p:nvPr>
            <p:ph type="body" idx="13"/>
          </p:nvPr>
        </p:nvSpPr>
        <p:spPr/>
        <p:txBody>
          <a:bodyPr/>
          <a:lstStyle/>
          <a:p>
            <a:r>
              <a:rPr lang="en-US" dirty="0" smtClean="0"/>
              <a:t>General Information</a:t>
            </a:r>
            <a:endParaRPr lang="en-US" dirty="0"/>
          </a:p>
        </p:txBody>
      </p:sp>
      <p:sp>
        <p:nvSpPr>
          <p:cNvPr id="3" name="Content Placeholder 2">
            <a:extLst>
              <a:ext uri="{FF2B5EF4-FFF2-40B4-BE49-F238E27FC236}">
                <a16:creationId xmlns:a16="http://schemas.microsoft.com/office/drawing/2014/main" id="{A999491B-46DB-4307-8E1A-E1066E4FBAEB}"/>
              </a:ext>
            </a:extLst>
          </p:cNvPr>
          <p:cNvSpPr>
            <a:spLocks noGrp="1"/>
          </p:cNvSpPr>
          <p:nvPr>
            <p:ph idx="1"/>
          </p:nvPr>
        </p:nvSpPr>
        <p:spPr>
          <a:xfrm>
            <a:off x="6949440" y="2142919"/>
            <a:ext cx="4990012" cy="4391231"/>
          </a:xfrm>
        </p:spPr>
        <p:txBody>
          <a:bodyPr>
            <a:normAutofit fontScale="92500" lnSpcReduction="20000"/>
          </a:bodyPr>
          <a:lstStyle/>
          <a:p>
            <a:r>
              <a:rPr lang="en-US" dirty="0" smtClean="0"/>
              <a:t>Visit lsac.org  for more information</a:t>
            </a:r>
          </a:p>
          <a:p>
            <a:r>
              <a:rPr lang="en-US" dirty="0" smtClean="0"/>
              <a:t>LSAT measures Reasoning and Reading skills. Skills needed to complete law school successfully</a:t>
            </a:r>
          </a:p>
          <a:p>
            <a:r>
              <a:rPr lang="en-US" dirty="0" smtClean="0"/>
              <a:t>Test is 3 ½ hours long : 5  sections ( 4 scored) multiple-choice sections Logical </a:t>
            </a:r>
            <a:r>
              <a:rPr lang="en-US" dirty="0"/>
              <a:t>Reasoning (two </a:t>
            </a:r>
            <a:r>
              <a:rPr lang="en-US" b="1" dirty="0"/>
              <a:t>sections</a:t>
            </a:r>
            <a:r>
              <a:rPr lang="en-US" dirty="0"/>
              <a:t>), Analytical Reasoning, Reading Comprehension, and an unscored Variable </a:t>
            </a:r>
            <a:r>
              <a:rPr lang="en-US" b="1" dirty="0"/>
              <a:t>Section</a:t>
            </a:r>
            <a:r>
              <a:rPr lang="en-US" dirty="0"/>
              <a:t>.</a:t>
            </a:r>
            <a:r>
              <a:rPr lang="en-US" dirty="0" smtClean="0"/>
              <a:t> (35 mins each- 24-26 questions per section total of  100-102 questions)</a:t>
            </a:r>
          </a:p>
          <a:p>
            <a:r>
              <a:rPr lang="en-US" dirty="0" smtClean="0"/>
              <a:t>Two unscored sections: One multiple choice section and written sample (35 mins each)</a:t>
            </a:r>
          </a:p>
          <a:p>
            <a:r>
              <a:rPr lang="en-US" dirty="0" smtClean="0"/>
              <a:t>You will not know which multiple choice section is unscored.</a:t>
            </a:r>
          </a:p>
          <a:p>
            <a:r>
              <a:rPr lang="en-US" dirty="0" smtClean="0"/>
              <a:t>There is no pass or fail score</a:t>
            </a:r>
          </a:p>
          <a:p>
            <a:r>
              <a:rPr lang="en-US" dirty="0" smtClean="0"/>
              <a:t>Scores range from 120-180</a:t>
            </a:r>
          </a:p>
          <a:p>
            <a:r>
              <a:rPr lang="en-US" dirty="0" smtClean="0"/>
              <a:t>Average score 150 </a:t>
            </a:r>
          </a:p>
          <a:p>
            <a:endParaRPr lang="en-US" dirty="0" smtClean="0"/>
          </a:p>
          <a:p>
            <a:endParaRPr lang="en-US" dirty="0"/>
          </a:p>
        </p:txBody>
      </p:sp>
    </p:spTree>
    <p:extLst>
      <p:ext uri="{BB962C8B-B14F-4D97-AF65-F5344CB8AC3E}">
        <p14:creationId xmlns:p14="http://schemas.microsoft.com/office/powerpoint/2010/main" val="8694704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39"/>
          </p:nvPr>
        </p:nvSpPr>
        <p:spPr>
          <a:xfrm>
            <a:off x="5149439" y="1135543"/>
            <a:ext cx="5626527" cy="5108503"/>
          </a:xfrm>
        </p:spPr>
        <p:txBody>
          <a:bodyPr/>
          <a:lstStyle/>
          <a:p>
            <a:pPr>
              <a:lnSpc>
                <a:spcPct val="100000"/>
              </a:lnSpc>
            </a:pPr>
            <a:r>
              <a:rPr lang="en-US" sz="1800" dirty="0" smtClean="0"/>
              <a:t>Highly recommend to prepare for the LSAT. Many students don’t achieve their full potential without some preparation</a:t>
            </a:r>
            <a:r>
              <a:rPr lang="en-US" sz="1800" dirty="0" smtClean="0"/>
              <a:t>.</a:t>
            </a:r>
          </a:p>
          <a:p>
            <a:pPr>
              <a:lnSpc>
                <a:spcPct val="100000"/>
              </a:lnSpc>
            </a:pPr>
            <a:endParaRPr lang="en-US" sz="1800" dirty="0" smtClean="0"/>
          </a:p>
          <a:p>
            <a:pPr>
              <a:lnSpc>
                <a:spcPct val="100000"/>
              </a:lnSpc>
            </a:pPr>
            <a:r>
              <a:rPr lang="en-US" sz="1800" dirty="0" smtClean="0"/>
              <a:t>There are many LSAT Prep test companies : UCR ARC, Kaplan Test Prep, Princeton Review, </a:t>
            </a:r>
            <a:r>
              <a:rPr lang="en-US" sz="1800" dirty="0" err="1" smtClean="0"/>
              <a:t>TestMasters</a:t>
            </a:r>
            <a:r>
              <a:rPr lang="en-US" sz="1800" dirty="0" smtClean="0"/>
              <a:t>, </a:t>
            </a:r>
            <a:r>
              <a:rPr lang="en-US" sz="1800" dirty="0" err="1" smtClean="0"/>
              <a:t>ScoreItUp</a:t>
            </a:r>
            <a:r>
              <a:rPr lang="en-US" sz="1800" dirty="0" smtClean="0"/>
              <a:t> and many more</a:t>
            </a:r>
            <a:r>
              <a:rPr lang="en-US" sz="1800" dirty="0" smtClean="0"/>
              <a:t>!</a:t>
            </a:r>
          </a:p>
          <a:p>
            <a:pPr>
              <a:lnSpc>
                <a:spcPct val="100000"/>
              </a:lnSpc>
            </a:pPr>
            <a:endParaRPr lang="en-US" sz="1800" dirty="0" smtClean="0"/>
          </a:p>
          <a:p>
            <a:pPr>
              <a:lnSpc>
                <a:spcPct val="100000"/>
              </a:lnSpc>
            </a:pPr>
            <a:r>
              <a:rPr lang="en-US" sz="1800" dirty="0" smtClean="0"/>
              <a:t>Diagnose your strengths and weaknesses- Khan Academy (LSAC </a:t>
            </a:r>
            <a:r>
              <a:rPr lang="en-US" sz="1800" dirty="0"/>
              <a:t>o</a:t>
            </a:r>
            <a:r>
              <a:rPr lang="en-US" sz="1800" dirty="0" smtClean="0"/>
              <a:t>fficial online prep program</a:t>
            </a:r>
            <a:r>
              <a:rPr lang="en-US" sz="1800" dirty="0" smtClean="0"/>
              <a:t>)</a:t>
            </a:r>
          </a:p>
          <a:p>
            <a:pPr>
              <a:lnSpc>
                <a:spcPct val="100000"/>
              </a:lnSpc>
            </a:pPr>
            <a:endParaRPr lang="en-US" sz="1800" dirty="0" smtClean="0"/>
          </a:p>
          <a:p>
            <a:pPr>
              <a:lnSpc>
                <a:spcPct val="100000"/>
              </a:lnSpc>
            </a:pPr>
            <a:r>
              <a:rPr lang="en-US" sz="1800" dirty="0" smtClean="0"/>
              <a:t>Take a timed  practice test and writing </a:t>
            </a:r>
            <a:r>
              <a:rPr lang="en-US" sz="1800" dirty="0" smtClean="0"/>
              <a:t>sample</a:t>
            </a:r>
          </a:p>
          <a:p>
            <a:pPr>
              <a:lnSpc>
                <a:spcPct val="100000"/>
              </a:lnSpc>
            </a:pPr>
            <a:endParaRPr lang="en-US" sz="1800" dirty="0" smtClean="0"/>
          </a:p>
          <a:p>
            <a:pPr>
              <a:lnSpc>
                <a:spcPct val="100000"/>
              </a:lnSpc>
            </a:pPr>
            <a:r>
              <a:rPr lang="en-US" sz="1800" dirty="0" smtClean="0"/>
              <a:t>Get familiar with the question types and test </a:t>
            </a:r>
            <a:r>
              <a:rPr lang="en-US" sz="1800" dirty="0" smtClean="0"/>
              <a:t>instructions</a:t>
            </a:r>
          </a:p>
          <a:p>
            <a:pPr>
              <a:lnSpc>
                <a:spcPct val="100000"/>
              </a:lnSpc>
            </a:pPr>
            <a:endParaRPr lang="en-US" sz="1800" dirty="0" smtClean="0"/>
          </a:p>
          <a:p>
            <a:pPr>
              <a:lnSpc>
                <a:spcPct val="100000"/>
              </a:lnSpc>
            </a:pPr>
            <a:r>
              <a:rPr lang="en-US" sz="1800" dirty="0" smtClean="0"/>
              <a:t>Watch </a:t>
            </a:r>
            <a:r>
              <a:rPr lang="en-US" sz="1800" dirty="0"/>
              <a:t>test prep videos  from </a:t>
            </a:r>
            <a:r>
              <a:rPr lang="en-US" sz="1800" dirty="0" smtClean="0"/>
              <a:t>lsac.org</a:t>
            </a:r>
          </a:p>
          <a:p>
            <a:pPr>
              <a:lnSpc>
                <a:spcPct val="100000"/>
              </a:lnSpc>
            </a:pPr>
            <a:endParaRPr lang="en-US" sz="1800" dirty="0" smtClean="0"/>
          </a:p>
          <a:p>
            <a:pPr>
              <a:lnSpc>
                <a:spcPct val="100000"/>
              </a:lnSpc>
            </a:pPr>
            <a:r>
              <a:rPr lang="en-US" sz="1800" dirty="0" smtClean="0"/>
              <a:t>Free materials  at lsac.org. Click on “The LSAT” then select “Preparing for the LSAT”</a:t>
            </a:r>
          </a:p>
          <a:p>
            <a:endParaRPr lang="en-US" dirty="0"/>
          </a:p>
        </p:txBody>
      </p:sp>
      <p:sp>
        <p:nvSpPr>
          <p:cNvPr id="5" name="Title 4">
            <a:extLst>
              <a:ext uri="{FF2B5EF4-FFF2-40B4-BE49-F238E27FC236}">
                <a16:creationId xmlns:a16="http://schemas.microsoft.com/office/drawing/2014/main" id="{C11E0449-C335-46DB-B971-B68D8522B501}"/>
              </a:ext>
            </a:extLst>
          </p:cNvPr>
          <p:cNvSpPr>
            <a:spLocks noGrp="1"/>
          </p:cNvSpPr>
          <p:nvPr>
            <p:ph type="title"/>
          </p:nvPr>
        </p:nvSpPr>
        <p:spPr>
          <a:xfrm>
            <a:off x="6200938" y="-352697"/>
            <a:ext cx="5568696" cy="1335024"/>
          </a:xfrm>
        </p:spPr>
        <p:txBody>
          <a:bodyPr/>
          <a:lstStyle/>
          <a:p>
            <a:r>
              <a:rPr lang="en-US" b="1" dirty="0" smtClean="0"/>
              <a:t>Preparing for the LSAT</a:t>
            </a:r>
            <a:endParaRPr lang="en-US" b="1" dirty="0"/>
          </a:p>
        </p:txBody>
      </p:sp>
      <p:pic>
        <p:nvPicPr>
          <p:cNvPr id="3" name="Picture Placeholder 2"/>
          <p:cNvPicPr>
            <a:picLocks noGrp="1" noChangeAspect="1"/>
          </p:cNvPicPr>
          <p:nvPr>
            <p:ph type="pic" sz="quarter" idx="56"/>
          </p:nvPr>
        </p:nvPicPr>
        <p:blipFill>
          <a:blip r:embed="rId2">
            <a:extLst>
              <a:ext uri="{28A0092B-C50C-407E-A947-70E740481C1C}">
                <a14:useLocalDpi xmlns:a14="http://schemas.microsoft.com/office/drawing/2010/main" val="0"/>
              </a:ext>
            </a:extLst>
          </a:blip>
          <a:srcRect l="31462" r="31462"/>
          <a:stretch>
            <a:fillRect/>
          </a:stretch>
        </p:blipFill>
        <p:spPr/>
      </p:pic>
      <p:pic>
        <p:nvPicPr>
          <p:cNvPr id="6" name="Picture Placeholder 5"/>
          <p:cNvPicPr>
            <a:picLocks noGrp="1" noChangeAspect="1"/>
          </p:cNvPicPr>
          <p:nvPr>
            <p:ph type="pic" sz="quarter" idx="87"/>
          </p:nvPr>
        </p:nvPicPr>
        <p:blipFill>
          <a:blip r:embed="rId3">
            <a:extLst>
              <a:ext uri="{28A0092B-C50C-407E-A947-70E740481C1C}">
                <a14:useLocalDpi xmlns:a14="http://schemas.microsoft.com/office/drawing/2010/main" val="0"/>
              </a:ext>
            </a:extLst>
          </a:blip>
          <a:srcRect l="39278" r="39278"/>
          <a:stretch>
            <a:fillRect/>
          </a:stretch>
        </p:blipFill>
        <p:spPr/>
      </p:pic>
    </p:spTree>
    <p:extLst>
      <p:ext uri="{BB962C8B-B14F-4D97-AF65-F5344CB8AC3E}">
        <p14:creationId xmlns:p14="http://schemas.microsoft.com/office/powerpoint/2010/main" val="22714546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200900" y="-723900"/>
            <a:ext cx="6400801" cy="8086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85B5BEE-6663-477E-84CC-8F3239D3B1D6}"/>
              </a:ext>
            </a:extLst>
          </p:cNvPr>
          <p:cNvSpPr>
            <a:spLocks noGrp="1"/>
          </p:cNvSpPr>
          <p:nvPr>
            <p:ph type="title"/>
          </p:nvPr>
        </p:nvSpPr>
        <p:spPr>
          <a:xfrm>
            <a:off x="561975" y="317500"/>
            <a:ext cx="10248899" cy="606425"/>
          </a:xfrm>
        </p:spPr>
        <p:txBody>
          <a:bodyPr>
            <a:noAutofit/>
          </a:bodyPr>
          <a:lstStyle/>
          <a:p>
            <a:pPr algn="ctr"/>
            <a:r>
              <a:rPr lang="en-US" sz="3600" b="1" dirty="0" smtClean="0"/>
              <a:t>Funding Law school</a:t>
            </a:r>
            <a:endParaRPr lang="en-US" sz="3600" b="1" dirty="0"/>
          </a:p>
        </p:txBody>
      </p:sp>
      <p:sp>
        <p:nvSpPr>
          <p:cNvPr id="2" name="Content Placeholder 1"/>
          <p:cNvSpPr>
            <a:spLocks noGrp="1"/>
          </p:cNvSpPr>
          <p:nvPr>
            <p:ph idx="1"/>
          </p:nvPr>
        </p:nvSpPr>
        <p:spPr>
          <a:xfrm>
            <a:off x="1104901" y="1352550"/>
            <a:ext cx="6162674" cy="5181600"/>
          </a:xfrm>
        </p:spPr>
        <p:txBody>
          <a:bodyPr>
            <a:normAutofit/>
          </a:bodyPr>
          <a:lstStyle/>
          <a:p>
            <a:r>
              <a:rPr lang="en-US" sz="2000" dirty="0" smtClean="0"/>
              <a:t>Law school can be pricey. Ranging anywhere from $50,000+ a year. This does not include other expenses not allocated. So your law school education might cost you$150,000+.</a:t>
            </a:r>
          </a:p>
          <a:p>
            <a:r>
              <a:rPr lang="en-US" sz="2000" dirty="0"/>
              <a:t>The availability of scholarships and </a:t>
            </a:r>
            <a:r>
              <a:rPr lang="en-US" sz="2000" dirty="0" smtClean="0"/>
              <a:t>grants is </a:t>
            </a:r>
            <a:r>
              <a:rPr lang="en-US" sz="2000" dirty="0"/>
              <a:t>limited, but worth </a:t>
            </a:r>
            <a:r>
              <a:rPr lang="en-US" sz="2000" dirty="0" smtClean="0"/>
              <a:t>researching. The earlier you apply the more funding your institution might offer you.</a:t>
            </a:r>
          </a:p>
          <a:p>
            <a:r>
              <a:rPr lang="en-US" sz="2000" dirty="0" smtClean="0"/>
              <a:t>Some scholarships and grants are merit or need-based.</a:t>
            </a:r>
          </a:p>
          <a:p>
            <a:r>
              <a:rPr lang="en-US" sz="2000" dirty="0"/>
              <a:t>Some </a:t>
            </a:r>
            <a:r>
              <a:rPr lang="en-US" sz="2000" dirty="0" smtClean="0"/>
              <a:t>schools award </a:t>
            </a:r>
            <a:r>
              <a:rPr lang="en-US" sz="2000" dirty="0"/>
              <a:t>merit money shortly after admission, while </a:t>
            </a:r>
            <a:r>
              <a:rPr lang="en-US" sz="2000" dirty="0" smtClean="0"/>
              <a:t>others require </a:t>
            </a:r>
            <a:r>
              <a:rPr lang="en-US" sz="2000" dirty="0"/>
              <a:t>separate forms. </a:t>
            </a:r>
            <a:endParaRPr lang="en-US" sz="2000" dirty="0" smtClean="0"/>
          </a:p>
          <a:p>
            <a:r>
              <a:rPr lang="en-US" sz="2000" dirty="0" smtClean="0"/>
              <a:t>Confirm </a:t>
            </a:r>
            <a:r>
              <a:rPr lang="en-US" sz="2000" dirty="0"/>
              <a:t>with each school what </a:t>
            </a:r>
            <a:r>
              <a:rPr lang="en-US" sz="2000" dirty="0" smtClean="0"/>
              <a:t>their individual </a:t>
            </a:r>
            <a:r>
              <a:rPr lang="en-US" sz="2000" dirty="0"/>
              <a:t>school requirements are. Apply early for </a:t>
            </a:r>
            <a:r>
              <a:rPr lang="en-US" sz="2000" dirty="0" smtClean="0"/>
              <a:t>all institutional </a:t>
            </a:r>
            <a:r>
              <a:rPr lang="en-US" sz="2000" dirty="0"/>
              <a:t>aid from law schools. </a:t>
            </a:r>
            <a:endParaRPr lang="en-US" sz="2000" dirty="0" smtClean="0"/>
          </a:p>
          <a:p>
            <a:r>
              <a:rPr lang="en-US" sz="2000" dirty="0" smtClean="0"/>
              <a:t>Look into a variety of different student loan options and scholarships. </a:t>
            </a:r>
            <a:endParaRPr lang="en-US" sz="2000" dirty="0"/>
          </a:p>
        </p:txBody>
      </p:sp>
      <p:sp>
        <p:nvSpPr>
          <p:cNvPr id="4" name="Rectangle 3"/>
          <p:cNvSpPr/>
          <p:nvPr/>
        </p:nvSpPr>
        <p:spPr>
          <a:xfrm>
            <a:off x="7829549" y="1303525"/>
            <a:ext cx="5000625" cy="4031873"/>
          </a:xfrm>
          <a:prstGeom prst="rect">
            <a:avLst/>
          </a:prstGeom>
        </p:spPr>
        <p:txBody>
          <a:bodyPr wrap="square">
            <a:spAutoFit/>
          </a:bodyPr>
          <a:lstStyle/>
          <a:p>
            <a:r>
              <a:rPr lang="en-US" sz="3200" b="1" dirty="0" smtClean="0">
                <a:solidFill>
                  <a:schemeClr val="bg1"/>
                </a:solidFill>
              </a:rPr>
              <a:t>“Today, approximately</a:t>
            </a:r>
          </a:p>
          <a:p>
            <a:r>
              <a:rPr lang="en-US" sz="3200" b="1" dirty="0" smtClean="0">
                <a:solidFill>
                  <a:schemeClr val="bg1"/>
                </a:solidFill>
              </a:rPr>
              <a:t> 80% </a:t>
            </a:r>
            <a:r>
              <a:rPr lang="en-US" sz="3200" b="1" dirty="0">
                <a:solidFill>
                  <a:schemeClr val="bg1"/>
                </a:solidFill>
              </a:rPr>
              <a:t>of law </a:t>
            </a:r>
            <a:r>
              <a:rPr lang="en-US" sz="3200" b="1" dirty="0" smtClean="0">
                <a:solidFill>
                  <a:schemeClr val="bg1"/>
                </a:solidFill>
              </a:rPr>
              <a:t>school</a:t>
            </a:r>
          </a:p>
          <a:p>
            <a:r>
              <a:rPr lang="en-US" sz="3200" b="1" dirty="0" smtClean="0">
                <a:solidFill>
                  <a:schemeClr val="bg1"/>
                </a:solidFill>
              </a:rPr>
              <a:t> </a:t>
            </a:r>
            <a:r>
              <a:rPr lang="en-US" sz="3200" b="1" dirty="0">
                <a:solidFill>
                  <a:schemeClr val="bg1"/>
                </a:solidFill>
              </a:rPr>
              <a:t>students rely </a:t>
            </a:r>
            <a:r>
              <a:rPr lang="en-US" sz="3200" b="1" dirty="0" smtClean="0">
                <a:solidFill>
                  <a:schemeClr val="bg1"/>
                </a:solidFill>
              </a:rPr>
              <a:t>on</a:t>
            </a:r>
          </a:p>
          <a:p>
            <a:r>
              <a:rPr lang="en-US" sz="3200" b="1" dirty="0" smtClean="0">
                <a:solidFill>
                  <a:schemeClr val="bg1"/>
                </a:solidFill>
              </a:rPr>
              <a:t> education loans</a:t>
            </a:r>
          </a:p>
          <a:p>
            <a:r>
              <a:rPr lang="en-US" sz="3200" b="1" dirty="0" smtClean="0">
                <a:solidFill>
                  <a:schemeClr val="bg1"/>
                </a:solidFill>
              </a:rPr>
              <a:t> </a:t>
            </a:r>
            <a:r>
              <a:rPr lang="en-US" sz="3200" b="1" dirty="0">
                <a:solidFill>
                  <a:schemeClr val="bg1"/>
                </a:solidFill>
              </a:rPr>
              <a:t>as their primary, </a:t>
            </a:r>
            <a:endParaRPr lang="en-US" sz="3200" b="1" dirty="0" smtClean="0">
              <a:solidFill>
                <a:schemeClr val="bg1"/>
              </a:solidFill>
            </a:endParaRPr>
          </a:p>
          <a:p>
            <a:r>
              <a:rPr lang="en-US" sz="3200" b="1" dirty="0" smtClean="0">
                <a:solidFill>
                  <a:schemeClr val="bg1"/>
                </a:solidFill>
              </a:rPr>
              <a:t>but </a:t>
            </a:r>
            <a:r>
              <a:rPr lang="en-US" sz="3200" b="1" dirty="0">
                <a:solidFill>
                  <a:schemeClr val="bg1"/>
                </a:solidFill>
              </a:rPr>
              <a:t>not exclusive</a:t>
            </a:r>
            <a:r>
              <a:rPr lang="en-US" sz="3200" b="1" dirty="0" smtClean="0">
                <a:solidFill>
                  <a:schemeClr val="bg1"/>
                </a:solidFill>
              </a:rPr>
              <a:t>,</a:t>
            </a:r>
          </a:p>
          <a:p>
            <a:r>
              <a:rPr lang="en-US" sz="3200" b="1" dirty="0" smtClean="0">
                <a:solidFill>
                  <a:schemeClr val="bg1"/>
                </a:solidFill>
              </a:rPr>
              <a:t> source of financial </a:t>
            </a:r>
            <a:r>
              <a:rPr lang="en-US" sz="3200" b="1" dirty="0">
                <a:solidFill>
                  <a:schemeClr val="bg1"/>
                </a:solidFill>
              </a:rPr>
              <a:t>aid </a:t>
            </a:r>
            <a:endParaRPr lang="en-US" sz="3200" b="1" dirty="0" smtClean="0">
              <a:solidFill>
                <a:schemeClr val="bg1"/>
              </a:solidFill>
            </a:endParaRPr>
          </a:p>
          <a:p>
            <a:r>
              <a:rPr lang="en-US" sz="3200" b="1" dirty="0" smtClean="0">
                <a:solidFill>
                  <a:schemeClr val="bg1"/>
                </a:solidFill>
              </a:rPr>
              <a:t>for </a:t>
            </a:r>
            <a:r>
              <a:rPr lang="en-US" sz="3200" b="1" dirty="0">
                <a:solidFill>
                  <a:schemeClr val="bg1"/>
                </a:solidFill>
              </a:rPr>
              <a:t>law </a:t>
            </a:r>
            <a:r>
              <a:rPr lang="en-US" sz="3200" b="1" dirty="0" smtClean="0">
                <a:solidFill>
                  <a:schemeClr val="bg1"/>
                </a:solidFill>
              </a:rPr>
              <a:t>school”-</a:t>
            </a:r>
            <a:r>
              <a:rPr lang="en-US" sz="1600" b="1" dirty="0" smtClean="0">
                <a:solidFill>
                  <a:schemeClr val="bg1"/>
                </a:solidFill>
              </a:rPr>
              <a:t> LSAC.org</a:t>
            </a:r>
            <a:endParaRPr lang="en-US" sz="1600" b="1" dirty="0">
              <a:solidFill>
                <a:schemeClr val="bg1"/>
              </a:solidFill>
            </a:endParaRPr>
          </a:p>
        </p:txBody>
      </p:sp>
    </p:spTree>
    <p:extLst>
      <p:ext uri="{BB962C8B-B14F-4D97-AF65-F5344CB8AC3E}">
        <p14:creationId xmlns:p14="http://schemas.microsoft.com/office/powerpoint/2010/main" val="2779095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3"/>
          </p:nvPr>
        </p:nvSpPr>
        <p:spPr/>
        <p:txBody>
          <a:bodyPr/>
          <a:lstStyle/>
          <a:p>
            <a:r>
              <a:rPr lang="en-US" dirty="0" smtClean="0"/>
              <a:t>Make a Checklist</a:t>
            </a:r>
            <a:endParaRPr lang="en-US" dirty="0"/>
          </a:p>
        </p:txBody>
      </p:sp>
      <p:sp>
        <p:nvSpPr>
          <p:cNvPr id="5" name="Title 4">
            <a:extLst>
              <a:ext uri="{FF2B5EF4-FFF2-40B4-BE49-F238E27FC236}">
                <a16:creationId xmlns:a16="http://schemas.microsoft.com/office/drawing/2014/main" id="{78CC151D-3E87-49F8-947C-F3CD2D5C3781}"/>
              </a:ext>
            </a:extLst>
          </p:cNvPr>
          <p:cNvSpPr>
            <a:spLocks noGrp="1"/>
          </p:cNvSpPr>
          <p:nvPr>
            <p:ph type="title"/>
          </p:nvPr>
        </p:nvSpPr>
        <p:spPr>
          <a:xfrm>
            <a:off x="6183957" y="1865376"/>
            <a:ext cx="6144768" cy="1563624"/>
          </a:xfrm>
        </p:spPr>
        <p:txBody>
          <a:bodyPr/>
          <a:lstStyle/>
          <a:p>
            <a:r>
              <a:rPr lang="en-US" b="1" dirty="0" smtClean="0"/>
              <a:t>Things to Remember</a:t>
            </a:r>
            <a:endParaRPr lang="en-US" b="1" dirty="0"/>
          </a:p>
        </p:txBody>
      </p:sp>
      <p:pic>
        <p:nvPicPr>
          <p:cNvPr id="3" name="Picture Placeholder 2"/>
          <p:cNvPicPr>
            <a:picLocks noGrp="1" noChangeAspect="1"/>
          </p:cNvPicPr>
          <p:nvPr>
            <p:ph type="pic" sz="quarter" idx="71"/>
          </p:nvPr>
        </p:nvPicPr>
        <p:blipFill>
          <a:blip r:embed="rId2">
            <a:extLst>
              <a:ext uri="{28A0092B-C50C-407E-A947-70E740481C1C}">
                <a14:useLocalDpi xmlns:a14="http://schemas.microsoft.com/office/drawing/2010/main" val="0"/>
              </a:ext>
            </a:extLst>
          </a:blip>
          <a:srcRect l="18048" r="18048"/>
          <a:stretch>
            <a:fillRect/>
          </a:stretch>
        </p:blipFill>
        <p:spPr/>
      </p:pic>
    </p:spTree>
    <p:extLst>
      <p:ext uri="{BB962C8B-B14F-4D97-AF65-F5344CB8AC3E}">
        <p14:creationId xmlns:p14="http://schemas.microsoft.com/office/powerpoint/2010/main" val="4023851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9"/>
          </p:nvPr>
        </p:nvSpPr>
        <p:spPr>
          <a:xfrm>
            <a:off x="909866" y="1441056"/>
            <a:ext cx="5132364" cy="4665726"/>
          </a:xfrm>
        </p:spPr>
        <p:txBody>
          <a:bodyPr/>
          <a:lstStyle/>
          <a:p>
            <a:r>
              <a:rPr lang="en-US" sz="1800" dirty="0" smtClean="0"/>
              <a:t>Research, prepare and don’t wait last minute to apply!</a:t>
            </a:r>
          </a:p>
          <a:p>
            <a:r>
              <a:rPr lang="en-US" sz="1800" dirty="0" smtClean="0"/>
              <a:t>Utilize your on-campus resources</a:t>
            </a:r>
          </a:p>
          <a:p>
            <a:r>
              <a:rPr lang="en-US" sz="1800" dirty="0" smtClean="0"/>
              <a:t>Join a pre-law school student organization</a:t>
            </a:r>
          </a:p>
          <a:p>
            <a:r>
              <a:rPr lang="en-US" sz="1800" dirty="0" smtClean="0"/>
              <a:t>Make sure to attend a law school forum or our law school information day fair</a:t>
            </a:r>
          </a:p>
          <a:p>
            <a:r>
              <a:rPr lang="en-US" sz="1800" dirty="0" smtClean="0"/>
              <a:t>Talk to admissions representatives</a:t>
            </a:r>
          </a:p>
          <a:p>
            <a:r>
              <a:rPr lang="en-US" sz="1800" dirty="0" smtClean="0"/>
              <a:t>STUDY for the LSAT</a:t>
            </a:r>
          </a:p>
          <a:p>
            <a:r>
              <a:rPr lang="en-US" sz="1800" dirty="0" smtClean="0"/>
              <a:t>Network with pre-law students, current law students and industry people</a:t>
            </a:r>
          </a:p>
          <a:p>
            <a:r>
              <a:rPr lang="en-US" sz="1800" dirty="0" smtClean="0"/>
              <a:t>Get experience! Volunteer or intern at a place that is law service related</a:t>
            </a:r>
            <a:endParaRPr lang="en-US" sz="1800" dirty="0"/>
          </a:p>
          <a:p>
            <a:endParaRPr lang="en-US" dirty="0" smtClean="0"/>
          </a:p>
        </p:txBody>
      </p:sp>
      <p:sp>
        <p:nvSpPr>
          <p:cNvPr id="11" name="Title 10">
            <a:extLst>
              <a:ext uri="{FF2B5EF4-FFF2-40B4-BE49-F238E27FC236}">
                <a16:creationId xmlns:a16="http://schemas.microsoft.com/office/drawing/2014/main" id="{7E19986B-6BF1-4ACF-B9CC-DBD1466DD33A}"/>
              </a:ext>
            </a:extLst>
          </p:cNvPr>
          <p:cNvSpPr>
            <a:spLocks noGrp="1"/>
          </p:cNvSpPr>
          <p:nvPr>
            <p:ph type="title"/>
          </p:nvPr>
        </p:nvSpPr>
        <p:spPr>
          <a:xfrm>
            <a:off x="1194620" y="-218249"/>
            <a:ext cx="4562856" cy="1563624"/>
          </a:xfrm>
        </p:spPr>
        <p:txBody>
          <a:bodyPr/>
          <a:lstStyle/>
          <a:p>
            <a:r>
              <a:rPr lang="en-US" b="1" dirty="0" smtClean="0"/>
              <a:t>Things to Remember</a:t>
            </a:r>
            <a:endParaRPr lang="en-US" b="1" dirty="0"/>
          </a:p>
        </p:txBody>
      </p:sp>
      <p:sp>
        <p:nvSpPr>
          <p:cNvPr id="8" name="Oval 7" descr="Background accent"/>
          <p:cNvSpPr/>
          <p:nvPr/>
        </p:nvSpPr>
        <p:spPr>
          <a:xfrm>
            <a:off x="1329322" y="5717514"/>
            <a:ext cx="1012464" cy="1007136"/>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Номер слайда 21">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17</a:t>
            </a:fld>
            <a:endParaRPr lang="en-US" sz="1000" dirty="0">
              <a:solidFill>
                <a:schemeClr val="bg1">
                  <a:alpha val="50000"/>
                </a:schemeClr>
              </a:solidFill>
            </a:endParaRP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0793" r="10793"/>
          <a:stretch>
            <a:fillRect/>
          </a:stretch>
        </p:blipFill>
        <p:spPr/>
      </p:pic>
    </p:spTree>
    <p:extLst>
      <p:ext uri="{BB962C8B-B14F-4D97-AF65-F5344CB8AC3E}">
        <p14:creationId xmlns:p14="http://schemas.microsoft.com/office/powerpoint/2010/main" val="26365991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23" r="2523"/>
          <a:stretch>
            <a:fillRect/>
          </a:stretch>
        </p:blipFill>
        <p:spPr/>
      </p:pic>
      <p:sp>
        <p:nvSpPr>
          <p:cNvPr id="3" name="Title 2" hidden="1">
            <a:extLst>
              <a:ext uri="{FF2B5EF4-FFF2-40B4-BE49-F238E27FC236}">
                <a16:creationId xmlns:a16="http://schemas.microsoft.com/office/drawing/2014/main" id="{EB985F8A-17BD-4D34-8264-513487E7BF41}"/>
              </a:ext>
            </a:extLst>
          </p:cNvPr>
          <p:cNvSpPr>
            <a:spLocks noGrp="1"/>
          </p:cNvSpPr>
          <p:nvPr>
            <p:ph type="title"/>
          </p:nvPr>
        </p:nvSpPr>
        <p:spPr/>
        <p:txBody>
          <a:bodyPr/>
          <a:lstStyle/>
          <a:p>
            <a:r>
              <a:rPr lang="en-US" dirty="0"/>
              <a:t>Large Photo Slide</a:t>
            </a:r>
          </a:p>
        </p:txBody>
      </p:sp>
      <p:sp>
        <p:nvSpPr>
          <p:cNvPr id="6" name="Oval 5" descr="Image caption">
            <a:extLst>
              <a:ext uri="{FF2B5EF4-FFF2-40B4-BE49-F238E27FC236}">
                <a16:creationId xmlns:a16="http://schemas.microsoft.com/office/drawing/2014/main" id="{2BCB8CB3-8468-48D4-9C1D-A581FC558D6F}"/>
              </a:ext>
            </a:extLst>
          </p:cNvPr>
          <p:cNvSpPr/>
          <p:nvPr/>
        </p:nvSpPr>
        <p:spPr>
          <a:xfrm>
            <a:off x="9353010" y="324464"/>
            <a:ext cx="2838990" cy="3009286"/>
          </a:xfrm>
          <a:prstGeom prst="ellipse">
            <a:avLst/>
          </a:prstGeom>
          <a:solidFill>
            <a:schemeClr val="accent1">
              <a:alpha val="70000"/>
            </a:schemeClr>
          </a:solidFill>
          <a:ln w="3175">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smtClean="0"/>
              <a:t>Follow your DREAMS! But make the best decision for you!</a:t>
            </a:r>
            <a:endParaRPr lang="en-US" sz="2700" dirty="0"/>
          </a:p>
        </p:txBody>
      </p:sp>
      <p:sp>
        <p:nvSpPr>
          <p:cNvPr id="15" name="Rectangle 14">
            <a:extLst>
              <a:ext uri="{FF2B5EF4-FFF2-40B4-BE49-F238E27FC236}">
                <a16:creationId xmlns:a16="http://schemas.microsoft.com/office/drawing/2014/main" id="{76D4BFC2-69CA-4ED6-89E7-A9ADB571E7A4}"/>
              </a:ext>
            </a:extLst>
          </p:cNvPr>
          <p:cNvSpPr/>
          <p:nvPr/>
        </p:nvSpPr>
        <p:spPr>
          <a:xfrm>
            <a:off x="9385986" y="853066"/>
            <a:ext cx="2097590" cy="1331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algn="ctr">
              <a:defRPr sz="10000">
                <a:solidFill>
                  <a:srgbClr val="3A3B39"/>
                </a:solidFill>
                <a:latin typeface="Bebas"/>
                <a:ea typeface="Bebas"/>
                <a:cs typeface="Bebas"/>
                <a:sym typeface="Bebas"/>
              </a:defRPr>
            </a:pPr>
            <a:endParaRPr lang="en-US" sz="1100" dirty="0"/>
          </a:p>
        </p:txBody>
      </p:sp>
      <p:sp>
        <p:nvSpPr>
          <p:cNvPr id="7" name="Номер слайда 21">
            <a:extLst>
              <a:ext uri="{FF2B5EF4-FFF2-40B4-BE49-F238E27FC236}">
                <a16:creationId xmlns:a16="http://schemas.microsoft.com/office/drawing/2014/main" id="{F4A07F3C-2C0D-4DC2-AB4F-E0355135560A}"/>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18</a:t>
            </a:fld>
            <a:endParaRPr lang="en-US" sz="1000" dirty="0">
              <a:solidFill>
                <a:schemeClr val="bg1">
                  <a:alpha val="50000"/>
                </a:schemeClr>
              </a:solidFill>
            </a:endParaRPr>
          </a:p>
        </p:txBody>
      </p:sp>
    </p:spTree>
    <p:extLst>
      <p:ext uri="{BB962C8B-B14F-4D97-AF65-F5344CB8AC3E}">
        <p14:creationId xmlns:p14="http://schemas.microsoft.com/office/powerpoint/2010/main" val="13892228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468" y="1760752"/>
            <a:ext cx="10668000" cy="2969443"/>
          </a:xfrm>
        </p:spPr>
        <p:txBody>
          <a:bodyPr>
            <a:normAutofit/>
          </a:bodyPr>
          <a:lstStyle/>
          <a:p>
            <a:r>
              <a:rPr lang="en-US" dirty="0"/>
              <a:t>THANK YOU</a:t>
            </a:r>
          </a:p>
        </p:txBody>
      </p:sp>
    </p:spTree>
    <p:extLst>
      <p:ext uri="{BB962C8B-B14F-4D97-AF65-F5344CB8AC3E}">
        <p14:creationId xmlns:p14="http://schemas.microsoft.com/office/powerpoint/2010/main" val="562546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70"/>
          </p:nvPr>
        </p:nvSpPr>
        <p:spPr>
          <a:xfrm>
            <a:off x="7394276" y="775893"/>
            <a:ext cx="4393296" cy="1338061"/>
          </a:xfrm>
        </p:spPr>
        <p:txBody>
          <a:bodyPr/>
          <a:lstStyle/>
          <a:p>
            <a:r>
              <a:rPr lang="en-US" dirty="0" smtClean="0"/>
              <a:t>Ice Breaker Activity</a:t>
            </a:r>
            <a:endParaRPr lang="en-US" dirty="0"/>
          </a:p>
        </p:txBody>
      </p:sp>
      <p:sp>
        <p:nvSpPr>
          <p:cNvPr id="20" name="Text Placeholder 19">
            <a:extLst>
              <a:ext uri="{FF2B5EF4-FFF2-40B4-BE49-F238E27FC236}">
                <a16:creationId xmlns:a16="http://schemas.microsoft.com/office/drawing/2014/main" id="{1A5AD738-856D-4A85-B701-C986789D9E82}"/>
              </a:ext>
            </a:extLst>
          </p:cNvPr>
          <p:cNvSpPr>
            <a:spLocks noGrp="1"/>
          </p:cNvSpPr>
          <p:nvPr>
            <p:ph type="body" idx="71"/>
          </p:nvPr>
        </p:nvSpPr>
        <p:spPr>
          <a:xfrm>
            <a:off x="7798705" y="2260604"/>
            <a:ext cx="4393295" cy="465997"/>
          </a:xfrm>
        </p:spPr>
        <p:txBody>
          <a:bodyPr/>
          <a:lstStyle/>
          <a:p>
            <a:pPr marL="285750" indent="-285750">
              <a:buFont typeface="Arial" panose="020B0604020202020204" pitchFamily="34" charset="0"/>
              <a:buChar char="•"/>
            </a:pPr>
            <a:r>
              <a:rPr lang="en-US" dirty="0" smtClean="0"/>
              <a:t>Turn to your neighbor</a:t>
            </a:r>
          </a:p>
          <a:p>
            <a:pPr marL="285750" indent="-285750">
              <a:buFont typeface="Arial" panose="020B0604020202020204" pitchFamily="34" charset="0"/>
              <a:buChar char="•"/>
            </a:pPr>
            <a:r>
              <a:rPr lang="en-US" dirty="0" smtClean="0"/>
              <a:t>Introduce yourself (name and major)</a:t>
            </a:r>
          </a:p>
          <a:p>
            <a:pPr marL="285750" indent="-285750">
              <a:buFont typeface="Arial" panose="020B0604020202020204" pitchFamily="34" charset="0"/>
              <a:buChar char="•"/>
            </a:pPr>
            <a:r>
              <a:rPr lang="en-US" dirty="0" smtClean="0"/>
              <a:t>Share why you are interested in going to law school</a:t>
            </a:r>
          </a:p>
          <a:p>
            <a:pPr marL="285750" indent="-285750">
              <a:buFont typeface="Arial" panose="020B0604020202020204" pitchFamily="34" charset="0"/>
              <a:buChar char="•"/>
            </a:pPr>
            <a:r>
              <a:rPr lang="en-US" dirty="0" smtClean="0"/>
              <a:t>What does it mean to you to get your Juris Doctorate(J.D)?</a:t>
            </a:r>
            <a:endParaRPr lang="en-US" dirty="0"/>
          </a:p>
        </p:txBody>
      </p:sp>
      <p:sp>
        <p:nvSpPr>
          <p:cNvPr id="5" name="Title 4" hidden="1">
            <a:extLst>
              <a:ext uri="{FF2B5EF4-FFF2-40B4-BE49-F238E27FC236}">
                <a16:creationId xmlns:a16="http://schemas.microsoft.com/office/drawing/2014/main" id="{E4312565-5F29-4C96-B5A2-E1EAE5CB5138}"/>
              </a:ext>
            </a:extLst>
          </p:cNvPr>
          <p:cNvSpPr>
            <a:spLocks noGrp="1"/>
          </p:cNvSpPr>
          <p:nvPr>
            <p:ph type="title"/>
          </p:nvPr>
        </p:nvSpPr>
        <p:spPr/>
        <p:txBody>
          <a:bodyPr/>
          <a:lstStyle/>
          <a:p>
            <a:r>
              <a:rPr lang="en-US" dirty="0"/>
              <a:t>Divider slide</a:t>
            </a:r>
          </a:p>
        </p:txBody>
      </p:sp>
      <p:sp>
        <p:nvSpPr>
          <p:cNvPr id="14" name="Freeform 27" descr="Image accent">
            <a:extLst>
              <a:ext uri="{FF2B5EF4-FFF2-40B4-BE49-F238E27FC236}">
                <a16:creationId xmlns:a16="http://schemas.microsoft.com/office/drawing/2014/main" id="{944C982A-D694-43A6-9330-50F554BC24A2}"/>
              </a:ext>
            </a:extLst>
          </p:cNvPr>
          <p:cNvSpPr/>
          <p:nvPr/>
        </p:nvSpPr>
        <p:spPr>
          <a:xfrm rot="10800000" flipH="1">
            <a:off x="1104900" y="529"/>
            <a:ext cx="4686301" cy="3733270"/>
          </a:xfrm>
          <a:custGeom>
            <a:avLst/>
            <a:gdLst>
              <a:gd name="connsiteX0" fmla="*/ 683 w 2374769"/>
              <a:gd name="connsiteY0" fmla="*/ 0 h 2362237"/>
              <a:gd name="connsiteX1" fmla="*/ 242807 w 2374769"/>
              <a:gd name="connsiteY1" fmla="*/ 12161 h 2362237"/>
              <a:gd name="connsiteX2" fmla="*/ 2374769 w 2374769"/>
              <a:gd name="connsiteY2" fmla="*/ 2362237 h 2362237"/>
              <a:gd name="connsiteX3" fmla="*/ 1543208 w 2374769"/>
              <a:gd name="connsiteY3" fmla="*/ 2362237 h 2362237"/>
              <a:gd name="connsiteX4" fmla="*/ 0 w 2374769"/>
              <a:gd name="connsiteY4" fmla="*/ 827150 h 2362237"/>
              <a:gd name="connsiteX5" fmla="*/ 0 w 2374769"/>
              <a:gd name="connsiteY5" fmla="*/ 34 h 2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769" h="2362237">
                <a:moveTo>
                  <a:pt x="683" y="0"/>
                </a:moveTo>
                <a:lnTo>
                  <a:pt x="242807" y="12161"/>
                </a:lnTo>
                <a:cubicBezTo>
                  <a:pt x="1440298" y="133133"/>
                  <a:pt x="2374769" y="1139131"/>
                  <a:pt x="2374769" y="2362237"/>
                </a:cubicBezTo>
                <a:lnTo>
                  <a:pt x="1543208" y="2362237"/>
                </a:lnTo>
                <a:cubicBezTo>
                  <a:pt x="1543208" y="1514432"/>
                  <a:pt x="852291" y="827150"/>
                  <a:pt x="0" y="827150"/>
                </a:cubicBezTo>
                <a:lnTo>
                  <a:pt x="0" y="34"/>
                </a:lnTo>
                <a:close/>
              </a:path>
            </a:pathLst>
          </a:cu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140" r="13140"/>
          <a:stretch>
            <a:fillRect/>
          </a:stretch>
        </p:blipFill>
        <p:spPr/>
      </p:pic>
    </p:spTree>
    <p:extLst>
      <p:ext uri="{BB962C8B-B14F-4D97-AF65-F5344CB8AC3E}">
        <p14:creationId xmlns:p14="http://schemas.microsoft.com/office/powerpoint/2010/main" val="3812511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2"/>
          <a:stretch>
            <a:fillRect/>
          </a:stretch>
        </p:blipFill>
        <p:spPr>
          <a:xfrm>
            <a:off x="0" y="0"/>
            <a:ext cx="12192000" cy="6857274"/>
          </a:xfrm>
          <a:prstGeom prst="rect">
            <a:avLst/>
          </a:prstGeom>
        </p:spPr>
      </p:pic>
    </p:spTree>
    <p:extLst>
      <p:ext uri="{BB962C8B-B14F-4D97-AF65-F5344CB8AC3E}">
        <p14:creationId xmlns:p14="http://schemas.microsoft.com/office/powerpoint/2010/main" val="1538319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3832" y="-594"/>
            <a:ext cx="12192000" cy="6858594"/>
          </a:xfrm>
          <a:prstGeom prst="rect">
            <a:avLst/>
          </a:prstGeom>
        </p:spPr>
      </p:pic>
      <p:sp>
        <p:nvSpPr>
          <p:cNvPr id="3" name="Content Placeholder 2"/>
          <p:cNvSpPr>
            <a:spLocks noGrp="1"/>
          </p:cNvSpPr>
          <p:nvPr>
            <p:ph idx="4294967295"/>
          </p:nvPr>
        </p:nvSpPr>
        <p:spPr>
          <a:xfrm>
            <a:off x="758739" y="2207080"/>
            <a:ext cx="2519330" cy="1527175"/>
          </a:xfrm>
        </p:spPr>
        <p:txBody>
          <a:bodyPr>
            <a:normAutofit/>
          </a:bodyPr>
          <a:lstStyle/>
          <a:p>
            <a:pPr marL="0" indent="0">
              <a:buNone/>
            </a:pPr>
            <a:endParaRPr lang="en-US" dirty="0" smtClean="0"/>
          </a:p>
          <a:p>
            <a:pPr>
              <a:lnSpc>
                <a:spcPct val="110000"/>
              </a:lnSpc>
              <a:spcBef>
                <a:spcPts val="0"/>
              </a:spcBef>
              <a:buNone/>
            </a:pPr>
            <a:r>
              <a:rPr lang="en-US" sz="1600" b="1" dirty="0"/>
              <a:t>Hours:</a:t>
            </a:r>
            <a:r>
              <a:rPr lang="en-US" sz="1600" dirty="0"/>
              <a:t> </a:t>
            </a:r>
          </a:p>
          <a:p>
            <a:pPr>
              <a:lnSpc>
                <a:spcPct val="110000"/>
              </a:lnSpc>
              <a:spcBef>
                <a:spcPts val="0"/>
              </a:spcBef>
              <a:buNone/>
            </a:pPr>
            <a:r>
              <a:rPr lang="en-US" sz="1600" dirty="0">
                <a:solidFill>
                  <a:schemeClr val="bg1"/>
                </a:solidFill>
              </a:rPr>
              <a:t>Mon. - Fri. 8 am to 5 pm</a:t>
            </a:r>
          </a:p>
          <a:p>
            <a:pPr>
              <a:lnSpc>
                <a:spcPct val="110000"/>
              </a:lnSpc>
              <a:spcBef>
                <a:spcPts val="0"/>
              </a:spcBef>
              <a:buNone/>
            </a:pPr>
            <a:r>
              <a:rPr lang="en-US" sz="1600" dirty="0">
                <a:solidFill>
                  <a:schemeClr val="bg1"/>
                </a:solidFill>
              </a:rPr>
              <a:t>except Wed. 9 am to 5 pm</a:t>
            </a:r>
          </a:p>
          <a:p>
            <a:pPr>
              <a:spcBef>
                <a:spcPts val="0"/>
              </a:spcBef>
              <a:buNone/>
            </a:pPr>
            <a:endParaRPr lang="en-US" sz="1500" dirty="0">
              <a:solidFill>
                <a:schemeClr val="bg1"/>
              </a:solidFill>
            </a:endParaRPr>
          </a:p>
        </p:txBody>
      </p:sp>
      <p:pic>
        <p:nvPicPr>
          <p:cNvPr id="4" name="Picture 3"/>
          <p:cNvPicPr>
            <a:picLocks noChangeAspect="1"/>
          </p:cNvPicPr>
          <p:nvPr/>
        </p:nvPicPr>
        <p:blipFill>
          <a:blip r:embed="rId4"/>
          <a:stretch>
            <a:fillRect/>
          </a:stretch>
        </p:blipFill>
        <p:spPr>
          <a:xfrm>
            <a:off x="4569902" y="1562100"/>
            <a:ext cx="2964533" cy="3733800"/>
          </a:xfrm>
          <a:prstGeom prst="rect">
            <a:avLst/>
          </a:prstGeom>
        </p:spPr>
      </p:pic>
      <p:sp>
        <p:nvSpPr>
          <p:cNvPr id="9" name="Title 8"/>
          <p:cNvSpPr>
            <a:spLocks noGrp="1"/>
          </p:cNvSpPr>
          <p:nvPr>
            <p:ph type="title"/>
          </p:nvPr>
        </p:nvSpPr>
        <p:spPr>
          <a:xfrm>
            <a:off x="3575180" y="401490"/>
            <a:ext cx="6778625" cy="758825"/>
          </a:xfrm>
        </p:spPr>
        <p:txBody>
          <a:bodyPr/>
          <a:lstStyle/>
          <a:p>
            <a:r>
              <a:rPr lang="en-US" b="1" dirty="0" smtClean="0">
                <a:solidFill>
                  <a:srgbClr val="FFC000"/>
                </a:solidFill>
              </a:rPr>
              <a:t>Come See Us</a:t>
            </a:r>
            <a:endParaRPr lang="en-US" b="1" dirty="0">
              <a:solidFill>
                <a:srgbClr val="FFC000"/>
              </a:solidFill>
            </a:endParaRPr>
          </a:p>
        </p:txBody>
      </p:sp>
      <p:pic>
        <p:nvPicPr>
          <p:cNvPr id="10" name="Picture 9"/>
          <p:cNvPicPr>
            <a:picLocks noChangeAspect="1"/>
          </p:cNvPicPr>
          <p:nvPr/>
        </p:nvPicPr>
        <p:blipFill>
          <a:blip r:embed="rId5"/>
          <a:stretch>
            <a:fillRect/>
          </a:stretch>
        </p:blipFill>
        <p:spPr>
          <a:xfrm>
            <a:off x="7846555" y="1562100"/>
            <a:ext cx="3806824" cy="3733800"/>
          </a:xfrm>
          <a:prstGeom prst="rect">
            <a:avLst/>
          </a:prstGeom>
        </p:spPr>
      </p:pic>
      <p:sp>
        <p:nvSpPr>
          <p:cNvPr id="11" name="TextBox 10"/>
          <p:cNvSpPr txBox="1"/>
          <p:nvPr/>
        </p:nvSpPr>
        <p:spPr>
          <a:xfrm>
            <a:off x="745951" y="3969857"/>
            <a:ext cx="2517775" cy="978729"/>
          </a:xfrm>
          <a:prstGeom prst="rect">
            <a:avLst/>
          </a:prstGeom>
          <a:noFill/>
        </p:spPr>
        <p:txBody>
          <a:bodyPr wrap="square" rtlCol="0">
            <a:spAutoFit/>
          </a:bodyPr>
          <a:lstStyle/>
          <a:p>
            <a:pPr>
              <a:lnSpc>
                <a:spcPct val="120000"/>
              </a:lnSpc>
            </a:pPr>
            <a:r>
              <a:rPr lang="en-US" sz="1600" b="1" dirty="0"/>
              <a:t>Drop-In Hours: </a:t>
            </a:r>
          </a:p>
          <a:p>
            <a:pPr>
              <a:lnSpc>
                <a:spcPct val="120000"/>
              </a:lnSpc>
            </a:pPr>
            <a:r>
              <a:rPr lang="en-US" sz="1600" dirty="0">
                <a:solidFill>
                  <a:schemeClr val="bg1"/>
                </a:solidFill>
              </a:rPr>
              <a:t>Mon. - Thurs. 10 am-3pm</a:t>
            </a:r>
          </a:p>
          <a:p>
            <a:pPr>
              <a:lnSpc>
                <a:spcPct val="120000"/>
              </a:lnSpc>
            </a:pPr>
            <a:r>
              <a:rPr lang="en-US" sz="1600" dirty="0">
                <a:solidFill>
                  <a:schemeClr val="bg1"/>
                </a:solidFill>
              </a:rPr>
              <a:t>Fri. 10 am-12 pm</a:t>
            </a:r>
          </a:p>
        </p:txBody>
      </p:sp>
    </p:spTree>
    <p:extLst>
      <p:ext uri="{BB962C8B-B14F-4D97-AF65-F5344CB8AC3E}">
        <p14:creationId xmlns:p14="http://schemas.microsoft.com/office/powerpoint/2010/main" val="1857620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1E0449-C335-46DB-B971-B68D8522B501}"/>
              </a:ext>
            </a:extLst>
          </p:cNvPr>
          <p:cNvSpPr>
            <a:spLocks noGrp="1"/>
          </p:cNvSpPr>
          <p:nvPr>
            <p:ph type="title"/>
          </p:nvPr>
        </p:nvSpPr>
        <p:spPr>
          <a:xfrm>
            <a:off x="6922700" y="-396243"/>
            <a:ext cx="2080005" cy="1335024"/>
          </a:xfrm>
        </p:spPr>
        <p:txBody>
          <a:bodyPr/>
          <a:lstStyle/>
          <a:p>
            <a:r>
              <a:rPr lang="en-US" b="1" dirty="0" smtClean="0"/>
              <a:t>Agenda</a:t>
            </a:r>
            <a:endParaRPr lang="en-US" b="1" dirty="0"/>
          </a:p>
        </p:txBody>
      </p:sp>
      <p:pic>
        <p:nvPicPr>
          <p:cNvPr id="4" name="Picture Placeholder 3"/>
          <p:cNvPicPr>
            <a:picLocks noGrp="1" noChangeAspect="1"/>
          </p:cNvPicPr>
          <p:nvPr>
            <p:ph type="pic" sz="quarter" idx="56"/>
          </p:nvPr>
        </p:nvPicPr>
        <p:blipFill>
          <a:blip r:embed="rId2">
            <a:extLst>
              <a:ext uri="{28A0092B-C50C-407E-A947-70E740481C1C}">
                <a14:useLocalDpi xmlns:a14="http://schemas.microsoft.com/office/drawing/2010/main" val="0"/>
              </a:ext>
            </a:extLst>
          </a:blip>
          <a:srcRect l="31451" r="31451"/>
          <a:stretch>
            <a:fillRect/>
          </a:stretch>
        </p:blipFill>
        <p:spPr/>
      </p:pic>
      <p:pic>
        <p:nvPicPr>
          <p:cNvPr id="8" name="Picture Placeholder 7"/>
          <p:cNvPicPr>
            <a:picLocks noGrp="1" noChangeAspect="1"/>
          </p:cNvPicPr>
          <p:nvPr>
            <p:ph type="pic" sz="quarter" idx="87"/>
          </p:nvPr>
        </p:nvPicPr>
        <p:blipFill>
          <a:blip r:embed="rId3">
            <a:extLst>
              <a:ext uri="{28A0092B-C50C-407E-A947-70E740481C1C}">
                <a14:useLocalDpi xmlns:a14="http://schemas.microsoft.com/office/drawing/2010/main" val="0"/>
              </a:ext>
            </a:extLst>
          </a:blip>
          <a:srcRect l="35729" r="35729"/>
          <a:stretch>
            <a:fillRect/>
          </a:stretch>
        </p:blipFill>
        <p:spPr/>
      </p:pic>
      <p:sp>
        <p:nvSpPr>
          <p:cNvPr id="3" name="TextBox 2"/>
          <p:cNvSpPr txBox="1"/>
          <p:nvPr/>
        </p:nvSpPr>
        <p:spPr>
          <a:xfrm>
            <a:off x="5091277" y="2043400"/>
            <a:ext cx="5698643" cy="3970318"/>
          </a:xfrm>
          <a:prstGeom prst="rect">
            <a:avLst/>
          </a:prstGeom>
          <a:noFill/>
        </p:spPr>
        <p:txBody>
          <a:bodyPr wrap="square" rtlCol="0">
            <a:spAutoFit/>
          </a:bodyPr>
          <a:lstStyle/>
          <a:p>
            <a:pPr marL="914400" lvl="1" indent="-457200">
              <a:buFont typeface="+mj-lt"/>
              <a:buAutoNum type="arabicPeriod"/>
            </a:pPr>
            <a:r>
              <a:rPr lang="en-US" sz="2800" dirty="0"/>
              <a:t>Careers with a Juris </a:t>
            </a:r>
            <a:r>
              <a:rPr lang="en-US" sz="2800" dirty="0" smtClean="0"/>
              <a:t>Doctorate</a:t>
            </a:r>
          </a:p>
          <a:p>
            <a:pPr lvl="1"/>
            <a:endParaRPr lang="en-US" sz="2800" dirty="0"/>
          </a:p>
          <a:p>
            <a:pPr lvl="1"/>
            <a:r>
              <a:rPr lang="en-US" sz="2800" dirty="0" smtClean="0"/>
              <a:t>2. Prepare </a:t>
            </a:r>
            <a:r>
              <a:rPr lang="en-US" sz="2800" dirty="0"/>
              <a:t>to </a:t>
            </a:r>
            <a:r>
              <a:rPr lang="en-US" sz="2800" dirty="0" smtClean="0"/>
              <a:t>apply </a:t>
            </a:r>
            <a:r>
              <a:rPr lang="en-US" sz="2800" dirty="0"/>
              <a:t>to Law </a:t>
            </a:r>
            <a:r>
              <a:rPr lang="en-US" sz="2800" dirty="0" smtClean="0"/>
              <a:t>School</a:t>
            </a:r>
          </a:p>
          <a:p>
            <a:pPr lvl="1"/>
            <a:endParaRPr lang="en-US" sz="2800" dirty="0"/>
          </a:p>
          <a:p>
            <a:pPr lvl="1"/>
            <a:r>
              <a:rPr lang="en-US" sz="2800" dirty="0" smtClean="0"/>
              <a:t>3. All </a:t>
            </a:r>
            <a:r>
              <a:rPr lang="en-US" sz="2800" dirty="0"/>
              <a:t>about the LSAT, transcripts, personal statements and letter of </a:t>
            </a:r>
            <a:r>
              <a:rPr lang="en-US" sz="2800" dirty="0" smtClean="0"/>
              <a:t>recommendations</a:t>
            </a:r>
          </a:p>
          <a:p>
            <a:pPr lvl="1"/>
            <a:endParaRPr lang="en-US" sz="2800" dirty="0" smtClean="0"/>
          </a:p>
          <a:p>
            <a:pPr lvl="1"/>
            <a:r>
              <a:rPr lang="en-US" sz="2800" dirty="0" smtClean="0"/>
              <a:t>5. Things </a:t>
            </a:r>
            <a:r>
              <a:rPr lang="en-US" sz="2800" dirty="0"/>
              <a:t>to Remember</a:t>
            </a:r>
          </a:p>
        </p:txBody>
      </p:sp>
    </p:spTree>
    <p:extLst>
      <p:ext uri="{BB962C8B-B14F-4D97-AF65-F5344CB8AC3E}">
        <p14:creationId xmlns:p14="http://schemas.microsoft.com/office/powerpoint/2010/main" val="2010130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0336" y="2014193"/>
            <a:ext cx="5943600" cy="1563624"/>
          </a:xfrm>
        </p:spPr>
        <p:txBody>
          <a:bodyPr/>
          <a:lstStyle/>
          <a:p>
            <a:r>
              <a:rPr lang="en-US" dirty="0" smtClean="0"/>
              <a:t>Careers with a Juris Doctorate</a:t>
            </a:r>
            <a:endParaRPr lang="en-US" dirty="0"/>
          </a:p>
        </p:txBody>
      </p:sp>
      <p:pic>
        <p:nvPicPr>
          <p:cNvPr id="6" name="Picture Placeholder 5"/>
          <p:cNvPicPr>
            <a:picLocks noGrp="1" noChangeAspect="1"/>
          </p:cNvPicPr>
          <p:nvPr>
            <p:ph type="pic" sz="quarter" idx="71"/>
          </p:nvPr>
        </p:nvPicPr>
        <p:blipFill>
          <a:blip r:embed="rId2">
            <a:extLst>
              <a:ext uri="{28A0092B-C50C-407E-A947-70E740481C1C}">
                <a14:useLocalDpi xmlns:a14="http://schemas.microsoft.com/office/drawing/2010/main" val="0"/>
              </a:ext>
            </a:extLst>
          </a:blip>
          <a:srcRect l="23729" r="23729"/>
          <a:stretch>
            <a:fillRect/>
          </a:stretch>
        </p:blipFill>
        <p:spPr/>
      </p:pic>
    </p:spTree>
    <p:extLst>
      <p:ext uri="{BB962C8B-B14F-4D97-AF65-F5344CB8AC3E}">
        <p14:creationId xmlns:p14="http://schemas.microsoft.com/office/powerpoint/2010/main" val="16923771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E19986B-6BF1-4ACF-B9CC-DBD1466DD33A}"/>
              </a:ext>
            </a:extLst>
          </p:cNvPr>
          <p:cNvSpPr>
            <a:spLocks noGrp="1"/>
          </p:cNvSpPr>
          <p:nvPr>
            <p:ph type="title"/>
          </p:nvPr>
        </p:nvSpPr>
        <p:spPr>
          <a:xfrm>
            <a:off x="786384" y="191654"/>
            <a:ext cx="4233475" cy="988294"/>
          </a:xfrm>
        </p:spPr>
        <p:txBody>
          <a:bodyPr/>
          <a:lstStyle/>
          <a:p>
            <a:r>
              <a:rPr lang="en-US" b="1" dirty="0" smtClean="0"/>
              <a:t>Always leverage off of your degree</a:t>
            </a:r>
            <a:endParaRPr lang="en-US" b="1" dirty="0"/>
          </a:p>
        </p:txBody>
      </p:sp>
      <p:sp>
        <p:nvSpPr>
          <p:cNvPr id="8" name="Oval 7" descr="Background accent"/>
          <p:cNvSpPr/>
          <p:nvPr/>
        </p:nvSpPr>
        <p:spPr>
          <a:xfrm>
            <a:off x="1329322" y="5717514"/>
            <a:ext cx="1012464" cy="1007136"/>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Номер слайда 21">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5</a:t>
            </a:fld>
            <a:endParaRPr lang="en-US" sz="1000" dirty="0">
              <a:solidFill>
                <a:schemeClr val="bg1">
                  <a:alpha val="50000"/>
                </a:schemeClr>
              </a:solidFill>
            </a:endParaRPr>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094" r="16094"/>
          <a:stretch>
            <a:fillRect/>
          </a:stretch>
        </p:blipFill>
        <p:spPr/>
      </p:pic>
      <p:sp>
        <p:nvSpPr>
          <p:cNvPr id="5" name="TextBox 4"/>
          <p:cNvSpPr txBox="1"/>
          <p:nvPr/>
        </p:nvSpPr>
        <p:spPr>
          <a:xfrm>
            <a:off x="786384" y="1616565"/>
            <a:ext cx="5496850" cy="5052152"/>
          </a:xfrm>
          <a:prstGeom prst="rect">
            <a:avLst/>
          </a:prstGeom>
          <a:noFill/>
        </p:spPr>
        <p:txBody>
          <a:bodyPr wrap="square" rtlCol="0">
            <a:spAutoFit/>
          </a:bodyPr>
          <a:lstStyle/>
          <a:p>
            <a:pPr marL="228600" lvl="0" indent="-228600">
              <a:buFont typeface="Arial" panose="020B0604020202020204" pitchFamily="34" charset="0"/>
              <a:buChar char="•"/>
            </a:pPr>
            <a:r>
              <a:rPr lang="en-US" sz="2400" dirty="0"/>
              <a:t>A Juris Doctor (J.D.) is the degree awarded to law school graduates. </a:t>
            </a:r>
            <a:endParaRPr lang="en-US" sz="2400" dirty="0" smtClean="0"/>
          </a:p>
          <a:p>
            <a:pPr lvl="0"/>
            <a:endParaRPr lang="en-US" sz="2400" dirty="0" smtClean="0"/>
          </a:p>
          <a:p>
            <a:pPr marL="228600" lvl="0" indent="-228600">
              <a:buFont typeface="Arial" panose="020B0604020202020204" pitchFamily="34" charset="0"/>
              <a:buChar char="•"/>
            </a:pPr>
            <a:r>
              <a:rPr lang="en-US" sz="2400" dirty="0" smtClean="0"/>
              <a:t>Most </a:t>
            </a:r>
            <a:r>
              <a:rPr lang="en-US" sz="2400" dirty="0"/>
              <a:t>J.D. programs are three-year </a:t>
            </a:r>
            <a:r>
              <a:rPr lang="en-US" sz="2400" dirty="0" smtClean="0"/>
              <a:t>programs and there are other four-year programs that are part-time and a couple that are accelerated programs that are two-year programs.</a:t>
            </a:r>
          </a:p>
          <a:p>
            <a:pPr lvl="0"/>
            <a:endParaRPr lang="en-US" sz="2400" dirty="0" smtClean="0"/>
          </a:p>
          <a:p>
            <a:pPr marL="228600" lvl="0" indent="-228600">
              <a:buFont typeface="Arial" panose="020B0604020202020204" pitchFamily="34" charset="0"/>
              <a:buChar char="•"/>
            </a:pPr>
            <a:r>
              <a:rPr lang="en-US" sz="2400" dirty="0" smtClean="0"/>
              <a:t>After you pass the state bar exam then graduates can practice in  any area of law.</a:t>
            </a:r>
          </a:p>
          <a:p>
            <a:pPr lvl="0"/>
            <a:endParaRPr lang="en-US" sz="1400" dirty="0" smtClean="0"/>
          </a:p>
          <a:p>
            <a:pPr lvl="0">
              <a:lnSpc>
                <a:spcPct val="145000"/>
              </a:lnSpc>
            </a:pPr>
            <a:endParaRPr lang="en-US" sz="1400" b="1" dirty="0" smtClean="0">
              <a:solidFill>
                <a:srgbClr val="FF0000"/>
              </a:solidFill>
            </a:endParaRPr>
          </a:p>
        </p:txBody>
      </p:sp>
    </p:spTree>
    <p:extLst>
      <p:ext uri="{BB962C8B-B14F-4D97-AF65-F5344CB8AC3E}">
        <p14:creationId xmlns:p14="http://schemas.microsoft.com/office/powerpoint/2010/main" val="434107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238801-5FA2-45D0-8DCD-2CE63F6A7809}"/>
              </a:ext>
            </a:extLst>
          </p:cNvPr>
          <p:cNvSpPr>
            <a:spLocks noGrp="1"/>
          </p:cNvSpPr>
          <p:nvPr>
            <p:ph type="body" sz="half" idx="2"/>
          </p:nvPr>
        </p:nvSpPr>
        <p:spPr>
          <a:xfrm>
            <a:off x="953851" y="2482539"/>
            <a:ext cx="5129261" cy="4165548"/>
          </a:xfrm>
        </p:spPr>
        <p:txBody>
          <a:bodyPr>
            <a:normAutofit/>
          </a:bodyPr>
          <a:lstStyle/>
          <a:p>
            <a:pPr lvl="0">
              <a:lnSpc>
                <a:spcPct val="145000"/>
              </a:lnSpc>
            </a:pPr>
            <a:r>
              <a:rPr lang="en-US" b="1" u="sng" dirty="0" smtClean="0"/>
              <a:t>Lawyer </a:t>
            </a:r>
            <a:endParaRPr lang="en-US" u="sng" dirty="0"/>
          </a:p>
          <a:p>
            <a:pPr marL="228600" lvl="0" indent="-228600">
              <a:lnSpc>
                <a:spcPct val="110000"/>
              </a:lnSpc>
              <a:spcBef>
                <a:spcPts val="0"/>
              </a:spcBef>
              <a:buFont typeface="Arial" panose="020B0604020202020204" pitchFamily="34" charset="0"/>
              <a:buChar char="•"/>
            </a:pPr>
            <a:r>
              <a:rPr lang="en-US" sz="1600" dirty="0" smtClean="0"/>
              <a:t> Research lawyers</a:t>
            </a:r>
          </a:p>
          <a:p>
            <a:pPr marL="228600" lvl="0" indent="-228600">
              <a:lnSpc>
                <a:spcPct val="110000"/>
              </a:lnSpc>
              <a:spcBef>
                <a:spcPts val="0"/>
              </a:spcBef>
              <a:buFont typeface="Arial" panose="020B0604020202020204" pitchFamily="34" charset="0"/>
              <a:buChar char="•"/>
            </a:pPr>
            <a:r>
              <a:rPr lang="en-US" sz="1600" dirty="0"/>
              <a:t>P</a:t>
            </a:r>
            <a:r>
              <a:rPr lang="en-US" sz="1600" dirty="0" smtClean="0"/>
              <a:t>ublic </a:t>
            </a:r>
            <a:r>
              <a:rPr lang="en-US" sz="1600" dirty="0"/>
              <a:t>defenders </a:t>
            </a:r>
          </a:p>
          <a:p>
            <a:pPr marL="228600" lvl="0" indent="-228600">
              <a:lnSpc>
                <a:spcPct val="110000"/>
              </a:lnSpc>
              <a:spcBef>
                <a:spcPts val="0"/>
              </a:spcBef>
              <a:buFont typeface="Arial" panose="020B0604020202020204" pitchFamily="34" charset="0"/>
              <a:buChar char="•"/>
            </a:pPr>
            <a:r>
              <a:rPr lang="en-US" sz="1600" dirty="0"/>
              <a:t>J</a:t>
            </a:r>
            <a:r>
              <a:rPr lang="en-US" sz="1600" dirty="0" smtClean="0"/>
              <a:t>unior </a:t>
            </a:r>
            <a:r>
              <a:rPr lang="en-US" sz="1600" dirty="0"/>
              <a:t>associates of private law </a:t>
            </a:r>
            <a:r>
              <a:rPr lang="en-US" sz="1600" dirty="0" smtClean="0"/>
              <a:t>firms</a:t>
            </a:r>
          </a:p>
          <a:p>
            <a:pPr marL="228600" lvl="0" indent="-228600">
              <a:lnSpc>
                <a:spcPct val="110000"/>
              </a:lnSpc>
              <a:spcBef>
                <a:spcPts val="0"/>
              </a:spcBef>
              <a:buFont typeface="Arial" panose="020B0604020202020204" pitchFamily="34" charset="0"/>
              <a:buChar char="•"/>
            </a:pPr>
            <a:r>
              <a:rPr lang="en-US" sz="1600" dirty="0" smtClean="0"/>
              <a:t> </a:t>
            </a:r>
            <a:r>
              <a:rPr lang="en-US" sz="1600" dirty="0"/>
              <a:t>Once they pass a state bar exam, individuals can also pursue legal specializations including professional litigator, corporate counselor, and civil defense </a:t>
            </a:r>
            <a:r>
              <a:rPr lang="en-US" sz="1600" dirty="0" smtClean="0"/>
              <a:t>attorney</a:t>
            </a:r>
          </a:p>
          <a:p>
            <a:pPr lvl="0">
              <a:lnSpc>
                <a:spcPct val="110000"/>
              </a:lnSpc>
              <a:spcBef>
                <a:spcPts val="0"/>
              </a:spcBef>
            </a:pPr>
            <a:endParaRPr lang="en-US" sz="1600" dirty="0"/>
          </a:p>
          <a:p>
            <a:pPr marL="228600" lvl="0" indent="-228600">
              <a:lnSpc>
                <a:spcPct val="110000"/>
              </a:lnSpc>
              <a:spcBef>
                <a:spcPts val="0"/>
              </a:spcBef>
              <a:buFont typeface="Arial" panose="020B0604020202020204" pitchFamily="34" charset="0"/>
              <a:buChar char="•"/>
            </a:pPr>
            <a:r>
              <a:rPr lang="en-US" sz="1600" dirty="0"/>
              <a:t>After years of long hours and simple assignments, lawyers may earn partner or senior associate status, though competition for these positions is fierce. </a:t>
            </a:r>
            <a:r>
              <a:rPr lang="en-US" sz="1600" dirty="0" smtClean="0"/>
              <a:t>(High </a:t>
            </a:r>
            <a:r>
              <a:rPr lang="en-US" sz="1600" dirty="0"/>
              <a:t>working standards and ethics play a part in a lawyer's likelihood of being promoted, along with having good contacts and references</a:t>
            </a:r>
            <a:r>
              <a:rPr lang="en-US" sz="1600" dirty="0" smtClean="0"/>
              <a:t>.)</a:t>
            </a:r>
            <a:endParaRPr lang="en-US" sz="1600" b="1" dirty="0"/>
          </a:p>
          <a:p>
            <a:pPr marL="228600" lvl="0" indent="-228600">
              <a:lnSpc>
                <a:spcPct val="145000"/>
              </a:lnSpc>
              <a:buFont typeface="Arial" panose="020B0604020202020204" pitchFamily="34" charset="0"/>
              <a:buChar char="•"/>
            </a:pPr>
            <a:endParaRPr lang="en-US" b="1" dirty="0">
              <a:solidFill>
                <a:prstClr val="black"/>
              </a:solidFill>
            </a:endParaRPr>
          </a:p>
          <a:p>
            <a:pPr marL="228600" lvl="0" indent="-228600">
              <a:lnSpc>
                <a:spcPct val="145000"/>
              </a:lnSpc>
              <a:buFont typeface="Arial" panose="020B0604020202020204" pitchFamily="34" charset="0"/>
              <a:buChar char="•"/>
            </a:pPr>
            <a:endParaRPr lang="en-US" dirty="0">
              <a:solidFill>
                <a:prstClr val="black"/>
              </a:solidFill>
            </a:endParaRPr>
          </a:p>
          <a:p>
            <a:endParaRPr lang="en-US" dirty="0">
              <a:solidFill>
                <a:srgbClr val="FF0000"/>
              </a:solidFill>
            </a:endParaRPr>
          </a:p>
        </p:txBody>
      </p:sp>
      <p:sp>
        <p:nvSpPr>
          <p:cNvPr id="40" name="Title 39">
            <a:extLst>
              <a:ext uri="{FF2B5EF4-FFF2-40B4-BE49-F238E27FC236}">
                <a16:creationId xmlns:a16="http://schemas.microsoft.com/office/drawing/2014/main" id="{65A5376C-613D-4FB8-8667-427E0D7DFDAB}"/>
              </a:ext>
            </a:extLst>
          </p:cNvPr>
          <p:cNvSpPr>
            <a:spLocks noGrp="1"/>
          </p:cNvSpPr>
          <p:nvPr>
            <p:ph type="title"/>
          </p:nvPr>
        </p:nvSpPr>
        <p:spPr>
          <a:xfrm>
            <a:off x="1099632" y="968231"/>
            <a:ext cx="4983480" cy="603504"/>
          </a:xfrm>
        </p:spPr>
        <p:txBody>
          <a:bodyPr/>
          <a:lstStyle/>
          <a:p>
            <a:r>
              <a:rPr lang="en-US" dirty="0"/>
              <a:t>COMPARISON 1</a:t>
            </a:r>
          </a:p>
        </p:txBody>
      </p:sp>
      <p:pic>
        <p:nvPicPr>
          <p:cNvPr id="4" name="Picture Placeholder 3"/>
          <p:cNvPicPr>
            <a:picLocks noGrp="1" noChangeAspect="1"/>
          </p:cNvPicPr>
          <p:nvPr>
            <p:ph type="pic" sz="quarter" idx="104"/>
          </p:nvPr>
        </p:nvPicPr>
        <p:blipFill>
          <a:blip r:embed="rId3">
            <a:extLst>
              <a:ext uri="{28A0092B-C50C-407E-A947-70E740481C1C}">
                <a14:useLocalDpi xmlns:a14="http://schemas.microsoft.com/office/drawing/2010/main" val="0"/>
              </a:ext>
            </a:extLst>
          </a:blip>
          <a:srcRect l="14872" r="14872"/>
          <a:stretch>
            <a:fillRect/>
          </a:stretch>
        </p:blipFill>
        <p:spPr>
          <a:xfrm>
            <a:off x="7971072" y="288641"/>
            <a:ext cx="2285207" cy="2273182"/>
          </a:xfrm>
        </p:spPr>
      </p:pic>
      <p:pic>
        <p:nvPicPr>
          <p:cNvPr id="6" name="Picture Placeholder 5"/>
          <p:cNvPicPr>
            <a:picLocks noGrp="1" noChangeAspect="1"/>
          </p:cNvPicPr>
          <p:nvPr>
            <p:ph type="pic" sz="quarter" idx="105"/>
          </p:nvPr>
        </p:nvPicPr>
        <p:blipFill>
          <a:blip r:embed="rId4">
            <a:extLst>
              <a:ext uri="{28A0092B-C50C-407E-A947-70E740481C1C}">
                <a14:useLocalDpi xmlns:a14="http://schemas.microsoft.com/office/drawing/2010/main" val="0"/>
              </a:ext>
            </a:extLst>
          </a:blip>
          <a:srcRect l="12317" r="12317"/>
          <a:stretch>
            <a:fillRect/>
          </a:stretch>
        </p:blipFill>
        <p:spPr>
          <a:xfrm>
            <a:off x="2573695" y="288641"/>
            <a:ext cx="2285207" cy="2273182"/>
          </a:xfrm>
        </p:spPr>
      </p:pic>
      <p:sp>
        <p:nvSpPr>
          <p:cNvPr id="2" name="Text Placeholder 1"/>
          <p:cNvSpPr>
            <a:spLocks noGrp="1"/>
          </p:cNvSpPr>
          <p:nvPr>
            <p:ph type="body" sz="half" idx="107"/>
          </p:nvPr>
        </p:nvSpPr>
        <p:spPr>
          <a:xfrm>
            <a:off x="6612364" y="2746207"/>
            <a:ext cx="5579636" cy="3901880"/>
          </a:xfrm>
        </p:spPr>
        <p:txBody>
          <a:bodyPr>
            <a:noAutofit/>
          </a:bodyPr>
          <a:lstStyle/>
          <a:p>
            <a:pPr>
              <a:lnSpc>
                <a:spcPct val="100000"/>
              </a:lnSpc>
              <a:spcBef>
                <a:spcPts val="0"/>
              </a:spcBef>
            </a:pPr>
            <a:r>
              <a:rPr lang="en-US" sz="1600" b="1" u="sng" dirty="0" smtClean="0">
                <a:solidFill>
                  <a:prstClr val="black"/>
                </a:solidFill>
                <a:latin typeface="+mn-lt"/>
              </a:rPr>
              <a:t>Business: </a:t>
            </a:r>
            <a:r>
              <a:rPr lang="en-US" sz="1600" b="1" u="sng" dirty="0">
                <a:solidFill>
                  <a:prstClr val="black"/>
                </a:solidFill>
                <a:latin typeface="+mn-lt"/>
              </a:rPr>
              <a:t>Corporations, Real Estate as a Broker</a:t>
            </a:r>
          </a:p>
          <a:p>
            <a:pPr marL="171450" lvl="0" indent="-171450">
              <a:lnSpc>
                <a:spcPct val="100000"/>
              </a:lnSpc>
              <a:spcBef>
                <a:spcPts val="0"/>
              </a:spcBef>
              <a:buFont typeface="Arial" panose="020B0604020202020204" pitchFamily="34" charset="0"/>
              <a:buChar char="•"/>
            </a:pPr>
            <a:r>
              <a:rPr lang="en-US" sz="1600" dirty="0" smtClean="0">
                <a:solidFill>
                  <a:prstClr val="black"/>
                </a:solidFill>
                <a:latin typeface="+mn-lt"/>
              </a:rPr>
              <a:t>You can earn a dual degree </a:t>
            </a:r>
            <a:r>
              <a:rPr lang="en-US" sz="1600" dirty="0">
                <a:solidFill>
                  <a:prstClr val="black"/>
                </a:solidFill>
                <a:latin typeface="+mn-lt"/>
              </a:rPr>
              <a:t> </a:t>
            </a:r>
            <a:r>
              <a:rPr lang="en-US" sz="1600" dirty="0" smtClean="0">
                <a:solidFill>
                  <a:prstClr val="black"/>
                </a:solidFill>
                <a:latin typeface="+mn-lt"/>
              </a:rPr>
              <a:t>for example an MBA and JD combines</a:t>
            </a:r>
          </a:p>
          <a:p>
            <a:pPr lvl="0">
              <a:lnSpc>
                <a:spcPct val="100000"/>
              </a:lnSpc>
              <a:spcBef>
                <a:spcPts val="0"/>
              </a:spcBef>
            </a:pPr>
            <a:r>
              <a:rPr lang="en-US" sz="1600" b="1" u="sng" dirty="0" smtClean="0">
                <a:solidFill>
                  <a:prstClr val="black"/>
                </a:solidFill>
                <a:latin typeface="+mn-lt"/>
              </a:rPr>
              <a:t>Public Service Careers</a:t>
            </a:r>
          </a:p>
          <a:p>
            <a:pPr marL="628650" lvl="1" indent="-171450">
              <a:lnSpc>
                <a:spcPct val="100000"/>
              </a:lnSpc>
              <a:spcBef>
                <a:spcPts val="0"/>
              </a:spcBef>
              <a:buFont typeface="Arial" panose="020B0604020202020204" pitchFamily="34" charset="0"/>
              <a:buChar char="•"/>
            </a:pPr>
            <a:r>
              <a:rPr lang="en-US" sz="1600" dirty="0" smtClean="0">
                <a:solidFill>
                  <a:prstClr val="black"/>
                </a:solidFill>
              </a:rPr>
              <a:t>Politics</a:t>
            </a:r>
          </a:p>
          <a:p>
            <a:pPr marL="628650" lvl="1" indent="-171450">
              <a:lnSpc>
                <a:spcPct val="100000"/>
              </a:lnSpc>
              <a:spcBef>
                <a:spcPts val="0"/>
              </a:spcBef>
              <a:buFont typeface="Arial" panose="020B0604020202020204" pitchFamily="34" charset="0"/>
              <a:buChar char="•"/>
            </a:pPr>
            <a:r>
              <a:rPr lang="en-US" sz="1600" dirty="0" smtClean="0">
                <a:solidFill>
                  <a:prstClr val="black"/>
                </a:solidFill>
              </a:rPr>
              <a:t>Social work</a:t>
            </a:r>
          </a:p>
          <a:p>
            <a:pPr marL="628650" lvl="1" indent="-171450">
              <a:lnSpc>
                <a:spcPct val="100000"/>
              </a:lnSpc>
              <a:spcBef>
                <a:spcPts val="0"/>
              </a:spcBef>
              <a:buFont typeface="Arial" panose="020B0604020202020204" pitchFamily="34" charset="0"/>
              <a:buChar char="•"/>
            </a:pPr>
            <a:r>
              <a:rPr lang="en-US" sz="1600" dirty="0" smtClean="0">
                <a:solidFill>
                  <a:prstClr val="black"/>
                </a:solidFill>
              </a:rPr>
              <a:t>Human Resources</a:t>
            </a:r>
          </a:p>
          <a:p>
            <a:pPr marL="628650" lvl="1" indent="-171450">
              <a:lnSpc>
                <a:spcPct val="100000"/>
              </a:lnSpc>
              <a:spcBef>
                <a:spcPts val="0"/>
              </a:spcBef>
              <a:buFont typeface="Arial" panose="020B0604020202020204" pitchFamily="34" charset="0"/>
              <a:buChar char="•"/>
            </a:pPr>
            <a:r>
              <a:rPr lang="en-US" sz="1600" dirty="0" smtClean="0">
                <a:solidFill>
                  <a:prstClr val="black"/>
                </a:solidFill>
              </a:rPr>
              <a:t>Community Associations</a:t>
            </a:r>
          </a:p>
          <a:p>
            <a:pPr marL="628650" lvl="1" indent="-171450">
              <a:lnSpc>
                <a:spcPct val="100000"/>
              </a:lnSpc>
              <a:spcBef>
                <a:spcPts val="0"/>
              </a:spcBef>
              <a:buFont typeface="Arial" panose="020B0604020202020204" pitchFamily="34" charset="0"/>
              <a:buChar char="•"/>
            </a:pPr>
            <a:r>
              <a:rPr lang="en-US" sz="1600" dirty="0" smtClean="0">
                <a:solidFill>
                  <a:prstClr val="black"/>
                </a:solidFill>
              </a:rPr>
              <a:t>Specialized degree in public health, political science, urban planning, international studies, political science or public policy</a:t>
            </a:r>
          </a:p>
          <a:p>
            <a:pPr>
              <a:lnSpc>
                <a:spcPct val="100000"/>
              </a:lnSpc>
              <a:spcBef>
                <a:spcPts val="0"/>
              </a:spcBef>
            </a:pPr>
            <a:r>
              <a:rPr lang="en-US" sz="1600" b="1" u="sng" dirty="0" smtClean="0">
                <a:solidFill>
                  <a:prstClr val="black"/>
                </a:solidFill>
                <a:latin typeface="+mn-lt"/>
              </a:rPr>
              <a:t>Creative Arts:</a:t>
            </a:r>
          </a:p>
          <a:p>
            <a:pPr marL="171450" indent="-171450">
              <a:lnSpc>
                <a:spcPct val="100000"/>
              </a:lnSpc>
              <a:spcBef>
                <a:spcPts val="0"/>
              </a:spcBef>
              <a:buFont typeface="Arial" panose="020B0604020202020204" pitchFamily="34" charset="0"/>
              <a:buChar char="•"/>
            </a:pPr>
            <a:r>
              <a:rPr lang="en-US" sz="1600" dirty="0" smtClean="0">
                <a:solidFill>
                  <a:prstClr val="black"/>
                </a:solidFill>
                <a:latin typeface="+mn-lt"/>
              </a:rPr>
              <a:t>Copyright law</a:t>
            </a:r>
          </a:p>
          <a:p>
            <a:pPr marL="171450" indent="-171450">
              <a:lnSpc>
                <a:spcPct val="100000"/>
              </a:lnSpc>
              <a:spcBef>
                <a:spcPts val="0"/>
              </a:spcBef>
              <a:buFont typeface="Arial" panose="020B0604020202020204" pitchFamily="34" charset="0"/>
              <a:buChar char="•"/>
            </a:pPr>
            <a:r>
              <a:rPr lang="en-US" sz="1600" dirty="0" smtClean="0">
                <a:solidFill>
                  <a:prstClr val="black"/>
                </a:solidFill>
                <a:latin typeface="+mn-lt"/>
              </a:rPr>
              <a:t>Media law </a:t>
            </a:r>
          </a:p>
          <a:p>
            <a:pPr marL="171450" indent="-171450">
              <a:lnSpc>
                <a:spcPct val="100000"/>
              </a:lnSpc>
              <a:spcBef>
                <a:spcPts val="0"/>
              </a:spcBef>
              <a:buFont typeface="Arial" panose="020B0604020202020204" pitchFamily="34" charset="0"/>
              <a:buChar char="•"/>
            </a:pPr>
            <a:r>
              <a:rPr lang="en-US" sz="1600" dirty="0" smtClean="0">
                <a:solidFill>
                  <a:prstClr val="black"/>
                </a:solidFill>
                <a:latin typeface="+mn-lt"/>
              </a:rPr>
              <a:t>Intellectual property laws</a:t>
            </a:r>
          </a:p>
          <a:p>
            <a:pPr marL="171450" lvl="0" indent="-171450">
              <a:lnSpc>
                <a:spcPct val="145000"/>
              </a:lnSpc>
              <a:buFont typeface="Arial" panose="020B0604020202020204" pitchFamily="34" charset="0"/>
              <a:buChar char="•"/>
            </a:pPr>
            <a:endParaRPr lang="en-US" sz="1000" b="1" dirty="0">
              <a:solidFill>
                <a:prstClr val="black"/>
              </a:solidFill>
            </a:endParaRPr>
          </a:p>
        </p:txBody>
      </p:sp>
    </p:spTree>
    <p:extLst>
      <p:ext uri="{BB962C8B-B14F-4D97-AF65-F5344CB8AC3E}">
        <p14:creationId xmlns:p14="http://schemas.microsoft.com/office/powerpoint/2010/main" val="3191118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3"/>
          </p:nvPr>
        </p:nvSpPr>
        <p:spPr>
          <a:xfrm>
            <a:off x="5591486" y="3300511"/>
            <a:ext cx="4560094" cy="465997"/>
          </a:xfrm>
        </p:spPr>
        <p:txBody>
          <a:bodyPr/>
          <a:lstStyle/>
          <a:p>
            <a:r>
              <a:rPr lang="en-US" dirty="0" smtClean="0"/>
              <a:t>Get organized</a:t>
            </a:r>
            <a:endParaRPr lang="en-US" dirty="0"/>
          </a:p>
        </p:txBody>
      </p:sp>
      <p:sp>
        <p:nvSpPr>
          <p:cNvPr id="5" name="Title 4">
            <a:extLst>
              <a:ext uri="{FF2B5EF4-FFF2-40B4-BE49-F238E27FC236}">
                <a16:creationId xmlns:a16="http://schemas.microsoft.com/office/drawing/2014/main" id="{78CC151D-3E87-49F8-947C-F3CD2D5C3781}"/>
              </a:ext>
            </a:extLst>
          </p:cNvPr>
          <p:cNvSpPr>
            <a:spLocks noGrp="1"/>
          </p:cNvSpPr>
          <p:nvPr>
            <p:ph type="title"/>
          </p:nvPr>
        </p:nvSpPr>
        <p:spPr>
          <a:xfrm>
            <a:off x="5512930" y="1736887"/>
            <a:ext cx="6409944" cy="1563624"/>
          </a:xfrm>
        </p:spPr>
        <p:txBody>
          <a:bodyPr/>
          <a:lstStyle/>
          <a:p>
            <a:r>
              <a:rPr lang="en-US" b="1" dirty="0" smtClean="0"/>
              <a:t>Prepare to Apply</a:t>
            </a:r>
            <a:r>
              <a:rPr lang="en-US" b="1" dirty="0"/>
              <a:t> </a:t>
            </a:r>
            <a:r>
              <a:rPr lang="en-US" b="1" dirty="0" smtClean="0"/>
              <a:t>to Law School</a:t>
            </a:r>
            <a:endParaRPr lang="en-US" b="1" dirty="0"/>
          </a:p>
        </p:txBody>
      </p:sp>
      <p:pic>
        <p:nvPicPr>
          <p:cNvPr id="8" name="Picture Placeholder 7"/>
          <p:cNvPicPr>
            <a:picLocks noGrp="1" noChangeAspect="1"/>
          </p:cNvPicPr>
          <p:nvPr>
            <p:ph type="pic" sz="quarter" idx="71"/>
          </p:nvPr>
        </p:nvPicPr>
        <p:blipFill>
          <a:blip r:embed="rId2">
            <a:extLst>
              <a:ext uri="{28A0092B-C50C-407E-A947-70E740481C1C}">
                <a14:useLocalDpi xmlns:a14="http://schemas.microsoft.com/office/drawing/2010/main" val="0"/>
              </a:ext>
            </a:extLst>
          </a:blip>
          <a:srcRect l="23729" r="23729"/>
          <a:stretch>
            <a:fillRect/>
          </a:stretch>
        </p:blipFill>
        <p:spPr/>
      </p:pic>
    </p:spTree>
    <p:extLst>
      <p:ext uri="{BB962C8B-B14F-4D97-AF65-F5344CB8AC3E}">
        <p14:creationId xmlns:p14="http://schemas.microsoft.com/office/powerpoint/2010/main" val="39940657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39"/>
          </p:nvPr>
        </p:nvSpPr>
        <p:spPr>
          <a:xfrm>
            <a:off x="5025758" y="1482635"/>
            <a:ext cx="5978188" cy="5714999"/>
          </a:xfrm>
        </p:spPr>
        <p:txBody>
          <a:bodyPr/>
          <a:lstStyle/>
          <a:p>
            <a:pPr>
              <a:lnSpc>
                <a:spcPct val="100000"/>
              </a:lnSpc>
            </a:pPr>
            <a:r>
              <a:rPr lang="en-US" sz="2000" b="1" dirty="0" smtClean="0"/>
              <a:t>Research different Law schools and their rankings and look at their recruitment </a:t>
            </a:r>
            <a:r>
              <a:rPr lang="en-US" sz="2000" b="1" dirty="0" smtClean="0"/>
              <a:t>deadlines</a:t>
            </a:r>
          </a:p>
          <a:p>
            <a:pPr>
              <a:lnSpc>
                <a:spcPct val="100000"/>
              </a:lnSpc>
            </a:pPr>
            <a:endParaRPr lang="en-US" sz="2000" b="1" dirty="0"/>
          </a:p>
          <a:p>
            <a:pPr>
              <a:lnSpc>
                <a:spcPct val="100000"/>
              </a:lnSpc>
            </a:pPr>
            <a:r>
              <a:rPr lang="en-US" sz="2000" b="1" dirty="0" smtClean="0"/>
              <a:t>Create </a:t>
            </a:r>
            <a:r>
              <a:rPr lang="en-US" sz="2000" b="1" dirty="0" smtClean="0"/>
              <a:t>a secure account on  </a:t>
            </a:r>
            <a:r>
              <a:rPr lang="en-US" sz="2000" b="1" dirty="0" smtClean="0"/>
              <a:t>LSAC.org</a:t>
            </a:r>
          </a:p>
          <a:p>
            <a:pPr>
              <a:lnSpc>
                <a:spcPct val="100000"/>
              </a:lnSpc>
            </a:pPr>
            <a:endParaRPr lang="en-US" sz="2000" b="1" dirty="0" smtClean="0"/>
          </a:p>
          <a:p>
            <a:pPr>
              <a:lnSpc>
                <a:spcPct val="100000"/>
              </a:lnSpc>
            </a:pPr>
            <a:r>
              <a:rPr lang="en-US" sz="2000" b="1" dirty="0" smtClean="0"/>
              <a:t>Register </a:t>
            </a:r>
            <a:r>
              <a:rPr lang="en-US" sz="2000" b="1" dirty="0" smtClean="0"/>
              <a:t>and prepare for the </a:t>
            </a:r>
            <a:r>
              <a:rPr lang="en-US" sz="2000" b="1" dirty="0" smtClean="0"/>
              <a:t>LSAT</a:t>
            </a:r>
          </a:p>
          <a:p>
            <a:pPr>
              <a:lnSpc>
                <a:spcPct val="100000"/>
              </a:lnSpc>
            </a:pPr>
            <a:endParaRPr lang="en-US" sz="2000" b="1" dirty="0" smtClean="0"/>
          </a:p>
          <a:p>
            <a:pPr>
              <a:lnSpc>
                <a:spcPct val="100000"/>
              </a:lnSpc>
            </a:pPr>
            <a:r>
              <a:rPr lang="en-US" sz="2000" b="1" dirty="0" smtClean="0"/>
              <a:t>Attend </a:t>
            </a:r>
            <a:r>
              <a:rPr lang="en-US" sz="2000" b="1" dirty="0"/>
              <a:t>a Law School Forum or Information Day Fair </a:t>
            </a:r>
            <a:endParaRPr lang="en-US" sz="2000" b="1" dirty="0" smtClean="0"/>
          </a:p>
          <a:p>
            <a:pPr>
              <a:lnSpc>
                <a:spcPct val="100000"/>
              </a:lnSpc>
            </a:pPr>
            <a:endParaRPr lang="en-US" sz="2000" b="1" dirty="0" smtClean="0"/>
          </a:p>
          <a:p>
            <a:pPr>
              <a:lnSpc>
                <a:spcPct val="100000"/>
              </a:lnSpc>
            </a:pPr>
            <a:r>
              <a:rPr lang="en-US" sz="2000" b="1" dirty="0" smtClean="0"/>
              <a:t>Sign </a:t>
            </a:r>
            <a:r>
              <a:rPr lang="en-US" sz="2000" b="1" dirty="0" smtClean="0"/>
              <a:t>up for LSAC’s Credential Assembly Service (CAS)</a:t>
            </a:r>
          </a:p>
          <a:p>
            <a:pPr>
              <a:lnSpc>
                <a:spcPct val="100000"/>
              </a:lnSpc>
            </a:pPr>
            <a:endParaRPr lang="en-US" sz="2000" b="1" dirty="0" smtClean="0"/>
          </a:p>
          <a:p>
            <a:pPr>
              <a:lnSpc>
                <a:spcPct val="100000"/>
              </a:lnSpc>
            </a:pPr>
            <a:r>
              <a:rPr lang="en-US" sz="2000" b="1" dirty="0" smtClean="0"/>
              <a:t>Submit </a:t>
            </a:r>
            <a:r>
              <a:rPr lang="en-US" sz="2000" b="1" dirty="0" smtClean="0"/>
              <a:t>transcripts and letters of Recommendation</a:t>
            </a:r>
          </a:p>
          <a:p>
            <a:pPr>
              <a:lnSpc>
                <a:spcPct val="100000"/>
              </a:lnSpc>
            </a:pPr>
            <a:endParaRPr lang="en-US" sz="2000" b="1" dirty="0" smtClean="0"/>
          </a:p>
          <a:p>
            <a:pPr>
              <a:lnSpc>
                <a:spcPct val="100000"/>
              </a:lnSpc>
            </a:pPr>
            <a:r>
              <a:rPr lang="en-US" sz="2000" b="1" dirty="0" smtClean="0"/>
              <a:t>Register </a:t>
            </a:r>
            <a:r>
              <a:rPr lang="en-US" sz="2000" b="1" dirty="0" smtClean="0"/>
              <a:t>with LSAC’s Candidate Referral Service. </a:t>
            </a:r>
            <a:endParaRPr lang="en-US" sz="2000" b="1" dirty="0" smtClean="0"/>
          </a:p>
          <a:p>
            <a:pPr>
              <a:lnSpc>
                <a:spcPct val="100000"/>
              </a:lnSpc>
            </a:pPr>
            <a:endParaRPr lang="en-US" sz="2000" b="1" dirty="0" smtClean="0"/>
          </a:p>
          <a:p>
            <a:pPr>
              <a:lnSpc>
                <a:spcPct val="100000"/>
              </a:lnSpc>
            </a:pPr>
            <a:r>
              <a:rPr lang="en-US" sz="2000" b="1" dirty="0" smtClean="0"/>
              <a:t>Keep </a:t>
            </a:r>
            <a:r>
              <a:rPr lang="en-US" sz="2000" b="1" dirty="0" smtClean="0"/>
              <a:t>track on your application status.</a:t>
            </a:r>
            <a:r>
              <a:rPr lang="en-US" sz="2000" dirty="0" smtClean="0"/>
              <a:t> </a:t>
            </a:r>
            <a:endParaRPr lang="en-US" sz="2000" dirty="0"/>
          </a:p>
        </p:txBody>
      </p:sp>
      <p:sp>
        <p:nvSpPr>
          <p:cNvPr id="5" name="Title 4">
            <a:extLst>
              <a:ext uri="{FF2B5EF4-FFF2-40B4-BE49-F238E27FC236}">
                <a16:creationId xmlns:a16="http://schemas.microsoft.com/office/drawing/2014/main" id="{C11E0449-C335-46DB-B971-B68D8522B501}"/>
              </a:ext>
            </a:extLst>
          </p:cNvPr>
          <p:cNvSpPr>
            <a:spLocks noGrp="1"/>
          </p:cNvSpPr>
          <p:nvPr>
            <p:ph type="title"/>
          </p:nvPr>
        </p:nvSpPr>
        <p:spPr>
          <a:xfrm>
            <a:off x="5025645" y="-192023"/>
            <a:ext cx="6572328" cy="1335024"/>
          </a:xfrm>
        </p:spPr>
        <p:txBody>
          <a:bodyPr/>
          <a:lstStyle/>
          <a:p>
            <a:r>
              <a:rPr lang="en-US" b="1" dirty="0" smtClean="0"/>
              <a:t>How to get Organized and Ready to Apply</a:t>
            </a:r>
            <a:endParaRPr lang="en-US" b="1" dirty="0"/>
          </a:p>
        </p:txBody>
      </p:sp>
      <p:pic>
        <p:nvPicPr>
          <p:cNvPr id="4" name="Picture Placeholder 3"/>
          <p:cNvPicPr>
            <a:picLocks noGrp="1" noChangeAspect="1"/>
          </p:cNvPicPr>
          <p:nvPr>
            <p:ph type="pic" sz="quarter" idx="56"/>
          </p:nvPr>
        </p:nvPicPr>
        <p:blipFill>
          <a:blip r:embed="rId3">
            <a:extLst>
              <a:ext uri="{28A0092B-C50C-407E-A947-70E740481C1C}">
                <a14:useLocalDpi xmlns:a14="http://schemas.microsoft.com/office/drawing/2010/main" val="0"/>
              </a:ext>
            </a:extLst>
          </a:blip>
          <a:srcRect l="31451" r="31451"/>
          <a:stretch>
            <a:fillRect/>
          </a:stretch>
        </p:blipFill>
        <p:spPr/>
      </p:pic>
      <p:pic>
        <p:nvPicPr>
          <p:cNvPr id="8" name="Picture Placeholder 7"/>
          <p:cNvPicPr>
            <a:picLocks noGrp="1" noChangeAspect="1"/>
          </p:cNvPicPr>
          <p:nvPr>
            <p:ph type="pic" sz="quarter" idx="87"/>
          </p:nvPr>
        </p:nvPicPr>
        <p:blipFill>
          <a:blip r:embed="rId4">
            <a:extLst>
              <a:ext uri="{28A0092B-C50C-407E-A947-70E740481C1C}">
                <a14:useLocalDpi xmlns:a14="http://schemas.microsoft.com/office/drawing/2010/main" val="0"/>
              </a:ext>
            </a:extLst>
          </a:blip>
          <a:srcRect l="35729" r="35729"/>
          <a:stretch>
            <a:fillRect/>
          </a:stretch>
        </p:blipFill>
        <p:spPr/>
      </p:pic>
    </p:spTree>
    <p:extLst>
      <p:ext uri="{BB962C8B-B14F-4D97-AF65-F5344CB8AC3E}">
        <p14:creationId xmlns:p14="http://schemas.microsoft.com/office/powerpoint/2010/main" val="19162938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3"/>
          </p:nvPr>
        </p:nvSpPr>
        <p:spPr/>
        <p:txBody>
          <a:bodyPr/>
          <a:lstStyle/>
          <a:p>
            <a:r>
              <a:rPr lang="en-US" dirty="0" smtClean="0"/>
              <a:t>Prepare in Advance</a:t>
            </a:r>
            <a:endParaRPr lang="en-US" dirty="0"/>
          </a:p>
        </p:txBody>
      </p:sp>
      <p:sp>
        <p:nvSpPr>
          <p:cNvPr id="5" name="Title 4">
            <a:extLst>
              <a:ext uri="{FF2B5EF4-FFF2-40B4-BE49-F238E27FC236}">
                <a16:creationId xmlns:a16="http://schemas.microsoft.com/office/drawing/2014/main" id="{78CC151D-3E87-49F8-947C-F3CD2D5C3781}"/>
              </a:ext>
            </a:extLst>
          </p:cNvPr>
          <p:cNvSpPr>
            <a:spLocks noGrp="1"/>
          </p:cNvSpPr>
          <p:nvPr>
            <p:ph type="title"/>
          </p:nvPr>
        </p:nvSpPr>
        <p:spPr>
          <a:xfrm>
            <a:off x="5870448" y="1865376"/>
            <a:ext cx="6144768" cy="1563624"/>
          </a:xfrm>
        </p:spPr>
        <p:txBody>
          <a:bodyPr/>
          <a:lstStyle/>
          <a:p>
            <a:r>
              <a:rPr lang="en-US" b="1" dirty="0" smtClean="0"/>
              <a:t>All About the LSAT, transcripts, personal statement and letters of recommendation</a:t>
            </a:r>
            <a:endParaRPr lang="en-US" b="1" dirty="0"/>
          </a:p>
        </p:txBody>
      </p:sp>
      <p:pic>
        <p:nvPicPr>
          <p:cNvPr id="7" name="Picture Placeholder 6"/>
          <p:cNvPicPr>
            <a:picLocks noGrp="1" noChangeAspect="1"/>
          </p:cNvPicPr>
          <p:nvPr>
            <p:ph type="pic" sz="quarter" idx="71"/>
          </p:nvPr>
        </p:nvPicPr>
        <p:blipFill>
          <a:blip r:embed="rId2">
            <a:extLst>
              <a:ext uri="{28A0092B-C50C-407E-A947-70E740481C1C}">
                <a14:useLocalDpi xmlns:a14="http://schemas.microsoft.com/office/drawing/2010/main" val="0"/>
              </a:ext>
            </a:extLst>
          </a:blip>
          <a:srcRect l="23840" r="23840"/>
          <a:stretch>
            <a:fillRect/>
          </a:stretch>
        </p:blipFill>
        <p:spPr/>
      </p:pic>
    </p:spTree>
    <p:extLst>
      <p:ext uri="{BB962C8B-B14F-4D97-AF65-F5344CB8AC3E}">
        <p14:creationId xmlns:p14="http://schemas.microsoft.com/office/powerpoint/2010/main" val="48922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_Presentation_AS - v4" id="{FB0473F6-C551-4706-8866-CCEF8D0031B0}" vid="{4E96D606-BAD0-4F9D-BDA0-DCCD05A128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243309-7FEF-411E-B111-72233FA0CA1C}">
  <ds:schemaRefs>
    <ds:schemaRef ds:uri="http://www.w3.org/XML/1998/namespace"/>
    <ds:schemaRef ds:uri="http://purl.org/dc/dcmitype/"/>
    <ds:schemaRef ds:uri="http://purl.org/dc/elements/1.1/"/>
    <ds:schemaRef ds:uri="http://schemas.openxmlformats.org/package/2006/metadata/core-properties"/>
    <ds:schemaRef ds:uri="http://purl.org/dc/terms/"/>
    <ds:schemaRef ds:uri="http://schemas.microsoft.com/sharepoint/v3"/>
    <ds:schemaRef ds:uri="6dc4bcd6-49db-4c07-9060-8acfc67cef9f"/>
    <ds:schemaRef ds:uri="http://schemas.microsoft.com/office/2006/documentManagement/types"/>
    <ds:schemaRef ds:uri="fb0879af-3eba-417a-a55a-ffe6dcd6ca77"/>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618D9B56-0A43-416D-AD78-822BDAF96019}">
  <ds:schemaRefs>
    <ds:schemaRef ds:uri="http://schemas.microsoft.com/sharepoint/v3/contenttype/forms"/>
  </ds:schemaRefs>
</ds:datastoreItem>
</file>

<file path=customXml/itemProps3.xml><?xml version="1.0" encoding="utf-8"?>
<ds:datastoreItem xmlns:ds="http://schemas.openxmlformats.org/officeDocument/2006/customXml" ds:itemID="{AF8989EC-0EC8-4022-897D-6C0145E737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presentation</Template>
  <TotalTime>0</TotalTime>
  <Words>1825</Words>
  <Application>Microsoft Office PowerPoint</Application>
  <PresentationFormat>Widescreen</PresentationFormat>
  <Paragraphs>227</Paragraphs>
  <Slides>21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Bebas</vt:lpstr>
      <vt:lpstr>Calibri</vt:lpstr>
      <vt:lpstr>Calibri Light</vt:lpstr>
      <vt:lpstr>Office Theme</vt:lpstr>
      <vt:lpstr>To Be or Not to Be:  Law School Edition</vt:lpstr>
      <vt:lpstr>Divider slide</vt:lpstr>
      <vt:lpstr>Agenda</vt:lpstr>
      <vt:lpstr>Careers with a Juris Doctorate</vt:lpstr>
      <vt:lpstr>Always leverage off of your degree</vt:lpstr>
      <vt:lpstr>COMPARISON 1</vt:lpstr>
      <vt:lpstr>Prepare to Apply to Law School</vt:lpstr>
      <vt:lpstr>How to get Organized and Ready to Apply</vt:lpstr>
      <vt:lpstr>All About the LSAT, transcripts, personal statement and letters of recommendation</vt:lpstr>
      <vt:lpstr>How Law Schools Determine whom to Admit</vt:lpstr>
      <vt:lpstr>Letters of Recommendation</vt:lpstr>
      <vt:lpstr>Personal Statement</vt:lpstr>
      <vt:lpstr>LSAT </vt:lpstr>
      <vt:lpstr>Preparing for the LSAT</vt:lpstr>
      <vt:lpstr>Funding Law school</vt:lpstr>
      <vt:lpstr>Things to Remember</vt:lpstr>
      <vt:lpstr>Things to Remember</vt:lpstr>
      <vt:lpstr>Large Photo Slide</vt:lpstr>
      <vt:lpstr>THANK YOU</vt:lpstr>
      <vt:lpstr>PowerPoint Presentation</vt:lpstr>
      <vt:lpstr>Come See Us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2018-07-19T22:40:36Z</dcterms:created>
  <dcterms:modified xsi:type="dcterms:W3CDTF">2019-09-20T23:30:30Z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v-abdarl@microsoft.com</vt:lpwstr>
  </property>
  <property fmtid="{D5CDD505-2E9C-101B-9397-08002B2CF9AE}" pid="6" name="MSIP_Label_f42aa342-8706-4288-bd11-ebb85995028c_SetDate">
    <vt:lpwstr>2018-06-05T17:38:39.6552241Z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