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 id="2147483660" r:id="rId5"/>
  </p:sldMasterIdLst>
  <p:notesMasterIdLst>
    <p:notesMasterId r:id="rId21"/>
  </p:notesMasterIdLst>
  <p:handoutMasterIdLst>
    <p:handoutMasterId r:id="rId22"/>
  </p:handoutMasterIdLst>
  <p:sldIdLst>
    <p:sldId id="298" r:id="rId6"/>
    <p:sldId id="299" r:id="rId7"/>
    <p:sldId id="272" r:id="rId8"/>
    <p:sldId id="273" r:id="rId9"/>
    <p:sldId id="256" r:id="rId10"/>
    <p:sldId id="264" r:id="rId11"/>
    <p:sldId id="297" r:id="rId12"/>
    <p:sldId id="296" r:id="rId13"/>
    <p:sldId id="301" r:id="rId14"/>
    <p:sldId id="302" r:id="rId15"/>
    <p:sldId id="303" r:id="rId16"/>
    <p:sldId id="275" r:id="rId17"/>
    <p:sldId id="286" r:id="rId18"/>
    <p:sldId id="292" r:id="rId19"/>
    <p:sldId id="30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6" autoAdjust="0"/>
    <p:restoredTop sz="67463" autoAdjust="0"/>
  </p:normalViewPr>
  <p:slideViewPr>
    <p:cSldViewPr snapToGrid="0">
      <p:cViewPr varScale="1">
        <p:scale>
          <a:sx n="69" d="100"/>
          <a:sy n="69" d="100"/>
        </p:scale>
        <p:origin x="524" y="44"/>
      </p:cViewPr>
      <p:guideLst/>
    </p:cSldViewPr>
  </p:slideViewPr>
  <p:notesTextViewPr>
    <p:cViewPr>
      <p:scale>
        <a:sx n="1" d="1"/>
        <a:sy n="1" d="1"/>
      </p:scale>
      <p:origin x="0" y="0"/>
    </p:cViewPr>
  </p:notesTextViewPr>
  <p:notesViewPr>
    <p:cSldViewPr snapToGrid="0">
      <p:cViewPr varScale="1">
        <p:scale>
          <a:sx n="60" d="100"/>
          <a:sy n="60" d="100"/>
        </p:scale>
        <p:origin x="1670"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8-07-17T13:08:04.660" idx="1">
    <p:pos x="10" y="10"/>
    <p:text>Mock interview with employers</p:text>
    <p:extLst>
      <p:ext uri="{C676402C-5697-4E1C-873F-D02D1690AC5C}">
        <p15:threadingInfo xmlns:p15="http://schemas.microsoft.com/office/powerpoint/2012/main" timeZoneBias="4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A2E547D-1406-4A6F-8F93-E441204CE6E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6667F8A-B889-49B3-AC77-5DDF11A08AF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3B2889B-A0AC-4482-8592-5C96F2309420}" type="datetimeFigureOut">
              <a:rPr lang="en-US" smtClean="0"/>
              <a:t>9/11/2019</a:t>
            </a:fld>
            <a:endParaRPr lang="en-US"/>
          </a:p>
        </p:txBody>
      </p:sp>
      <p:sp>
        <p:nvSpPr>
          <p:cNvPr id="4" name="Footer Placeholder 3">
            <a:extLst>
              <a:ext uri="{FF2B5EF4-FFF2-40B4-BE49-F238E27FC236}">
                <a16:creationId xmlns:a16="http://schemas.microsoft.com/office/drawing/2014/main" id="{567AFD4F-C0E7-421C-AF77-6F9CC963C9C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074AB9F-6726-4FB1-8769-82E23336CE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D529299-61FF-4B93-ADA6-2FD5975D62F6}" type="slidenum">
              <a:rPr lang="en-US" smtClean="0"/>
              <a:t>‹#›</a:t>
            </a:fld>
            <a:endParaRPr lang="en-US"/>
          </a:p>
        </p:txBody>
      </p:sp>
    </p:spTree>
    <p:extLst>
      <p:ext uri="{BB962C8B-B14F-4D97-AF65-F5344CB8AC3E}">
        <p14:creationId xmlns:p14="http://schemas.microsoft.com/office/powerpoint/2010/main" val="1416270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0EB223-FFC0-462A-A3B8-EAA7CE0F8CBD}" type="datetimeFigureOut">
              <a:rPr lang="en-US" smtClean="0"/>
              <a:t>9/11/2019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849E9A-41F7-4779-A581-48A7C374A227}" type="slidenum">
              <a:rPr lang="en-US" smtClean="0"/>
              <a:t>‹#›</a:t>
            </a:fld>
            <a:endParaRPr lang="en-US" dirty="0"/>
          </a:p>
        </p:txBody>
      </p:sp>
    </p:spTree>
    <p:extLst>
      <p:ext uri="{BB962C8B-B14F-4D97-AF65-F5344CB8AC3E}">
        <p14:creationId xmlns:p14="http://schemas.microsoft.com/office/powerpoint/2010/main" val="1155518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Segoe UI" panose="020B0502040204020203" pitchFamily="34" charset="0"/>
                <a:cs typeface="Segoe UI" panose="020B0502040204020203" pitchFamily="34" charset="0"/>
              </a:rPr>
              <a:t>You can use this slide as your opening or closing slide.  Should you choose to use it as a closing, make sure you review the main points of your presentation.  One creative way to do that is by adding animations to the various graphics on a slide.  This slide has 4 different graphics, and, when you view the slideshow, you will see that you can click to reveal the next graphic.  Similarly, as you review the main topics in your presentation, you may want each point to show up when you are addressing that topic. </a:t>
            </a:r>
          </a:p>
          <a:p>
            <a:endParaRPr lang="en-US" dirty="0">
              <a:latin typeface="Segoe UI" panose="020B0502040204020203" pitchFamily="34" charset="0"/>
              <a:cs typeface="Segoe UI" panose="020B0502040204020203" pitchFamily="34" charset="0"/>
            </a:endParaRPr>
          </a:p>
          <a:p>
            <a:r>
              <a:rPr lang="en-US" b="1" dirty="0">
                <a:latin typeface="Segoe UI" panose="020B0502040204020203" pitchFamily="34" charset="0"/>
                <a:cs typeface="Segoe UI" panose="020B0502040204020203" pitchFamily="34" charset="0"/>
              </a:rPr>
              <a:t>Add animation to images and graphics: </a:t>
            </a:r>
          </a:p>
          <a:p>
            <a:pPr marL="228600" indent="-228600">
              <a:buAutoNum type="arabicPeriod"/>
            </a:pPr>
            <a:r>
              <a:rPr lang="en-US" dirty="0">
                <a:latin typeface="Segoe UI" panose="020B0502040204020203" pitchFamily="34" charset="0"/>
                <a:cs typeface="Segoe UI" panose="020B0502040204020203" pitchFamily="34" charset="0"/>
              </a:rPr>
              <a:t>Select your image or graphic.</a:t>
            </a:r>
          </a:p>
          <a:p>
            <a:pPr marL="228600" indent="-228600">
              <a:buAutoNum type="arabicPeriod"/>
            </a:pPr>
            <a:r>
              <a:rPr lang="en-US" dirty="0">
                <a:latin typeface="Segoe UI" panose="020B0502040204020203" pitchFamily="34" charset="0"/>
                <a:cs typeface="Segoe UI" panose="020B0502040204020203" pitchFamily="34" charset="0"/>
              </a:rPr>
              <a:t>Click on the Animations tab.</a:t>
            </a:r>
          </a:p>
          <a:p>
            <a:pPr marL="228600" indent="-228600">
              <a:buAutoNum type="arabicPeriod"/>
            </a:pPr>
            <a:r>
              <a:rPr lang="en-US" dirty="0">
                <a:latin typeface="Segoe UI" panose="020B0502040204020203" pitchFamily="34" charset="0"/>
                <a:cs typeface="Segoe UI" panose="020B0502040204020203" pitchFamily="34" charset="0"/>
              </a:rPr>
              <a:t>Choose from the options.  The animation for this slide is “Split”.  The drop-down menu in the Animation section gives even more animations you can use.</a:t>
            </a:r>
          </a:p>
          <a:p>
            <a:pPr marL="228600" indent="-228600">
              <a:buAutoNum type="arabicPeriod"/>
            </a:pPr>
            <a:r>
              <a:rPr lang="en-US" dirty="0">
                <a:latin typeface="Segoe UI" panose="020B0502040204020203" pitchFamily="34" charset="0"/>
                <a:cs typeface="Segoe UI" panose="020B0502040204020203" pitchFamily="34" charset="0"/>
              </a:rPr>
              <a:t>If you have multiple graphics or images, you will see a number appear next to it that notes the order of the animations.</a:t>
            </a:r>
          </a:p>
          <a:p>
            <a:pPr marL="228600" indent="-228600">
              <a:buAutoNum type="arabicPeriod"/>
            </a:pPr>
            <a:endParaRPr lang="en-US" b="1" dirty="0">
              <a:latin typeface="Segoe UI" panose="020B0502040204020203" pitchFamily="34" charset="0"/>
              <a:cs typeface="Segoe UI" panose="020B0502040204020203" pitchFamily="34" charset="0"/>
            </a:endParaRPr>
          </a:p>
          <a:p>
            <a:pPr marL="0" indent="0">
              <a:buNone/>
            </a:pPr>
            <a:r>
              <a:rPr lang="en-US" b="1" dirty="0">
                <a:latin typeface="Segoe UI" panose="020B0502040204020203" pitchFamily="34" charset="0"/>
                <a:cs typeface="Segoe UI" panose="020B0502040204020203" pitchFamily="34" charset="0"/>
              </a:rPr>
              <a:t>Note: You will want to choose the animations carefully.  You do not want to make your audience dizzy from your presentation.</a:t>
            </a:r>
          </a:p>
        </p:txBody>
      </p:sp>
      <p:sp>
        <p:nvSpPr>
          <p:cNvPr id="4" name="Slide Number Placeholder 3"/>
          <p:cNvSpPr>
            <a:spLocks noGrp="1"/>
          </p:cNvSpPr>
          <p:nvPr>
            <p:ph type="sldNum" sz="quarter" idx="10"/>
          </p:nvPr>
        </p:nvSpPr>
        <p:spPr/>
        <p:txBody>
          <a:bodyPr/>
          <a:lstStyle/>
          <a:p>
            <a:fld id="{BC849E9A-41F7-4779-A581-48A7C374A227}" type="slidenum">
              <a:rPr lang="en-US" smtClean="0"/>
              <a:t>6</a:t>
            </a:fld>
            <a:endParaRPr lang="en-US" dirty="0"/>
          </a:p>
        </p:txBody>
      </p:sp>
    </p:spTree>
    <p:extLst>
      <p:ext uri="{BB962C8B-B14F-4D97-AF65-F5344CB8AC3E}">
        <p14:creationId xmlns:p14="http://schemas.microsoft.com/office/powerpoint/2010/main" val="644202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695325"/>
            <a:ext cx="6186488" cy="3481388"/>
          </a:xfrm>
        </p:spPr>
      </p:sp>
      <p:sp>
        <p:nvSpPr>
          <p:cNvPr id="3" name="Notes Placeholder 2"/>
          <p:cNvSpPr>
            <a:spLocks noGrp="1"/>
          </p:cNvSpPr>
          <p:nvPr>
            <p:ph type="body" idx="1"/>
          </p:nvPr>
        </p:nvSpPr>
        <p:spPr/>
        <p:txBody>
          <a:bodyPr/>
          <a:lstStyle/>
          <a:p>
            <a:r>
              <a:rPr lang="en-US" dirty="0" smtClean="0"/>
              <a:t>It’s time to further develop and utilize your networking skills. Talk to people all around you– other students, family, friends, professors, supervisors, and professionals you meet at career fairs or other events. Have a “career conversation” to explore careers and eventually find a job. </a:t>
            </a:r>
          </a:p>
          <a:p>
            <a:endParaRPr lang="en-US" dirty="0" smtClean="0"/>
          </a:p>
          <a:p>
            <a:pPr marL="171450" indent="-171450">
              <a:buFont typeface="Wingdings" panose="05000000000000000000" pitchFamily="2" charset="2"/>
              <a:buChar char="ü"/>
            </a:pPr>
            <a:r>
              <a:rPr lang="en-US" dirty="0" smtClean="0"/>
              <a:t>Talk to everyone you know: faculty, staff, advisors, career counselors, family, and friends.</a:t>
            </a:r>
          </a:p>
          <a:p>
            <a:pPr marL="171450" indent="-171450">
              <a:buFont typeface="Wingdings" panose="05000000000000000000" pitchFamily="2" charset="2"/>
              <a:buChar char="ü"/>
            </a:pPr>
            <a:r>
              <a:rPr lang="en-US" dirty="0" smtClean="0"/>
              <a:t>Attend these workshops and events: Career Fairs, Job Discovery Series, Employer Information Sessions, Networking Your Way to a Job, Now Hiring Interns and Former Interns Tell All.</a:t>
            </a:r>
          </a:p>
          <a:p>
            <a:pPr marL="171450" indent="-171450">
              <a:buFont typeface="Wingdings" panose="05000000000000000000" pitchFamily="2" charset="2"/>
              <a:buChar char="ü"/>
            </a:pPr>
            <a:r>
              <a:rPr lang="en-US" dirty="0" smtClean="0"/>
              <a:t>Create or enhance your LinkedIn profile by attending LinkedIn: How to Build Your Profile &amp; LinkedIn: Your Job &amp; Internship Search.</a:t>
            </a:r>
          </a:p>
          <a:p>
            <a:pPr marL="171450" indent="-171450">
              <a:buFont typeface="Wingdings" panose="05000000000000000000" pitchFamily="2" charset="2"/>
              <a:buChar char="ü"/>
            </a:pPr>
            <a:r>
              <a:rPr lang="en-US" dirty="0" smtClean="0"/>
              <a:t>Conduct information interviews with people who work in your desired career.</a:t>
            </a:r>
          </a:p>
          <a:p>
            <a:endParaRPr lang="en-US" sz="1200" b="1" kern="1200" dirty="0" smtClean="0">
              <a:solidFill>
                <a:schemeClr val="tx1"/>
              </a:solidFill>
              <a:effectLst/>
              <a:latin typeface="Times" charset="0"/>
              <a:ea typeface="+mn-ea"/>
              <a:cs typeface="+mn-cs"/>
            </a:endParaRPr>
          </a:p>
        </p:txBody>
      </p:sp>
      <p:sp>
        <p:nvSpPr>
          <p:cNvPr id="4" name="Slide Number Placeholder 3"/>
          <p:cNvSpPr>
            <a:spLocks noGrp="1"/>
          </p:cNvSpPr>
          <p:nvPr>
            <p:ph type="sldNum" sz="quarter" idx="10"/>
          </p:nvPr>
        </p:nvSpPr>
        <p:spPr/>
        <p:txBody>
          <a:bodyPr/>
          <a:lstStyle/>
          <a:p>
            <a:fld id="{DEE10C0D-8B0E-4CC1-975B-0545E54A470F}" type="slidenum">
              <a:rPr lang="en-US" smtClean="0"/>
              <a:pPr/>
              <a:t>8</a:t>
            </a:fld>
            <a:endParaRPr lang="en-US"/>
          </a:p>
        </p:txBody>
      </p:sp>
    </p:spTree>
    <p:extLst>
      <p:ext uri="{BB962C8B-B14F-4D97-AF65-F5344CB8AC3E}">
        <p14:creationId xmlns:p14="http://schemas.microsoft.com/office/powerpoint/2010/main" val="290223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Segoe UI" panose="020B0502040204020203" pitchFamily="34" charset="0"/>
                <a:cs typeface="Segoe UI" panose="020B0502040204020203" pitchFamily="34" charset="0"/>
              </a:rPr>
              <a:t>When conducting research, it is easy to go to one source: Wikipedia.  However, you need to include a variety of sources in your research. Consider the following sources: </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Who can I interview to get more information on the topic?</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Is the topic current and will it be relevant to my audience?</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What articles, blogs, and magazines may have something related to my topic?</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Is there a YouTube video on the topic? If so, what is it about?</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What images can I find related to the topic?</a:t>
            </a:r>
          </a:p>
        </p:txBody>
      </p:sp>
      <p:sp>
        <p:nvSpPr>
          <p:cNvPr id="4" name="Slide Number Placeholder 3"/>
          <p:cNvSpPr>
            <a:spLocks noGrp="1"/>
          </p:cNvSpPr>
          <p:nvPr>
            <p:ph type="sldNum" sz="quarter" idx="10"/>
          </p:nvPr>
        </p:nvSpPr>
        <p:spPr/>
        <p:txBody>
          <a:bodyPr/>
          <a:lstStyle/>
          <a:p>
            <a:fld id="{BC849E9A-41F7-4779-A581-48A7C374A227}" type="slidenum">
              <a:rPr lang="en-US" smtClean="0"/>
              <a:t>12</a:t>
            </a:fld>
            <a:endParaRPr lang="en-US" dirty="0"/>
          </a:p>
        </p:txBody>
      </p:sp>
    </p:spTree>
    <p:extLst>
      <p:ext uri="{BB962C8B-B14F-4D97-AF65-F5344CB8AC3E}">
        <p14:creationId xmlns:p14="http://schemas.microsoft.com/office/powerpoint/2010/main" val="3407195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718B7-7F68-4CC9-8291-332587FA31D3}"/>
              </a:ext>
            </a:extLst>
          </p:cNvPr>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a:extLst>
              <a:ext uri="{FF2B5EF4-FFF2-40B4-BE49-F238E27FC236}">
                <a16:creationId xmlns:a16="http://schemas.microsoft.com/office/drawing/2014/main" id="{A181D6BB-0446-49E8-8677-EADF274E95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a:extLst>
              <a:ext uri="{FF2B5EF4-FFF2-40B4-BE49-F238E27FC236}">
                <a16:creationId xmlns:a16="http://schemas.microsoft.com/office/drawing/2014/main" id="{535AEE24-534A-40F1-99E4-00B7D5FD9124}"/>
              </a:ext>
            </a:extLst>
          </p:cNvPr>
          <p:cNvSpPr>
            <a:spLocks noGrp="1"/>
          </p:cNvSpPr>
          <p:nvPr>
            <p:ph type="dt" sz="half" idx="10"/>
          </p:nvPr>
        </p:nvSpPr>
        <p:spPr/>
        <p:txBody>
          <a:bodyPr/>
          <a:lstStyle/>
          <a:p>
            <a:fld id="{DECF21A4-E71B-4D3A-AF45-E989C23A7BB1}" type="datetimeFigureOut">
              <a:rPr lang="en-US" smtClean="0"/>
              <a:t>9/11/2019</a:t>
            </a:fld>
            <a:endParaRPr lang="en-US" dirty="0"/>
          </a:p>
        </p:txBody>
      </p:sp>
      <p:sp>
        <p:nvSpPr>
          <p:cNvPr id="5" name="Footer Placeholder 4">
            <a:extLst>
              <a:ext uri="{FF2B5EF4-FFF2-40B4-BE49-F238E27FC236}">
                <a16:creationId xmlns:a16="http://schemas.microsoft.com/office/drawing/2014/main" id="{CD594011-48FF-493D-8286-F62D3455253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880EFCD-7E72-4882-86DC-2F371D7D9516}"/>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1152813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47D73-EDDA-49A6-BA12-1CA980DA9BC0}"/>
              </a:ext>
            </a:extLst>
          </p:cNvPr>
          <p:cNvSpPr>
            <a:spLocks noGrp="1"/>
          </p:cNvSpPr>
          <p:nvPr>
            <p:ph type="title"/>
          </p:nvPr>
        </p:nvSpPr>
        <p:spPr/>
        <p:txBody>
          <a:bodyPr/>
          <a:lstStyle/>
          <a:p>
            <a:r>
              <a:rPr lang="en-US" smtClean="0"/>
              <a:t>Click to edit Master title style</a:t>
            </a:r>
            <a:endParaRPr lang="en-US"/>
          </a:p>
        </p:txBody>
      </p:sp>
      <p:sp>
        <p:nvSpPr>
          <p:cNvPr id="3" name="Vertical Text Placeholder 2">
            <a:extLst>
              <a:ext uri="{FF2B5EF4-FFF2-40B4-BE49-F238E27FC236}">
                <a16:creationId xmlns:a16="http://schemas.microsoft.com/office/drawing/2014/main" id="{2189B82E-4CA1-47A5-B133-FBD4D8A83983}"/>
              </a:ext>
            </a:extLst>
          </p:cNvPr>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id="{938A267F-D142-4D04-9F03-6CB099E6FA32}"/>
              </a:ext>
            </a:extLst>
          </p:cNvPr>
          <p:cNvSpPr>
            <a:spLocks noGrp="1"/>
          </p:cNvSpPr>
          <p:nvPr>
            <p:ph type="dt" sz="half" idx="10"/>
          </p:nvPr>
        </p:nvSpPr>
        <p:spPr/>
        <p:txBody>
          <a:bodyPr/>
          <a:lstStyle/>
          <a:p>
            <a:fld id="{DECF21A4-E71B-4D3A-AF45-E989C23A7BB1}" type="datetimeFigureOut">
              <a:rPr lang="en-US" smtClean="0"/>
              <a:t>9/11/2019</a:t>
            </a:fld>
            <a:endParaRPr lang="en-US" dirty="0"/>
          </a:p>
        </p:txBody>
      </p:sp>
      <p:sp>
        <p:nvSpPr>
          <p:cNvPr id="5" name="Footer Placeholder 4">
            <a:extLst>
              <a:ext uri="{FF2B5EF4-FFF2-40B4-BE49-F238E27FC236}">
                <a16:creationId xmlns:a16="http://schemas.microsoft.com/office/drawing/2014/main" id="{705127CA-154D-4E90-B776-A2EE71F78D2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D5F0BA5-F4EE-4282-B111-76B869BE267D}"/>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3067408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56E92A-52E0-4710-BDEF-0A1534685403}"/>
              </a:ext>
            </a:extLst>
          </p:cNvPr>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a:extLst>
              <a:ext uri="{FF2B5EF4-FFF2-40B4-BE49-F238E27FC236}">
                <a16:creationId xmlns:a16="http://schemas.microsoft.com/office/drawing/2014/main" id="{B7A240E1-5EB0-47FD-AA37-BF945D136CC3}"/>
              </a:ext>
            </a:extLst>
          </p:cNvPr>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id="{A1A14243-F1E4-487A-ABEC-30516A01DF2B}"/>
              </a:ext>
            </a:extLst>
          </p:cNvPr>
          <p:cNvSpPr>
            <a:spLocks noGrp="1"/>
          </p:cNvSpPr>
          <p:nvPr>
            <p:ph type="dt" sz="half" idx="10"/>
          </p:nvPr>
        </p:nvSpPr>
        <p:spPr/>
        <p:txBody>
          <a:bodyPr/>
          <a:lstStyle/>
          <a:p>
            <a:fld id="{DECF21A4-E71B-4D3A-AF45-E989C23A7BB1}" type="datetimeFigureOut">
              <a:rPr lang="en-US" smtClean="0"/>
              <a:t>9/11/2019</a:t>
            </a:fld>
            <a:endParaRPr lang="en-US" dirty="0"/>
          </a:p>
        </p:txBody>
      </p:sp>
      <p:sp>
        <p:nvSpPr>
          <p:cNvPr id="5" name="Footer Placeholder 4">
            <a:extLst>
              <a:ext uri="{FF2B5EF4-FFF2-40B4-BE49-F238E27FC236}">
                <a16:creationId xmlns:a16="http://schemas.microsoft.com/office/drawing/2014/main" id="{AC358244-98FD-472D-AB8C-075F71C10BF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4998D5A-820D-4519-967F-33320971CBAB}"/>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1402437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4724111-AF3F-154F-B263-B8BE4340B3C4}" type="datetimeFigureOut">
              <a:rPr lang="en-US" smtClean="0"/>
              <a:t>9/11/2019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66D095-1563-C242-889C-9782E93685FC}" type="slidenum">
              <a:rPr lang="en-US" smtClean="0"/>
              <a:t>‹#›</a:t>
            </a:fld>
            <a:endParaRPr lang="en-US"/>
          </a:p>
        </p:txBody>
      </p:sp>
    </p:spTree>
    <p:extLst>
      <p:ext uri="{BB962C8B-B14F-4D97-AF65-F5344CB8AC3E}">
        <p14:creationId xmlns:p14="http://schemas.microsoft.com/office/powerpoint/2010/main" val="19325638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724111-AF3F-154F-B263-B8BE4340B3C4}" type="datetimeFigureOut">
              <a:rPr lang="en-US" smtClean="0"/>
              <a:t>9/11/2019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66D095-1563-C242-889C-9782E93685FC}" type="slidenum">
              <a:rPr lang="en-US" smtClean="0"/>
              <a:t>‹#›</a:t>
            </a:fld>
            <a:endParaRPr lang="en-US"/>
          </a:p>
        </p:txBody>
      </p:sp>
    </p:spTree>
    <p:extLst>
      <p:ext uri="{BB962C8B-B14F-4D97-AF65-F5344CB8AC3E}">
        <p14:creationId xmlns:p14="http://schemas.microsoft.com/office/powerpoint/2010/main" val="5039857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724111-AF3F-154F-B263-B8BE4340B3C4}" type="datetimeFigureOut">
              <a:rPr lang="en-US" smtClean="0"/>
              <a:t>9/11/2019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66D095-1563-C242-889C-9782E93685FC}" type="slidenum">
              <a:rPr lang="en-US" smtClean="0"/>
              <a:t>‹#›</a:t>
            </a:fld>
            <a:endParaRPr lang="en-US"/>
          </a:p>
        </p:txBody>
      </p:sp>
    </p:spTree>
    <p:extLst>
      <p:ext uri="{BB962C8B-B14F-4D97-AF65-F5344CB8AC3E}">
        <p14:creationId xmlns:p14="http://schemas.microsoft.com/office/powerpoint/2010/main" val="30144387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4724111-AF3F-154F-B263-B8BE4340B3C4}" type="datetimeFigureOut">
              <a:rPr lang="en-US" smtClean="0"/>
              <a:t>9/11/2019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66D095-1563-C242-889C-9782E93685FC}" type="slidenum">
              <a:rPr lang="en-US" smtClean="0"/>
              <a:t>‹#›</a:t>
            </a:fld>
            <a:endParaRPr lang="en-US"/>
          </a:p>
        </p:txBody>
      </p:sp>
    </p:spTree>
    <p:extLst>
      <p:ext uri="{BB962C8B-B14F-4D97-AF65-F5344CB8AC3E}">
        <p14:creationId xmlns:p14="http://schemas.microsoft.com/office/powerpoint/2010/main" val="40368128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4724111-AF3F-154F-B263-B8BE4340B3C4}" type="datetimeFigureOut">
              <a:rPr lang="en-US" smtClean="0"/>
              <a:t>9/11/2019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66D095-1563-C242-889C-9782E93685FC}" type="slidenum">
              <a:rPr lang="en-US" smtClean="0"/>
              <a:t>‹#›</a:t>
            </a:fld>
            <a:endParaRPr lang="en-US"/>
          </a:p>
        </p:txBody>
      </p:sp>
    </p:spTree>
    <p:extLst>
      <p:ext uri="{BB962C8B-B14F-4D97-AF65-F5344CB8AC3E}">
        <p14:creationId xmlns:p14="http://schemas.microsoft.com/office/powerpoint/2010/main" val="23070320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4724111-AF3F-154F-B263-B8BE4340B3C4}" type="datetimeFigureOut">
              <a:rPr lang="en-US" smtClean="0"/>
              <a:t>9/11/2019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66D095-1563-C242-889C-9782E93685FC}" type="slidenum">
              <a:rPr lang="en-US" smtClean="0"/>
              <a:t>‹#›</a:t>
            </a:fld>
            <a:endParaRPr lang="en-US"/>
          </a:p>
        </p:txBody>
      </p:sp>
    </p:spTree>
    <p:extLst>
      <p:ext uri="{BB962C8B-B14F-4D97-AF65-F5344CB8AC3E}">
        <p14:creationId xmlns:p14="http://schemas.microsoft.com/office/powerpoint/2010/main" val="31855195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724111-AF3F-154F-B263-B8BE4340B3C4}" type="datetimeFigureOut">
              <a:rPr lang="en-US" smtClean="0"/>
              <a:t>9/11/2019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66D095-1563-C242-889C-9782E93685FC}" type="slidenum">
              <a:rPr lang="en-US" smtClean="0"/>
              <a:t>‹#›</a:t>
            </a:fld>
            <a:endParaRPr lang="en-US"/>
          </a:p>
        </p:txBody>
      </p:sp>
    </p:spTree>
    <p:extLst>
      <p:ext uri="{BB962C8B-B14F-4D97-AF65-F5344CB8AC3E}">
        <p14:creationId xmlns:p14="http://schemas.microsoft.com/office/powerpoint/2010/main" val="3799295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smtClean="0"/>
              <a:t>Click to edit Master title style</a:t>
            </a:r>
            <a:endParaRPr lang="en-US"/>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724111-AF3F-154F-B263-B8BE4340B3C4}" type="datetimeFigureOut">
              <a:rPr lang="en-US" smtClean="0"/>
              <a:t>9/11/2019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66D095-1563-C242-889C-9782E93685FC}" type="slidenum">
              <a:rPr lang="en-US" smtClean="0"/>
              <a:t>‹#›</a:t>
            </a:fld>
            <a:endParaRPr lang="en-US"/>
          </a:p>
        </p:txBody>
      </p:sp>
    </p:spTree>
    <p:extLst>
      <p:ext uri="{BB962C8B-B14F-4D97-AF65-F5344CB8AC3E}">
        <p14:creationId xmlns:p14="http://schemas.microsoft.com/office/powerpoint/2010/main" val="1418058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334F3-0709-471B-A734-C4B404F55B8E}"/>
              </a:ext>
            </a:extLst>
          </p:cNvPr>
          <p:cNvSpPr>
            <a:spLocks noGrp="1"/>
          </p:cNvSpPr>
          <p:nvPr>
            <p:ph type="title"/>
          </p:nvPr>
        </p:nvSpPr>
        <p:spPr/>
        <p:txBody>
          <a:body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AF795016-AF78-4708-9C5F-21110C197B03}"/>
              </a:ext>
            </a:extLst>
          </p:cNvPr>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id="{2AAEA2D1-B124-4454-AFDC-EA60A14BA121}"/>
              </a:ext>
            </a:extLst>
          </p:cNvPr>
          <p:cNvSpPr>
            <a:spLocks noGrp="1"/>
          </p:cNvSpPr>
          <p:nvPr>
            <p:ph type="dt" sz="half" idx="10"/>
          </p:nvPr>
        </p:nvSpPr>
        <p:spPr/>
        <p:txBody>
          <a:bodyPr/>
          <a:lstStyle/>
          <a:p>
            <a:fld id="{DECF21A4-E71B-4D3A-AF45-E989C23A7BB1}" type="datetimeFigureOut">
              <a:rPr lang="en-US" smtClean="0"/>
              <a:t>9/11/2019</a:t>
            </a:fld>
            <a:endParaRPr lang="en-US" dirty="0"/>
          </a:p>
        </p:txBody>
      </p:sp>
      <p:sp>
        <p:nvSpPr>
          <p:cNvPr id="5" name="Footer Placeholder 4">
            <a:extLst>
              <a:ext uri="{FF2B5EF4-FFF2-40B4-BE49-F238E27FC236}">
                <a16:creationId xmlns:a16="http://schemas.microsoft.com/office/drawing/2014/main" id="{B4F58000-F9D7-4A53-A6C5-E5E8154226B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0D22AAD-0D08-4F47-8D5A-EFE29017E8DD}"/>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4213046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724111-AF3F-154F-B263-B8BE4340B3C4}" type="datetimeFigureOut">
              <a:rPr lang="en-US" smtClean="0"/>
              <a:t>9/11/2019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66D095-1563-C242-889C-9782E93685FC}" type="slidenum">
              <a:rPr lang="en-US" smtClean="0"/>
              <a:t>‹#›</a:t>
            </a:fld>
            <a:endParaRPr lang="en-US"/>
          </a:p>
        </p:txBody>
      </p:sp>
    </p:spTree>
    <p:extLst>
      <p:ext uri="{BB962C8B-B14F-4D97-AF65-F5344CB8AC3E}">
        <p14:creationId xmlns:p14="http://schemas.microsoft.com/office/powerpoint/2010/main" val="24875996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724111-AF3F-154F-B263-B8BE4340B3C4}" type="datetimeFigureOut">
              <a:rPr lang="en-US" smtClean="0"/>
              <a:t>9/11/2019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66D095-1563-C242-889C-9782E93685FC}" type="slidenum">
              <a:rPr lang="en-US" smtClean="0"/>
              <a:t>‹#›</a:t>
            </a:fld>
            <a:endParaRPr lang="en-US"/>
          </a:p>
        </p:txBody>
      </p:sp>
    </p:spTree>
    <p:extLst>
      <p:ext uri="{BB962C8B-B14F-4D97-AF65-F5344CB8AC3E}">
        <p14:creationId xmlns:p14="http://schemas.microsoft.com/office/powerpoint/2010/main" val="39372817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724111-AF3F-154F-B263-B8BE4340B3C4}" type="datetimeFigureOut">
              <a:rPr lang="en-US" smtClean="0"/>
              <a:t>9/11/2019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66D095-1563-C242-889C-9782E93685FC}" type="slidenum">
              <a:rPr lang="en-US" smtClean="0"/>
              <a:t>‹#›</a:t>
            </a:fld>
            <a:endParaRPr lang="en-US"/>
          </a:p>
        </p:txBody>
      </p:sp>
    </p:spTree>
    <p:extLst>
      <p:ext uri="{BB962C8B-B14F-4D97-AF65-F5344CB8AC3E}">
        <p14:creationId xmlns:p14="http://schemas.microsoft.com/office/powerpoint/2010/main" val="47658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36159-1280-4EE9-96D3-A56BD5826612}"/>
              </a:ext>
            </a:extLst>
          </p:cNvPr>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id="{3BA27A78-1874-488A-B215-7D763D3381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a:extLst>
              <a:ext uri="{FF2B5EF4-FFF2-40B4-BE49-F238E27FC236}">
                <a16:creationId xmlns:a16="http://schemas.microsoft.com/office/drawing/2014/main" id="{084BB3D1-3138-4B69-BF5D-4B1A213451CA}"/>
              </a:ext>
            </a:extLst>
          </p:cNvPr>
          <p:cNvSpPr>
            <a:spLocks noGrp="1"/>
          </p:cNvSpPr>
          <p:nvPr>
            <p:ph type="dt" sz="half" idx="10"/>
          </p:nvPr>
        </p:nvSpPr>
        <p:spPr/>
        <p:txBody>
          <a:bodyPr/>
          <a:lstStyle/>
          <a:p>
            <a:fld id="{DECF21A4-E71B-4D3A-AF45-E989C23A7BB1}" type="datetimeFigureOut">
              <a:rPr lang="en-US" smtClean="0"/>
              <a:t>9/11/2019</a:t>
            </a:fld>
            <a:endParaRPr lang="en-US" dirty="0"/>
          </a:p>
        </p:txBody>
      </p:sp>
      <p:sp>
        <p:nvSpPr>
          <p:cNvPr id="5" name="Footer Placeholder 4">
            <a:extLst>
              <a:ext uri="{FF2B5EF4-FFF2-40B4-BE49-F238E27FC236}">
                <a16:creationId xmlns:a16="http://schemas.microsoft.com/office/drawing/2014/main" id="{0EFF90C5-31F4-4A22-AC00-3FB5ED291B2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51F787E-B946-4091-ABC6-F9DB06BBEE34}"/>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1089272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CAA11-CC97-44E5-AE4D-808FD741A066}"/>
              </a:ext>
            </a:extLst>
          </p:cNvPr>
          <p:cNvSpPr>
            <a:spLocks noGrp="1"/>
          </p:cNvSpPr>
          <p:nvPr>
            <p:ph type="title"/>
          </p:nvPr>
        </p:nvSpPr>
        <p:spPr/>
        <p:txBody>
          <a:body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683AB6CB-9460-4BCA-86C5-5F26357AB80F}"/>
              </a:ext>
            </a:extLst>
          </p:cNvPr>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a:extLst>
              <a:ext uri="{FF2B5EF4-FFF2-40B4-BE49-F238E27FC236}">
                <a16:creationId xmlns:a16="http://schemas.microsoft.com/office/drawing/2014/main" id="{69FAB0F6-401D-4BAF-A300-65AD684DF961}"/>
              </a:ext>
            </a:extLst>
          </p:cNvPr>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a:extLst>
              <a:ext uri="{FF2B5EF4-FFF2-40B4-BE49-F238E27FC236}">
                <a16:creationId xmlns:a16="http://schemas.microsoft.com/office/drawing/2014/main" id="{C4561BBA-B185-4B45-B152-3D320E15F550}"/>
              </a:ext>
            </a:extLst>
          </p:cNvPr>
          <p:cNvSpPr>
            <a:spLocks noGrp="1"/>
          </p:cNvSpPr>
          <p:nvPr>
            <p:ph type="dt" sz="half" idx="10"/>
          </p:nvPr>
        </p:nvSpPr>
        <p:spPr/>
        <p:txBody>
          <a:bodyPr/>
          <a:lstStyle/>
          <a:p>
            <a:fld id="{DECF21A4-E71B-4D3A-AF45-E989C23A7BB1}" type="datetimeFigureOut">
              <a:rPr lang="en-US" smtClean="0"/>
              <a:t>9/11/2019</a:t>
            </a:fld>
            <a:endParaRPr lang="en-US" dirty="0"/>
          </a:p>
        </p:txBody>
      </p:sp>
      <p:sp>
        <p:nvSpPr>
          <p:cNvPr id="6" name="Footer Placeholder 5">
            <a:extLst>
              <a:ext uri="{FF2B5EF4-FFF2-40B4-BE49-F238E27FC236}">
                <a16:creationId xmlns:a16="http://schemas.microsoft.com/office/drawing/2014/main" id="{D61CD760-96AC-4821-A56B-0B805F2FAD4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F750665-D5B5-4D0B-B2F0-CB6B027CDEC7}"/>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3138061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A47C3-C498-415A-A057-E19BCEB5F28D}"/>
              </a:ext>
            </a:extLst>
          </p:cNvPr>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id="{7BF6677F-2712-4810-A3AA-56FA75386D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a:extLst>
              <a:ext uri="{FF2B5EF4-FFF2-40B4-BE49-F238E27FC236}">
                <a16:creationId xmlns:a16="http://schemas.microsoft.com/office/drawing/2014/main" id="{F871B54A-6775-4978-8E19-32694C9B5E38}"/>
              </a:ext>
            </a:extLst>
          </p:cNvPr>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a:extLst>
              <a:ext uri="{FF2B5EF4-FFF2-40B4-BE49-F238E27FC236}">
                <a16:creationId xmlns:a16="http://schemas.microsoft.com/office/drawing/2014/main" id="{DDBA1303-B245-476D-BD02-A4E4A359F6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a:extLst>
              <a:ext uri="{FF2B5EF4-FFF2-40B4-BE49-F238E27FC236}">
                <a16:creationId xmlns:a16="http://schemas.microsoft.com/office/drawing/2014/main" id="{BE8E898F-5B79-46F1-89C1-F827997CC485}"/>
              </a:ext>
            </a:extLst>
          </p:cNvPr>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a:extLst>
              <a:ext uri="{FF2B5EF4-FFF2-40B4-BE49-F238E27FC236}">
                <a16:creationId xmlns:a16="http://schemas.microsoft.com/office/drawing/2014/main" id="{6B417A4D-2EC9-4294-BFF4-EAE22EE1099A}"/>
              </a:ext>
            </a:extLst>
          </p:cNvPr>
          <p:cNvSpPr>
            <a:spLocks noGrp="1"/>
          </p:cNvSpPr>
          <p:nvPr>
            <p:ph type="dt" sz="half" idx="10"/>
          </p:nvPr>
        </p:nvSpPr>
        <p:spPr/>
        <p:txBody>
          <a:bodyPr/>
          <a:lstStyle/>
          <a:p>
            <a:fld id="{DECF21A4-E71B-4D3A-AF45-E989C23A7BB1}" type="datetimeFigureOut">
              <a:rPr lang="en-US" smtClean="0"/>
              <a:t>9/11/2019</a:t>
            </a:fld>
            <a:endParaRPr lang="en-US" dirty="0"/>
          </a:p>
        </p:txBody>
      </p:sp>
      <p:sp>
        <p:nvSpPr>
          <p:cNvPr id="8" name="Footer Placeholder 7">
            <a:extLst>
              <a:ext uri="{FF2B5EF4-FFF2-40B4-BE49-F238E27FC236}">
                <a16:creationId xmlns:a16="http://schemas.microsoft.com/office/drawing/2014/main" id="{6150E317-3602-42A1-BB7F-0184072E8D5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0CE2C97-E26C-4A8B-93A0-B01E2C7F4522}"/>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2258698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F68FC-5755-447A-8D7F-9ADED3E994A3}"/>
              </a:ext>
            </a:extLst>
          </p:cNvPr>
          <p:cNvSpPr>
            <a:spLocks noGrp="1"/>
          </p:cNvSpPr>
          <p:nvPr>
            <p:ph type="title"/>
          </p:nvPr>
        </p:nvSpPr>
        <p:spPr/>
        <p:txBody>
          <a:bodyPr/>
          <a:lstStyle/>
          <a:p>
            <a:r>
              <a:rPr lang="en-US" smtClean="0"/>
              <a:t>Click to edit Master title style</a:t>
            </a:r>
            <a:endParaRPr lang="en-US"/>
          </a:p>
        </p:txBody>
      </p:sp>
      <p:sp>
        <p:nvSpPr>
          <p:cNvPr id="3" name="Date Placeholder 2">
            <a:extLst>
              <a:ext uri="{FF2B5EF4-FFF2-40B4-BE49-F238E27FC236}">
                <a16:creationId xmlns:a16="http://schemas.microsoft.com/office/drawing/2014/main" id="{8AB50287-81AA-46CA-8CB3-53A7F8313741}"/>
              </a:ext>
            </a:extLst>
          </p:cNvPr>
          <p:cNvSpPr>
            <a:spLocks noGrp="1"/>
          </p:cNvSpPr>
          <p:nvPr>
            <p:ph type="dt" sz="half" idx="10"/>
          </p:nvPr>
        </p:nvSpPr>
        <p:spPr/>
        <p:txBody>
          <a:bodyPr/>
          <a:lstStyle/>
          <a:p>
            <a:fld id="{DECF21A4-E71B-4D3A-AF45-E989C23A7BB1}" type="datetimeFigureOut">
              <a:rPr lang="en-US" smtClean="0"/>
              <a:t>9/11/2019</a:t>
            </a:fld>
            <a:endParaRPr lang="en-US" dirty="0"/>
          </a:p>
        </p:txBody>
      </p:sp>
      <p:sp>
        <p:nvSpPr>
          <p:cNvPr id="4" name="Footer Placeholder 3">
            <a:extLst>
              <a:ext uri="{FF2B5EF4-FFF2-40B4-BE49-F238E27FC236}">
                <a16:creationId xmlns:a16="http://schemas.microsoft.com/office/drawing/2014/main" id="{2F1BA4AA-02C9-459E-9362-3DA60E3B597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B2A2C8F-DBB4-4235-A67E-FB4039D9AA24}"/>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4068395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6ACAA5-F8E7-46E9-8BA7-A510948B62CC}"/>
              </a:ext>
            </a:extLst>
          </p:cNvPr>
          <p:cNvSpPr>
            <a:spLocks noGrp="1"/>
          </p:cNvSpPr>
          <p:nvPr>
            <p:ph type="dt" sz="half" idx="10"/>
          </p:nvPr>
        </p:nvSpPr>
        <p:spPr/>
        <p:txBody>
          <a:bodyPr/>
          <a:lstStyle/>
          <a:p>
            <a:fld id="{DECF21A4-E71B-4D3A-AF45-E989C23A7BB1}" type="datetimeFigureOut">
              <a:rPr lang="en-US" smtClean="0"/>
              <a:t>9/11/2019</a:t>
            </a:fld>
            <a:endParaRPr lang="en-US" dirty="0"/>
          </a:p>
        </p:txBody>
      </p:sp>
      <p:sp>
        <p:nvSpPr>
          <p:cNvPr id="3" name="Footer Placeholder 2">
            <a:extLst>
              <a:ext uri="{FF2B5EF4-FFF2-40B4-BE49-F238E27FC236}">
                <a16:creationId xmlns:a16="http://schemas.microsoft.com/office/drawing/2014/main" id="{D1F2DEE8-5654-4DCA-A8D0-D883E52B6FB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0B179A5-4329-4057-9DEB-5B6E3AD1183F}"/>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621790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1DA80-336B-4DBB-91A1-6E3E4B3C20AA}"/>
              </a:ext>
            </a:extLst>
          </p:cNvPr>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3840D456-F0A3-4789-A310-A23F01B2EC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a:extLst>
              <a:ext uri="{FF2B5EF4-FFF2-40B4-BE49-F238E27FC236}">
                <a16:creationId xmlns:a16="http://schemas.microsoft.com/office/drawing/2014/main" id="{CB8A8B05-7071-44D4-80F7-3E8191C9A4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a:extLst>
              <a:ext uri="{FF2B5EF4-FFF2-40B4-BE49-F238E27FC236}">
                <a16:creationId xmlns:a16="http://schemas.microsoft.com/office/drawing/2014/main" id="{E5D8562E-E6F1-449B-909C-98426BA86B36}"/>
              </a:ext>
            </a:extLst>
          </p:cNvPr>
          <p:cNvSpPr>
            <a:spLocks noGrp="1"/>
          </p:cNvSpPr>
          <p:nvPr>
            <p:ph type="dt" sz="half" idx="10"/>
          </p:nvPr>
        </p:nvSpPr>
        <p:spPr/>
        <p:txBody>
          <a:bodyPr/>
          <a:lstStyle/>
          <a:p>
            <a:fld id="{DECF21A4-E71B-4D3A-AF45-E989C23A7BB1}" type="datetimeFigureOut">
              <a:rPr lang="en-US" smtClean="0"/>
              <a:t>9/11/2019</a:t>
            </a:fld>
            <a:endParaRPr lang="en-US" dirty="0"/>
          </a:p>
        </p:txBody>
      </p:sp>
      <p:sp>
        <p:nvSpPr>
          <p:cNvPr id="6" name="Footer Placeholder 5">
            <a:extLst>
              <a:ext uri="{FF2B5EF4-FFF2-40B4-BE49-F238E27FC236}">
                <a16:creationId xmlns:a16="http://schemas.microsoft.com/office/drawing/2014/main" id="{7EB47A9A-FB08-407B-A73A-0AC513F0FD5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BFF841F-796A-4FE6-B5E0-C8A4986793EE}"/>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108984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D474D-6779-4C23-BD3C-82F5DC3E3E2F}"/>
              </a:ext>
            </a:extLst>
          </p:cNvPr>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a:extLst>
              <a:ext uri="{FF2B5EF4-FFF2-40B4-BE49-F238E27FC236}">
                <a16:creationId xmlns:a16="http://schemas.microsoft.com/office/drawing/2014/main" id="{0A21096C-E430-49C7-A801-21C0BD95DC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a:extLst>
              <a:ext uri="{FF2B5EF4-FFF2-40B4-BE49-F238E27FC236}">
                <a16:creationId xmlns:a16="http://schemas.microsoft.com/office/drawing/2014/main" id="{0024828F-334F-4A50-850D-10684F2452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a:extLst>
              <a:ext uri="{FF2B5EF4-FFF2-40B4-BE49-F238E27FC236}">
                <a16:creationId xmlns:a16="http://schemas.microsoft.com/office/drawing/2014/main" id="{533293F4-2B70-4BB5-A982-219E4133E251}"/>
              </a:ext>
            </a:extLst>
          </p:cNvPr>
          <p:cNvSpPr>
            <a:spLocks noGrp="1"/>
          </p:cNvSpPr>
          <p:nvPr>
            <p:ph type="dt" sz="half" idx="10"/>
          </p:nvPr>
        </p:nvSpPr>
        <p:spPr/>
        <p:txBody>
          <a:bodyPr/>
          <a:lstStyle/>
          <a:p>
            <a:fld id="{DECF21A4-E71B-4D3A-AF45-E989C23A7BB1}" type="datetimeFigureOut">
              <a:rPr lang="en-US" smtClean="0"/>
              <a:t>9/11/2019</a:t>
            </a:fld>
            <a:endParaRPr lang="en-US" dirty="0"/>
          </a:p>
        </p:txBody>
      </p:sp>
      <p:sp>
        <p:nvSpPr>
          <p:cNvPr id="6" name="Footer Placeholder 5">
            <a:extLst>
              <a:ext uri="{FF2B5EF4-FFF2-40B4-BE49-F238E27FC236}">
                <a16:creationId xmlns:a16="http://schemas.microsoft.com/office/drawing/2014/main" id="{C4F9A86F-B378-4759-B50E-2E0BFAE6246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0A95BDC-FC58-4638-AA59-A3DA9931FD3D}"/>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1790833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80BC3B-525F-4038-9330-0729879F91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id="{99629186-93D7-46FA-AE02-36D9426043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BF1CEB-0530-4996-BAEF-2E6A04DAD6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CF21A4-E71B-4D3A-AF45-E989C23A7BB1}" type="datetimeFigureOut">
              <a:rPr lang="en-US" smtClean="0"/>
              <a:t>9/11/2019</a:t>
            </a:fld>
            <a:endParaRPr lang="en-US" dirty="0"/>
          </a:p>
        </p:txBody>
      </p:sp>
      <p:sp>
        <p:nvSpPr>
          <p:cNvPr id="5" name="Footer Placeholder 4">
            <a:extLst>
              <a:ext uri="{FF2B5EF4-FFF2-40B4-BE49-F238E27FC236}">
                <a16:creationId xmlns:a16="http://schemas.microsoft.com/office/drawing/2014/main" id="{C8DCFF3D-7353-4B4D-9E75-FA835E06E7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382C8D6-8B0B-4982-9EE4-AA823C69C3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AF1B4E-90EC-4A51-B6E5-B702C054ECB0}" type="slidenum">
              <a:rPr lang="en-US" smtClean="0"/>
              <a:t>‹#›</a:t>
            </a:fld>
            <a:endParaRPr lang="en-US" dirty="0"/>
          </a:p>
        </p:txBody>
      </p:sp>
    </p:spTree>
    <p:extLst>
      <p:ext uri="{BB962C8B-B14F-4D97-AF65-F5344CB8AC3E}">
        <p14:creationId xmlns:p14="http://schemas.microsoft.com/office/powerpoint/2010/main" val="40106040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34724111-AF3F-154F-B263-B8BE4340B3C4}" type="datetimeFigureOut">
              <a:rPr lang="en-US" smtClean="0"/>
              <a:t>9/11/2019</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1A66D095-1563-C242-889C-9782E93685FC}" type="slidenum">
              <a:rPr lang="en-US" smtClean="0"/>
              <a:t>‹#›</a:t>
            </a:fld>
            <a:endParaRPr lang="en-US"/>
          </a:p>
        </p:txBody>
      </p:sp>
    </p:spTree>
    <p:extLst>
      <p:ext uri="{BB962C8B-B14F-4D97-AF65-F5344CB8AC3E}">
        <p14:creationId xmlns:p14="http://schemas.microsoft.com/office/powerpoint/2010/main" val="2244206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7.png"/><Relationship Id="rId7"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8.png"/><Relationship Id="rId5" Type="http://schemas.openxmlformats.org/officeDocument/2006/relationships/image" Target="../media/image4.svg"/><Relationship Id="rId10" Type="http://schemas.openxmlformats.org/officeDocument/2006/relationships/image" Target="../media/image7.png"/><Relationship Id="rId4" Type="http://schemas.openxmlformats.org/officeDocument/2006/relationships/image" Target="../media/image5.png"/><Relationship Id="rId9" Type="http://schemas.openxmlformats.org/officeDocument/2006/relationships/image" Target="../media/image8.sv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4276436" y="1062181"/>
            <a:ext cx="6391564"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prstClr val="white"/>
                </a:solidFill>
                <a:effectLst/>
                <a:uLnTx/>
                <a:uFillTx/>
                <a:latin typeface="Calibri"/>
                <a:ea typeface="+mn-ea"/>
                <a:cs typeface="+mn-cs"/>
              </a:rPr>
              <a:t>If you plan on going to graduate and professional schools right after college, you need to apply during Fall of your senior </a:t>
            </a:r>
            <a:r>
              <a:rPr kumimoji="0" lang="en-US" sz="3600" b="0" i="0" u="none" strike="noStrike" kern="1200" cap="none" spc="0" normalizeH="0" baseline="0" noProof="0" dirty="0" smtClean="0">
                <a:ln>
                  <a:noFill/>
                </a:ln>
                <a:solidFill>
                  <a:prstClr val="white"/>
                </a:solidFill>
                <a:effectLst/>
                <a:uLnTx/>
                <a:uFillTx/>
                <a:latin typeface="Calibri"/>
                <a:ea typeface="+mn-ea"/>
                <a:cs typeface="+mn-cs"/>
              </a:rPr>
              <a:t>year.</a:t>
            </a:r>
            <a:endParaRPr kumimoji="0" lang="en-US" sz="3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371306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36916" y="456299"/>
            <a:ext cx="8416230" cy="5838902"/>
          </a:xfrm>
          <a:prstGeom prst="rect">
            <a:avLst/>
          </a:prstGeom>
        </p:spPr>
      </p:pic>
      <p:pic>
        <p:nvPicPr>
          <p:cNvPr id="3" name="Picture 2" descr="A picture containing object&#10;&#10;Description generated with very high confidence">
            <a:extLst>
              <a:ext uri="{FF2B5EF4-FFF2-40B4-BE49-F238E27FC236}">
                <a16:creationId xmlns:a16="http://schemas.microsoft.com/office/drawing/2014/main" id="{D60FF7AB-07C9-4B66-BEEF-3AF2C993C586}"/>
              </a:ext>
            </a:extLst>
          </p:cNvPr>
          <p:cNvPicPr>
            <a:picLocks noChangeAspect="1"/>
          </p:cNvPicPr>
          <p:nvPr/>
        </p:nvPicPr>
        <p:blipFill>
          <a:blip r:embed="rId3"/>
          <a:stretch>
            <a:fillRect/>
          </a:stretch>
        </p:blipFill>
        <p:spPr>
          <a:xfrm>
            <a:off x="10141343" y="6316156"/>
            <a:ext cx="1628775" cy="457200"/>
          </a:xfrm>
          <a:prstGeom prst="rect">
            <a:avLst/>
          </a:prstGeom>
        </p:spPr>
      </p:pic>
    </p:spTree>
    <p:extLst>
      <p:ext uri="{BB962C8B-B14F-4D97-AF65-F5344CB8AC3E}">
        <p14:creationId xmlns:p14="http://schemas.microsoft.com/office/powerpoint/2010/main" val="24287000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5555" b="2222"/>
          <a:stretch/>
        </p:blipFill>
        <p:spPr>
          <a:xfrm>
            <a:off x="1297655" y="304349"/>
            <a:ext cx="7315200" cy="6096000"/>
          </a:xfrm>
          <a:prstGeom prst="rect">
            <a:avLst/>
          </a:prstGeom>
        </p:spPr>
      </p:pic>
      <p:pic>
        <p:nvPicPr>
          <p:cNvPr id="3" name="Picture 2" descr="A picture containing object&#10;&#10;Description generated with very high confidence">
            <a:extLst>
              <a:ext uri="{FF2B5EF4-FFF2-40B4-BE49-F238E27FC236}">
                <a16:creationId xmlns:a16="http://schemas.microsoft.com/office/drawing/2014/main" id="{D60FF7AB-07C9-4B66-BEEF-3AF2C993C586}"/>
              </a:ext>
            </a:extLst>
          </p:cNvPr>
          <p:cNvPicPr>
            <a:picLocks noChangeAspect="1"/>
          </p:cNvPicPr>
          <p:nvPr/>
        </p:nvPicPr>
        <p:blipFill>
          <a:blip r:embed="rId3"/>
          <a:stretch>
            <a:fillRect/>
          </a:stretch>
        </p:blipFill>
        <p:spPr>
          <a:xfrm>
            <a:off x="10141343" y="6316156"/>
            <a:ext cx="1628775" cy="457200"/>
          </a:xfrm>
          <a:prstGeom prst="rect">
            <a:avLst/>
          </a:prstGeom>
        </p:spPr>
      </p:pic>
    </p:spTree>
    <p:extLst>
      <p:ext uri="{BB962C8B-B14F-4D97-AF65-F5344CB8AC3E}">
        <p14:creationId xmlns:p14="http://schemas.microsoft.com/office/powerpoint/2010/main" val="22947646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bwMode="auto">
          <a:xfrm>
            <a:off x="575783" y="1329151"/>
            <a:ext cx="6776238" cy="4413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lgn="ctr">
              <a:buNone/>
            </a:pPr>
            <a:r>
              <a:rPr lang="en-US" sz="2800" b="1" dirty="0" smtClean="0">
                <a:solidFill>
                  <a:schemeClr val="accent1"/>
                </a:solidFill>
              </a:rPr>
              <a:t>We Recommend</a:t>
            </a:r>
          </a:p>
          <a:p>
            <a:pPr marL="171450" indent="-171450">
              <a:buFont typeface="Wingdings" panose="05000000000000000000" pitchFamily="2" charset="2"/>
              <a:buChar char="ü"/>
            </a:pPr>
            <a:r>
              <a:rPr lang="en-US" dirty="0"/>
              <a:t>Talk to everyone you know (Be intentional) </a:t>
            </a:r>
          </a:p>
          <a:p>
            <a:pPr marL="274638" lvl="1" indent="0">
              <a:buNone/>
            </a:pPr>
            <a:r>
              <a:rPr lang="en-US" sz="1400" i="1" dirty="0"/>
              <a:t>Strategically build relationships for a future opportunities (ex. attending events, volunteering, part-time work etc.)   </a:t>
            </a:r>
          </a:p>
          <a:p>
            <a:pPr marL="171450" indent="-171450">
              <a:buFont typeface="Wingdings" panose="05000000000000000000" pitchFamily="2" charset="2"/>
              <a:buChar char="ü"/>
            </a:pPr>
            <a:r>
              <a:rPr lang="en-US" dirty="0"/>
              <a:t>Attend internship related workshops, events &amp; Career Fairs</a:t>
            </a:r>
            <a:br>
              <a:rPr lang="en-US" dirty="0"/>
            </a:br>
            <a:endParaRPr lang="en-US" sz="1400" dirty="0"/>
          </a:p>
          <a:p>
            <a:pPr marL="171450" indent="-171450">
              <a:buFont typeface="Wingdings" panose="05000000000000000000" pitchFamily="2" charset="2"/>
              <a:buChar char="ü"/>
            </a:pPr>
            <a:r>
              <a:rPr lang="en-US" dirty="0"/>
              <a:t>Create or enhance your LinkedIn profile </a:t>
            </a:r>
            <a:br>
              <a:rPr lang="en-US" dirty="0"/>
            </a:br>
            <a:endParaRPr lang="en-US" sz="1400" dirty="0"/>
          </a:p>
          <a:p>
            <a:pPr marL="171450" indent="-171450">
              <a:buFont typeface="Wingdings" panose="05000000000000000000" pitchFamily="2" charset="2"/>
              <a:buChar char="ü"/>
            </a:pPr>
            <a:r>
              <a:rPr lang="en-US" dirty="0"/>
              <a:t>Conduct information interviews</a:t>
            </a:r>
          </a:p>
          <a:p>
            <a:pPr marL="274638" lvl="1" indent="0">
              <a:buNone/>
            </a:pPr>
            <a:r>
              <a:rPr lang="en-US" sz="1400" i="1" dirty="0"/>
              <a:t>Leverage your position as a college student to meet those in industries you are curious about</a:t>
            </a:r>
          </a:p>
          <a:p>
            <a:pPr marL="0" indent="0">
              <a:buNone/>
            </a:pPr>
            <a:endParaRPr lang="en-US" sz="2800" b="1" dirty="0">
              <a:latin typeface="Times" charset="0"/>
            </a:endParaRPr>
          </a:p>
          <a:p>
            <a:pPr marL="0" indent="0">
              <a:buNone/>
            </a:pPr>
            <a:endParaRPr lang="en-US" dirty="0"/>
          </a:p>
        </p:txBody>
      </p:sp>
      <p:pic>
        <p:nvPicPr>
          <p:cNvPr id="14" name="Picture 2" descr="A picture containing object&#10;&#10;Description generated with very high confidence">
            <a:extLst>
              <a:ext uri="{FF2B5EF4-FFF2-40B4-BE49-F238E27FC236}">
                <a16:creationId xmlns:a16="http://schemas.microsoft.com/office/drawing/2014/main" id="{D60FF7AB-07C9-4B66-BEEF-3AF2C993C586}"/>
              </a:ext>
            </a:extLst>
          </p:cNvPr>
          <p:cNvPicPr>
            <a:picLocks noChangeAspect="1"/>
          </p:cNvPicPr>
          <p:nvPr/>
        </p:nvPicPr>
        <p:blipFill>
          <a:blip r:embed="rId3"/>
          <a:stretch>
            <a:fillRect/>
          </a:stretch>
        </p:blipFill>
        <p:spPr>
          <a:xfrm>
            <a:off x="10141343" y="6316156"/>
            <a:ext cx="1628775" cy="457200"/>
          </a:xfrm>
          <a:prstGeom prst="rect">
            <a:avLst/>
          </a:prstGeom>
        </p:spPr>
      </p:pic>
      <p:pic>
        <p:nvPicPr>
          <p:cNvPr id="16" name="Picture 15"/>
          <p:cNvPicPr>
            <a:picLocks noChangeAspect="1"/>
          </p:cNvPicPr>
          <p:nvPr/>
        </p:nvPicPr>
        <p:blipFill>
          <a:blip r:embed="rId4"/>
          <a:stretch>
            <a:fillRect/>
          </a:stretch>
        </p:blipFill>
        <p:spPr>
          <a:xfrm>
            <a:off x="7889170" y="1687939"/>
            <a:ext cx="3746416" cy="3746416"/>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3146" y="6112125"/>
            <a:ext cx="1882096" cy="575904"/>
          </a:xfrm>
          <a:prstGeom prst="rect">
            <a:avLst/>
          </a:prstGeom>
        </p:spPr>
      </p:pic>
      <p:pic>
        <p:nvPicPr>
          <p:cNvPr id="19" name="Picture 2" descr="Image result for handshake, transparent 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31451" y="5883525"/>
            <a:ext cx="1648119" cy="86526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a:picLocks noChangeAspect="1"/>
          </p:cNvPicPr>
          <p:nvPr/>
        </p:nvPicPr>
        <p:blipFill>
          <a:blip r:embed="rId7"/>
          <a:stretch>
            <a:fillRect/>
          </a:stretch>
        </p:blipFill>
        <p:spPr>
          <a:xfrm>
            <a:off x="3202986" y="6047949"/>
            <a:ext cx="2029345" cy="640080"/>
          </a:xfrm>
          <a:prstGeom prst="rect">
            <a:avLst/>
          </a:prstGeom>
        </p:spPr>
      </p:pic>
      <p:pic>
        <p:nvPicPr>
          <p:cNvPr id="21" name="Picture 20"/>
          <p:cNvPicPr>
            <a:picLocks noChangeAspect="1"/>
          </p:cNvPicPr>
          <p:nvPr/>
        </p:nvPicPr>
        <p:blipFill>
          <a:blip r:embed="rId8"/>
          <a:stretch>
            <a:fillRect/>
          </a:stretch>
        </p:blipFill>
        <p:spPr>
          <a:xfrm>
            <a:off x="5673226" y="5956509"/>
            <a:ext cx="1794293" cy="731520"/>
          </a:xfrm>
          <a:prstGeom prst="rect">
            <a:avLst/>
          </a:prstGeom>
        </p:spPr>
      </p:pic>
      <p:pic>
        <p:nvPicPr>
          <p:cNvPr id="22" name="Picture 21"/>
          <p:cNvPicPr>
            <a:picLocks noChangeAspect="1"/>
          </p:cNvPicPr>
          <p:nvPr/>
        </p:nvPicPr>
        <p:blipFill>
          <a:blip r:embed="rId9"/>
          <a:stretch>
            <a:fillRect/>
          </a:stretch>
        </p:blipFill>
        <p:spPr>
          <a:xfrm>
            <a:off x="8324772" y="531818"/>
            <a:ext cx="3022251" cy="548640"/>
          </a:xfrm>
          <a:prstGeom prst="rect">
            <a:avLst/>
          </a:prstGeom>
        </p:spPr>
      </p:pic>
    </p:spTree>
    <p:extLst>
      <p:ext uri="{BB962C8B-B14F-4D97-AF65-F5344CB8AC3E}">
        <p14:creationId xmlns:p14="http://schemas.microsoft.com/office/powerpoint/2010/main" val="99859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anim calcmode="lin" valueType="num">
                                      <p:cBhvr>
                                        <p:cTn id="20" dur="1000" fill="hold"/>
                                        <p:tgtEl>
                                          <p:spTgt spid="19"/>
                                        </p:tgtEl>
                                        <p:attrNameLst>
                                          <p:attrName>ppt_x</p:attrName>
                                        </p:attrNameLst>
                                      </p:cBhvr>
                                      <p:tavLst>
                                        <p:tav tm="0">
                                          <p:val>
                                            <p:strVal val="#ppt_x"/>
                                          </p:val>
                                        </p:tav>
                                        <p:tav tm="100000">
                                          <p:val>
                                            <p:strVal val="#ppt_x"/>
                                          </p:val>
                                        </p:tav>
                                      </p:tavLst>
                                    </p:anim>
                                    <p:anim calcmode="lin" valueType="num">
                                      <p:cBhvr>
                                        <p:cTn id="21" dur="1000" fill="hold"/>
                                        <p:tgtEl>
                                          <p:spTgt spid="19"/>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1000"/>
                                        <p:tgtEl>
                                          <p:spTgt spid="20"/>
                                        </p:tgtEl>
                                      </p:cBhvr>
                                    </p:animEffect>
                                    <p:anim calcmode="lin" valueType="num">
                                      <p:cBhvr>
                                        <p:cTn id="25" dur="1000" fill="hold"/>
                                        <p:tgtEl>
                                          <p:spTgt spid="20"/>
                                        </p:tgtEl>
                                        <p:attrNameLst>
                                          <p:attrName>ppt_x</p:attrName>
                                        </p:attrNameLst>
                                      </p:cBhvr>
                                      <p:tavLst>
                                        <p:tav tm="0">
                                          <p:val>
                                            <p:strVal val="#ppt_x"/>
                                          </p:val>
                                        </p:tav>
                                        <p:tav tm="100000">
                                          <p:val>
                                            <p:strVal val="#ppt_x"/>
                                          </p:val>
                                        </p:tav>
                                      </p:tavLst>
                                    </p:anim>
                                    <p:anim calcmode="lin" valueType="num">
                                      <p:cBhvr>
                                        <p:cTn id="26" dur="1000" fill="hold"/>
                                        <p:tgtEl>
                                          <p:spTgt spid="20"/>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1000"/>
                                        <p:tgtEl>
                                          <p:spTgt spid="21"/>
                                        </p:tgtEl>
                                      </p:cBhvr>
                                    </p:animEffect>
                                    <p:anim calcmode="lin" valueType="num">
                                      <p:cBhvr>
                                        <p:cTn id="30" dur="1000" fill="hold"/>
                                        <p:tgtEl>
                                          <p:spTgt spid="21"/>
                                        </p:tgtEl>
                                        <p:attrNameLst>
                                          <p:attrName>ppt_x</p:attrName>
                                        </p:attrNameLst>
                                      </p:cBhvr>
                                      <p:tavLst>
                                        <p:tav tm="0">
                                          <p:val>
                                            <p:strVal val="#ppt_x"/>
                                          </p:val>
                                        </p:tav>
                                        <p:tav tm="100000">
                                          <p:val>
                                            <p:strVal val="#ppt_x"/>
                                          </p:val>
                                        </p:tav>
                                      </p:tavLst>
                                    </p:anim>
                                    <p:anim calcmode="lin" valueType="num">
                                      <p:cBhvr>
                                        <p:cTn id="31" dur="1000" fill="hold"/>
                                        <p:tgtEl>
                                          <p:spTgt spid="21"/>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1000"/>
                                        <p:tgtEl>
                                          <p:spTgt spid="22"/>
                                        </p:tgtEl>
                                      </p:cBhvr>
                                    </p:animEffect>
                                    <p:anim calcmode="lin" valueType="num">
                                      <p:cBhvr>
                                        <p:cTn id="35" dur="1000" fill="hold"/>
                                        <p:tgtEl>
                                          <p:spTgt spid="22"/>
                                        </p:tgtEl>
                                        <p:attrNameLst>
                                          <p:attrName>ppt_x</p:attrName>
                                        </p:attrNameLst>
                                      </p:cBhvr>
                                      <p:tavLst>
                                        <p:tav tm="0">
                                          <p:val>
                                            <p:strVal val="#ppt_x"/>
                                          </p:val>
                                        </p:tav>
                                        <p:tav tm="100000">
                                          <p:val>
                                            <p:strVal val="#ppt_x"/>
                                          </p:val>
                                        </p:tav>
                                      </p:tavLst>
                                    </p:anim>
                                    <p:anim calcmode="lin" valueType="num">
                                      <p:cBhvr>
                                        <p:cTn id="3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835807" y="795073"/>
            <a:ext cx="5998157" cy="37450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solidFill>
                  <a:schemeClr val="accent1"/>
                </a:solidFill>
              </a:rPr>
              <a:t>Consider these factors</a:t>
            </a:r>
          </a:p>
        </p:txBody>
      </p:sp>
      <p:pic>
        <p:nvPicPr>
          <p:cNvPr id="4" name="Picture 2" descr="A picture containing object&#10;&#10;Description generated with very high confidence">
            <a:extLst>
              <a:ext uri="{FF2B5EF4-FFF2-40B4-BE49-F238E27FC236}">
                <a16:creationId xmlns:a16="http://schemas.microsoft.com/office/drawing/2014/main" id="{D60FF7AB-07C9-4B66-BEEF-3AF2C993C586}"/>
              </a:ext>
            </a:extLst>
          </p:cNvPr>
          <p:cNvPicPr>
            <a:picLocks noChangeAspect="1"/>
          </p:cNvPicPr>
          <p:nvPr/>
        </p:nvPicPr>
        <p:blipFill>
          <a:blip r:embed="rId2"/>
          <a:stretch>
            <a:fillRect/>
          </a:stretch>
        </p:blipFill>
        <p:spPr>
          <a:xfrm>
            <a:off x="10141343" y="6316156"/>
            <a:ext cx="1628775" cy="457200"/>
          </a:xfrm>
          <a:prstGeom prst="rect">
            <a:avLst/>
          </a:prstGeom>
        </p:spPr>
      </p:pic>
      <p:sp>
        <p:nvSpPr>
          <p:cNvPr id="7" name="Content Placeholder 2"/>
          <p:cNvSpPr txBox="1">
            <a:spLocks/>
          </p:cNvSpPr>
          <p:nvPr/>
        </p:nvSpPr>
        <p:spPr>
          <a:xfrm>
            <a:off x="486498" y="1546410"/>
            <a:ext cx="6920755" cy="16035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3" indent="-181610">
              <a:buFont typeface="Wingdings" panose="05000000000000000000" pitchFamily="2" charset="2"/>
              <a:buChar char="ü"/>
            </a:pPr>
            <a:r>
              <a:rPr lang="en-US" sz="2000" b="1" dirty="0">
                <a:latin typeface="Arial Narrow" panose="020B0606020202030204" pitchFamily="34" charset="0"/>
              </a:rPr>
              <a:t>Det</a:t>
            </a:r>
            <a:r>
              <a:rPr lang="en-US" sz="2000" b="1" dirty="0"/>
              <a:t>ermine if grad school is a necessary step for career choice</a:t>
            </a:r>
            <a:r>
              <a:rPr lang="en-US" sz="2000" dirty="0"/>
              <a:t>​</a:t>
            </a:r>
          </a:p>
          <a:p>
            <a:pPr marL="171450" indent="-171450">
              <a:buFont typeface="Wingdings" panose="05000000000000000000" pitchFamily="2" charset="2"/>
              <a:buChar char="ü"/>
            </a:pPr>
            <a:r>
              <a:rPr lang="en-US" sz="2000" dirty="0"/>
              <a:t>Research the occupation:  Occupational Outlook </a:t>
            </a:r>
            <a:r>
              <a:rPr lang="en-US" sz="2000" dirty="0" smtClean="0"/>
              <a:t>Handbook, O*NET</a:t>
            </a:r>
            <a:endParaRPr lang="en-US" sz="1800" dirty="0" smtClean="0"/>
          </a:p>
          <a:p>
            <a:pPr marL="171450" indent="-171450">
              <a:buFont typeface="Wingdings" panose="05000000000000000000" pitchFamily="2" charset="2"/>
              <a:buChar char="ü"/>
            </a:pPr>
            <a:r>
              <a:rPr lang="en-US" sz="2000" dirty="0" smtClean="0"/>
              <a:t>Research graduate school requirements</a:t>
            </a:r>
            <a:r>
              <a:rPr lang="en-US" sz="2000" dirty="0" smtClean="0">
                <a:latin typeface="Arial Narrow" panose="020B0606020202030204" pitchFamily="34" charset="0"/>
              </a:rPr>
              <a:t>: </a:t>
            </a:r>
          </a:p>
          <a:p>
            <a:pPr marL="0" indent="0">
              <a:buFont typeface="Arial" panose="020B0604020202020204" pitchFamily="34" charset="0"/>
              <a:buNone/>
            </a:pPr>
            <a:endParaRPr lang="en-US" dirty="0"/>
          </a:p>
        </p:txBody>
      </p:sp>
      <p:pic>
        <p:nvPicPr>
          <p:cNvPr id="8" name="Picture 7"/>
          <p:cNvPicPr>
            <a:picLocks noChangeAspect="1"/>
          </p:cNvPicPr>
          <p:nvPr/>
        </p:nvPicPr>
        <p:blipFill>
          <a:blip r:embed="rId3"/>
          <a:stretch>
            <a:fillRect/>
          </a:stretch>
        </p:blipFill>
        <p:spPr>
          <a:xfrm>
            <a:off x="928715" y="3104141"/>
            <a:ext cx="1692275" cy="566715"/>
          </a:xfrm>
          <a:prstGeom prst="rect">
            <a:avLst/>
          </a:prstGeom>
        </p:spPr>
      </p:pic>
      <p:pic>
        <p:nvPicPr>
          <p:cNvPr id="9" name="Picture 8"/>
          <p:cNvPicPr>
            <a:picLocks noChangeAspect="1"/>
          </p:cNvPicPr>
          <p:nvPr/>
        </p:nvPicPr>
        <p:blipFill>
          <a:blip r:embed="rId4"/>
          <a:stretch>
            <a:fillRect/>
          </a:stretch>
        </p:blipFill>
        <p:spPr>
          <a:xfrm>
            <a:off x="2925790" y="3104141"/>
            <a:ext cx="2619375" cy="628650"/>
          </a:xfrm>
          <a:prstGeom prst="rect">
            <a:avLst/>
          </a:prstGeom>
        </p:spPr>
      </p:pic>
      <p:pic>
        <p:nvPicPr>
          <p:cNvPr id="12" name="Picture 11"/>
          <p:cNvPicPr>
            <a:picLocks noChangeAspect="1"/>
          </p:cNvPicPr>
          <p:nvPr/>
        </p:nvPicPr>
        <p:blipFill rotWithShape="1">
          <a:blip r:embed="rId5"/>
          <a:srcRect t="6459" r="10047"/>
          <a:stretch/>
        </p:blipFill>
        <p:spPr>
          <a:xfrm>
            <a:off x="1166860" y="3670856"/>
            <a:ext cx="5845921" cy="2990241"/>
          </a:xfrm>
          <a:prstGeom prst="rect">
            <a:avLst/>
          </a:prstGeom>
        </p:spPr>
      </p:pic>
      <p:pic>
        <p:nvPicPr>
          <p:cNvPr id="13" name="Picture 12"/>
          <p:cNvPicPr>
            <a:picLocks noChangeAspect="1"/>
          </p:cNvPicPr>
          <p:nvPr/>
        </p:nvPicPr>
        <p:blipFill>
          <a:blip r:embed="rId6"/>
          <a:stretch>
            <a:fillRect/>
          </a:stretch>
        </p:blipFill>
        <p:spPr>
          <a:xfrm>
            <a:off x="7540907" y="1425779"/>
            <a:ext cx="3904439" cy="3923437"/>
          </a:xfrm>
          <a:prstGeom prst="rect">
            <a:avLst/>
          </a:prstGeom>
        </p:spPr>
      </p:pic>
    </p:spTree>
    <p:extLst>
      <p:ext uri="{BB962C8B-B14F-4D97-AF65-F5344CB8AC3E}">
        <p14:creationId xmlns:p14="http://schemas.microsoft.com/office/powerpoint/2010/main" val="313431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1828800" y="457200"/>
            <a:ext cx="8504238" cy="2667000"/>
          </a:xfrm>
        </p:spPr>
        <p:txBody>
          <a:bodyPr/>
          <a:lstStyle/>
          <a:p>
            <a:pPr marL="171450" indent="-171450">
              <a:buFont typeface="Wingdings" panose="05000000000000000000" pitchFamily="2" charset="2"/>
              <a:buChar char="ü"/>
            </a:pPr>
            <a:r>
              <a:rPr lang="en-US" dirty="0"/>
              <a:t>Write your personal statement – Visit the </a:t>
            </a:r>
            <a:r>
              <a:rPr lang="en-US" dirty="0" smtClean="0"/>
              <a:t>Academic Resource Center (ARC) </a:t>
            </a:r>
            <a:r>
              <a:rPr lang="en-US" dirty="0"/>
              <a:t>for help</a:t>
            </a:r>
          </a:p>
          <a:p>
            <a:pPr marL="171450" indent="-171450">
              <a:buFont typeface="Wingdings" panose="05000000000000000000" pitchFamily="2" charset="2"/>
              <a:buChar char="ü"/>
            </a:pPr>
            <a:r>
              <a:rPr lang="en-US" dirty="0"/>
              <a:t>Get letters of recommendation – 2-3 months in advance!</a:t>
            </a:r>
          </a:p>
          <a:p>
            <a:pPr marL="171450" indent="-171450">
              <a:buFont typeface="Wingdings" panose="05000000000000000000" pitchFamily="2" charset="2"/>
              <a:buChar char="ü"/>
            </a:pPr>
            <a:r>
              <a:rPr lang="en-US" dirty="0"/>
              <a:t>Utilize the ARC’s test prep seminars</a:t>
            </a:r>
          </a:p>
          <a:p>
            <a:endParaRPr lang="en-US" dirty="0"/>
          </a:p>
        </p:txBody>
      </p:sp>
      <p:pic>
        <p:nvPicPr>
          <p:cNvPr id="6" name="Picture 5"/>
          <p:cNvPicPr>
            <a:picLocks noChangeAspect="1"/>
          </p:cNvPicPr>
          <p:nvPr/>
        </p:nvPicPr>
        <p:blipFill>
          <a:blip r:embed="rId2"/>
          <a:stretch>
            <a:fillRect/>
          </a:stretch>
        </p:blipFill>
        <p:spPr>
          <a:xfrm>
            <a:off x="4333173" y="5395275"/>
            <a:ext cx="1446915" cy="723458"/>
          </a:xfrm>
          <a:prstGeom prst="rect">
            <a:avLst/>
          </a:prstGeom>
        </p:spPr>
      </p:pic>
      <p:pic>
        <p:nvPicPr>
          <p:cNvPr id="7" name="Picture 6"/>
          <p:cNvPicPr>
            <a:picLocks noChangeAspect="1"/>
          </p:cNvPicPr>
          <p:nvPr/>
        </p:nvPicPr>
        <p:blipFill>
          <a:blip r:embed="rId3"/>
          <a:stretch>
            <a:fillRect/>
          </a:stretch>
        </p:blipFill>
        <p:spPr>
          <a:xfrm>
            <a:off x="1902619" y="5441796"/>
            <a:ext cx="1900236" cy="728662"/>
          </a:xfrm>
          <a:prstGeom prst="rect">
            <a:avLst/>
          </a:prstGeom>
        </p:spPr>
      </p:pic>
      <p:pic>
        <p:nvPicPr>
          <p:cNvPr id="8" name="Picture 7"/>
          <p:cNvPicPr>
            <a:picLocks noChangeAspect="1"/>
          </p:cNvPicPr>
          <p:nvPr/>
        </p:nvPicPr>
        <p:blipFill>
          <a:blip r:embed="rId4"/>
          <a:stretch>
            <a:fillRect/>
          </a:stretch>
        </p:blipFill>
        <p:spPr>
          <a:xfrm>
            <a:off x="1902619" y="4419600"/>
            <a:ext cx="1681162" cy="720498"/>
          </a:xfrm>
          <a:prstGeom prst="rect">
            <a:avLst/>
          </a:prstGeom>
        </p:spPr>
      </p:pic>
      <p:pic>
        <p:nvPicPr>
          <p:cNvPr id="9" name="Picture 8"/>
          <p:cNvPicPr>
            <a:picLocks noChangeAspect="1"/>
          </p:cNvPicPr>
          <p:nvPr/>
        </p:nvPicPr>
        <p:blipFill>
          <a:blip r:embed="rId5"/>
          <a:stretch>
            <a:fillRect/>
          </a:stretch>
        </p:blipFill>
        <p:spPr>
          <a:xfrm>
            <a:off x="1778358" y="3155624"/>
            <a:ext cx="1938337" cy="1078239"/>
          </a:xfrm>
          <a:prstGeom prst="rect">
            <a:avLst/>
          </a:prstGeom>
        </p:spPr>
      </p:pic>
      <p:pic>
        <p:nvPicPr>
          <p:cNvPr id="4" name="Picture 3"/>
          <p:cNvPicPr>
            <a:picLocks noChangeAspect="1"/>
          </p:cNvPicPr>
          <p:nvPr/>
        </p:nvPicPr>
        <p:blipFill>
          <a:blip r:embed="rId6"/>
          <a:stretch>
            <a:fillRect/>
          </a:stretch>
        </p:blipFill>
        <p:spPr>
          <a:xfrm>
            <a:off x="6267158" y="3486789"/>
            <a:ext cx="4853182" cy="2319338"/>
          </a:xfrm>
          <a:prstGeom prst="rect">
            <a:avLst/>
          </a:prstGeom>
        </p:spPr>
      </p:pic>
      <p:pic>
        <p:nvPicPr>
          <p:cNvPr id="10" name="Picture 9"/>
          <p:cNvPicPr>
            <a:picLocks noChangeAspect="1"/>
          </p:cNvPicPr>
          <p:nvPr/>
        </p:nvPicPr>
        <p:blipFill>
          <a:blip r:embed="rId7"/>
          <a:stretch>
            <a:fillRect/>
          </a:stretch>
        </p:blipFill>
        <p:spPr>
          <a:xfrm>
            <a:off x="9019109" y="1790700"/>
            <a:ext cx="2290087" cy="716626"/>
          </a:xfrm>
          <a:prstGeom prst="rect">
            <a:avLst/>
          </a:prstGeom>
        </p:spPr>
      </p:pic>
      <p:pic>
        <p:nvPicPr>
          <p:cNvPr id="11" name="Picture 2" descr="A picture containing object&#10;&#10;Description generated with very high confidence">
            <a:extLst>
              <a:ext uri="{FF2B5EF4-FFF2-40B4-BE49-F238E27FC236}">
                <a16:creationId xmlns:a16="http://schemas.microsoft.com/office/drawing/2014/main" id="{D60FF7AB-07C9-4B66-BEEF-3AF2C993C586}"/>
              </a:ext>
            </a:extLst>
          </p:cNvPr>
          <p:cNvPicPr>
            <a:picLocks noChangeAspect="1"/>
          </p:cNvPicPr>
          <p:nvPr/>
        </p:nvPicPr>
        <p:blipFill>
          <a:blip r:embed="rId8"/>
          <a:stretch>
            <a:fillRect/>
          </a:stretch>
        </p:blipFill>
        <p:spPr>
          <a:xfrm>
            <a:off x="10141343" y="6316156"/>
            <a:ext cx="1628775" cy="457200"/>
          </a:xfrm>
          <a:prstGeom prst="rect">
            <a:avLst/>
          </a:prstGeom>
        </p:spPr>
      </p:pic>
    </p:spTree>
    <p:extLst>
      <p:ext uri="{BB962C8B-B14F-4D97-AF65-F5344CB8AC3E}">
        <p14:creationId xmlns:p14="http://schemas.microsoft.com/office/powerpoint/2010/main" val="1196306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057" y="0"/>
            <a:ext cx="12193057" cy="6858594"/>
          </a:xfrm>
          <a:prstGeom prst="rect">
            <a:avLst/>
          </a:prstGeom>
        </p:spPr>
      </p:pic>
      <p:sp>
        <p:nvSpPr>
          <p:cNvPr id="2" name="Title 1"/>
          <p:cNvSpPr>
            <a:spLocks noGrp="1"/>
          </p:cNvSpPr>
          <p:nvPr>
            <p:ph type="title"/>
          </p:nvPr>
        </p:nvSpPr>
        <p:spPr>
          <a:xfrm>
            <a:off x="1097280" y="286604"/>
            <a:ext cx="10058400" cy="750260"/>
          </a:xfrm>
        </p:spPr>
        <p:txBody>
          <a:bodyPr>
            <a:noAutofit/>
          </a:bodyPr>
          <a:lstStyle/>
          <a:p>
            <a:pPr algn="ctr"/>
            <a:endParaRPr lang="en-US" b="1" dirty="0">
              <a:solidFill>
                <a:srgbClr val="0070C0"/>
              </a:solidFill>
            </a:endParaRPr>
          </a:p>
        </p:txBody>
      </p:sp>
      <p:sp>
        <p:nvSpPr>
          <p:cNvPr id="3" name="Content Placeholder 2"/>
          <p:cNvSpPr>
            <a:spLocks noGrp="1"/>
          </p:cNvSpPr>
          <p:nvPr>
            <p:ph idx="1"/>
          </p:nvPr>
        </p:nvSpPr>
        <p:spPr>
          <a:xfrm>
            <a:off x="389037" y="2064037"/>
            <a:ext cx="3125127" cy="3980330"/>
          </a:xfrm>
        </p:spPr>
        <p:txBody>
          <a:bodyPr>
            <a:normAutofit fontScale="92500" lnSpcReduction="20000"/>
          </a:bodyPr>
          <a:lstStyle/>
          <a:p>
            <a:pPr>
              <a:lnSpc>
                <a:spcPct val="110000"/>
              </a:lnSpc>
              <a:spcBef>
                <a:spcPts val="0"/>
              </a:spcBef>
              <a:spcAft>
                <a:spcPts val="0"/>
              </a:spcAft>
              <a:buNone/>
            </a:pPr>
            <a:r>
              <a:rPr lang="en-US" b="1" dirty="0" smtClean="0">
                <a:solidFill>
                  <a:schemeClr val="bg1"/>
                </a:solidFill>
              </a:rPr>
              <a:t>Hours:</a:t>
            </a:r>
            <a:r>
              <a:rPr lang="en-US" dirty="0" smtClean="0">
                <a:solidFill>
                  <a:schemeClr val="bg1"/>
                </a:solidFill>
              </a:rPr>
              <a:t> </a:t>
            </a:r>
          </a:p>
          <a:p>
            <a:pPr>
              <a:lnSpc>
                <a:spcPct val="110000"/>
              </a:lnSpc>
              <a:spcBef>
                <a:spcPts val="0"/>
              </a:spcBef>
              <a:spcAft>
                <a:spcPts val="0"/>
              </a:spcAft>
              <a:buNone/>
            </a:pPr>
            <a:r>
              <a:rPr lang="en-US" dirty="0" smtClean="0">
                <a:solidFill>
                  <a:schemeClr val="bg1"/>
                </a:solidFill>
              </a:rPr>
              <a:t>Mon</a:t>
            </a:r>
            <a:r>
              <a:rPr lang="en-US" dirty="0">
                <a:solidFill>
                  <a:schemeClr val="bg1"/>
                </a:solidFill>
              </a:rPr>
              <a:t>. - Fri. 8 am to 5 pm</a:t>
            </a:r>
          </a:p>
          <a:p>
            <a:pPr>
              <a:lnSpc>
                <a:spcPct val="110000"/>
              </a:lnSpc>
              <a:spcBef>
                <a:spcPts val="0"/>
              </a:spcBef>
              <a:spcAft>
                <a:spcPts val="0"/>
              </a:spcAft>
              <a:buNone/>
            </a:pPr>
            <a:r>
              <a:rPr lang="en-US" dirty="0" smtClean="0">
                <a:solidFill>
                  <a:schemeClr val="bg1"/>
                </a:solidFill>
              </a:rPr>
              <a:t>except </a:t>
            </a:r>
            <a:r>
              <a:rPr lang="en-US" dirty="0">
                <a:solidFill>
                  <a:schemeClr val="bg1"/>
                </a:solidFill>
              </a:rPr>
              <a:t>Wed. 9 am to 5 </a:t>
            </a:r>
            <a:r>
              <a:rPr lang="en-US" dirty="0" smtClean="0">
                <a:solidFill>
                  <a:schemeClr val="bg1"/>
                </a:solidFill>
              </a:rPr>
              <a:t>pm</a:t>
            </a:r>
          </a:p>
          <a:p>
            <a:pPr>
              <a:lnSpc>
                <a:spcPct val="120000"/>
              </a:lnSpc>
              <a:spcBef>
                <a:spcPts val="0"/>
              </a:spcBef>
              <a:spcAft>
                <a:spcPts val="0"/>
              </a:spcAft>
              <a:buNone/>
            </a:pPr>
            <a:endParaRPr lang="en-US" dirty="0">
              <a:solidFill>
                <a:schemeClr val="bg1"/>
              </a:solidFill>
            </a:endParaRPr>
          </a:p>
          <a:p>
            <a:pPr>
              <a:lnSpc>
                <a:spcPct val="120000"/>
              </a:lnSpc>
              <a:spcBef>
                <a:spcPts val="0"/>
              </a:spcBef>
              <a:spcAft>
                <a:spcPts val="0"/>
              </a:spcAft>
              <a:buNone/>
            </a:pPr>
            <a:r>
              <a:rPr lang="en-US" b="1" dirty="0">
                <a:solidFill>
                  <a:schemeClr val="bg1"/>
                </a:solidFill>
              </a:rPr>
              <a:t>Drop-In </a:t>
            </a:r>
            <a:r>
              <a:rPr lang="en-US" b="1" dirty="0" smtClean="0">
                <a:solidFill>
                  <a:schemeClr val="bg1"/>
                </a:solidFill>
              </a:rPr>
              <a:t>Hours:</a:t>
            </a:r>
            <a:r>
              <a:rPr lang="en-US" dirty="0" smtClean="0">
                <a:solidFill>
                  <a:schemeClr val="bg1"/>
                </a:solidFill>
              </a:rPr>
              <a:t> </a:t>
            </a:r>
          </a:p>
          <a:p>
            <a:pPr>
              <a:lnSpc>
                <a:spcPct val="120000"/>
              </a:lnSpc>
              <a:spcBef>
                <a:spcPts val="0"/>
              </a:spcBef>
              <a:spcAft>
                <a:spcPts val="0"/>
              </a:spcAft>
              <a:buNone/>
            </a:pPr>
            <a:r>
              <a:rPr lang="en-US" dirty="0" smtClean="0">
                <a:solidFill>
                  <a:schemeClr val="bg1"/>
                </a:solidFill>
              </a:rPr>
              <a:t>Mon</a:t>
            </a:r>
            <a:r>
              <a:rPr lang="en-US" dirty="0">
                <a:solidFill>
                  <a:schemeClr val="bg1"/>
                </a:solidFill>
              </a:rPr>
              <a:t>. - Thurs. 10 am-3pm</a:t>
            </a:r>
          </a:p>
          <a:p>
            <a:pPr>
              <a:lnSpc>
                <a:spcPct val="120000"/>
              </a:lnSpc>
              <a:spcBef>
                <a:spcPts val="0"/>
              </a:spcBef>
              <a:spcAft>
                <a:spcPts val="0"/>
              </a:spcAft>
              <a:buNone/>
            </a:pPr>
            <a:r>
              <a:rPr lang="en-US" dirty="0" smtClean="0">
                <a:solidFill>
                  <a:schemeClr val="bg1"/>
                </a:solidFill>
              </a:rPr>
              <a:t>Fri</a:t>
            </a:r>
            <a:r>
              <a:rPr lang="en-US" dirty="0">
                <a:solidFill>
                  <a:schemeClr val="bg1"/>
                </a:solidFill>
              </a:rPr>
              <a:t>. 10 am-12 </a:t>
            </a:r>
            <a:r>
              <a:rPr lang="en-US" dirty="0" smtClean="0">
                <a:solidFill>
                  <a:schemeClr val="bg1"/>
                </a:solidFill>
              </a:rPr>
              <a:t>pm</a:t>
            </a:r>
            <a:endParaRPr lang="en-US" dirty="0">
              <a:solidFill>
                <a:schemeClr val="bg1"/>
              </a:solidFill>
            </a:endParaRPr>
          </a:p>
        </p:txBody>
      </p:sp>
      <p:pic>
        <p:nvPicPr>
          <p:cNvPr id="4" name="Picture 3"/>
          <p:cNvPicPr>
            <a:picLocks noChangeAspect="1"/>
          </p:cNvPicPr>
          <p:nvPr/>
        </p:nvPicPr>
        <p:blipFill>
          <a:blip r:embed="rId3"/>
          <a:stretch>
            <a:fillRect/>
          </a:stretch>
        </p:blipFill>
        <p:spPr>
          <a:xfrm>
            <a:off x="7377954" y="1290877"/>
            <a:ext cx="4417066" cy="4098762"/>
          </a:xfrm>
          <a:prstGeom prst="rect">
            <a:avLst/>
          </a:prstGeom>
        </p:spPr>
      </p:pic>
      <p:sp>
        <p:nvSpPr>
          <p:cNvPr id="5" name="Right Arrow 4"/>
          <p:cNvSpPr/>
          <p:nvPr/>
        </p:nvSpPr>
        <p:spPr>
          <a:xfrm rot="8270900">
            <a:off x="9475337" y="2193589"/>
            <a:ext cx="1122652" cy="459925"/>
          </a:xfrm>
          <a:prstGeom prst="rightArrow">
            <a:avLst/>
          </a:prstGeom>
          <a:solidFill>
            <a:srgbClr val="E65D00"/>
          </a:solidFill>
          <a:ln w="9525" cap="flat" cmpd="sng" algn="ctr">
            <a:solidFill>
              <a:srgbClr val="E65D00"/>
            </a:solidFill>
            <a:prstDash val="solid"/>
          </a:ln>
          <a:effectLst>
            <a:outerShdw blurRad="40000" dist="23000" dir="5400000" rotWithShape="0">
              <a:srgbClr val="000000">
                <a:alpha val="35000"/>
              </a:srgbClr>
            </a:outerShdw>
          </a:effectLst>
        </p:spPr>
        <p:txBody>
          <a:bodyPr rtlCol="0" anchor="ctr"/>
          <a:lstStyle>
            <a:defPPr>
              <a:defRPr lang="en-US"/>
            </a:defPPr>
            <a:lvl1pPr marL="0" algn="l" defTabSz="509412" rtl="0" eaLnBrk="1" latinLnBrk="0" hangingPunct="1">
              <a:defRPr sz="2000" kern="1200">
                <a:solidFill>
                  <a:schemeClr val="lt1"/>
                </a:solidFill>
                <a:latin typeface="+mn-lt"/>
                <a:ea typeface="+mn-ea"/>
                <a:cs typeface="+mn-cs"/>
              </a:defRPr>
            </a:lvl1pPr>
            <a:lvl2pPr marL="509412" algn="l" defTabSz="509412" rtl="0" eaLnBrk="1" latinLnBrk="0" hangingPunct="1">
              <a:defRPr sz="2000" kern="1200">
                <a:solidFill>
                  <a:schemeClr val="lt1"/>
                </a:solidFill>
                <a:latin typeface="+mn-lt"/>
                <a:ea typeface="+mn-ea"/>
                <a:cs typeface="+mn-cs"/>
              </a:defRPr>
            </a:lvl2pPr>
            <a:lvl3pPr marL="1018824" algn="l" defTabSz="509412" rtl="0" eaLnBrk="1" latinLnBrk="0" hangingPunct="1">
              <a:defRPr sz="2000" kern="1200">
                <a:solidFill>
                  <a:schemeClr val="lt1"/>
                </a:solidFill>
                <a:latin typeface="+mn-lt"/>
                <a:ea typeface="+mn-ea"/>
                <a:cs typeface="+mn-cs"/>
              </a:defRPr>
            </a:lvl3pPr>
            <a:lvl4pPr marL="1528237" algn="l" defTabSz="509412" rtl="0" eaLnBrk="1" latinLnBrk="0" hangingPunct="1">
              <a:defRPr sz="2000" kern="1200">
                <a:solidFill>
                  <a:schemeClr val="lt1"/>
                </a:solidFill>
                <a:latin typeface="+mn-lt"/>
                <a:ea typeface="+mn-ea"/>
                <a:cs typeface="+mn-cs"/>
              </a:defRPr>
            </a:lvl4pPr>
            <a:lvl5pPr marL="2037649" algn="l" defTabSz="509412" rtl="0" eaLnBrk="1" latinLnBrk="0" hangingPunct="1">
              <a:defRPr sz="2000" kern="1200">
                <a:solidFill>
                  <a:schemeClr val="lt1"/>
                </a:solidFill>
                <a:latin typeface="+mn-lt"/>
                <a:ea typeface="+mn-ea"/>
                <a:cs typeface="+mn-cs"/>
              </a:defRPr>
            </a:lvl5pPr>
            <a:lvl6pPr marL="2547061" algn="l" defTabSz="509412" rtl="0" eaLnBrk="1" latinLnBrk="0" hangingPunct="1">
              <a:defRPr sz="2000" kern="1200">
                <a:solidFill>
                  <a:schemeClr val="lt1"/>
                </a:solidFill>
                <a:latin typeface="+mn-lt"/>
                <a:ea typeface="+mn-ea"/>
                <a:cs typeface="+mn-cs"/>
              </a:defRPr>
            </a:lvl6pPr>
            <a:lvl7pPr marL="3056473" algn="l" defTabSz="509412" rtl="0" eaLnBrk="1" latinLnBrk="0" hangingPunct="1">
              <a:defRPr sz="2000" kern="1200">
                <a:solidFill>
                  <a:schemeClr val="lt1"/>
                </a:solidFill>
                <a:latin typeface="+mn-lt"/>
                <a:ea typeface="+mn-ea"/>
                <a:cs typeface="+mn-cs"/>
              </a:defRPr>
            </a:lvl7pPr>
            <a:lvl8pPr marL="3565886" algn="l" defTabSz="509412" rtl="0" eaLnBrk="1" latinLnBrk="0" hangingPunct="1">
              <a:defRPr sz="2000" kern="1200">
                <a:solidFill>
                  <a:schemeClr val="lt1"/>
                </a:solidFill>
                <a:latin typeface="+mn-lt"/>
                <a:ea typeface="+mn-ea"/>
                <a:cs typeface="+mn-cs"/>
              </a:defRPr>
            </a:lvl8pPr>
            <a:lvl9pPr marL="4075298" algn="l" defTabSz="509412" rtl="0" eaLnBrk="1" latinLnBrk="0" hangingPunct="1">
              <a:defRPr sz="2000" kern="1200">
                <a:solidFill>
                  <a:schemeClr val="lt1"/>
                </a:solidFill>
                <a:latin typeface="+mn-lt"/>
                <a:ea typeface="+mn-ea"/>
                <a:cs typeface="+mn-cs"/>
              </a:defRPr>
            </a:lvl9pPr>
          </a:lstStyle>
          <a:p>
            <a:pPr marL="0" marR="0" lvl="0" indent="0" algn="ctr" defTabSz="509412"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ysClr val="window" lastClr="FFFFFF"/>
              </a:solidFill>
              <a:effectLst/>
              <a:uLnTx/>
              <a:uFillTx/>
              <a:latin typeface="Calibri"/>
              <a:ea typeface="+mn-ea"/>
              <a:cs typeface="+mn-cs"/>
            </a:endParaRPr>
          </a:p>
        </p:txBody>
      </p:sp>
      <p:sp>
        <p:nvSpPr>
          <p:cNvPr id="7" name="TextBox 6"/>
          <p:cNvSpPr txBox="1"/>
          <p:nvPr/>
        </p:nvSpPr>
        <p:spPr>
          <a:xfrm>
            <a:off x="5881543" y="360536"/>
            <a:ext cx="682940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smtClean="0">
                <a:ln>
                  <a:noFill/>
                </a:ln>
                <a:solidFill>
                  <a:srgbClr val="969FA7"/>
                </a:solidFill>
                <a:effectLst/>
                <a:uLnTx/>
                <a:uFillTx/>
                <a:latin typeface="Gill Sans MT" panose="020B0502020104020203"/>
                <a:ea typeface="+mn-ea"/>
                <a:cs typeface="+mn-cs"/>
              </a:rPr>
              <a:t>Come See Us!</a:t>
            </a:r>
            <a:endParaRPr kumimoji="0" lang="en-US" sz="4800" b="1" i="0" u="none" strike="noStrike" kern="1200" cap="none" spc="0" normalizeH="0" baseline="0" noProof="0" dirty="0">
              <a:ln>
                <a:noFill/>
              </a:ln>
              <a:solidFill>
                <a:srgbClr val="969FA7"/>
              </a:solidFill>
              <a:effectLst/>
              <a:uLnTx/>
              <a:uFillTx/>
              <a:latin typeface="Gill Sans MT" panose="020B0502020104020203"/>
              <a:ea typeface="+mn-ea"/>
              <a:cs typeface="+mn-cs"/>
            </a:endParaRPr>
          </a:p>
        </p:txBody>
      </p:sp>
      <p:pic>
        <p:nvPicPr>
          <p:cNvPr id="8" name="Picture 7"/>
          <p:cNvPicPr>
            <a:picLocks noChangeAspect="1"/>
          </p:cNvPicPr>
          <p:nvPr/>
        </p:nvPicPr>
        <p:blipFill>
          <a:blip r:embed="rId4"/>
          <a:stretch>
            <a:fillRect/>
          </a:stretch>
        </p:blipFill>
        <p:spPr>
          <a:xfrm>
            <a:off x="4415041" y="1290877"/>
            <a:ext cx="2962913" cy="4098762"/>
          </a:xfrm>
          <a:prstGeom prst="rect">
            <a:avLst/>
          </a:prstGeom>
        </p:spPr>
      </p:pic>
    </p:spTree>
    <p:extLst>
      <p:ext uri="{BB962C8B-B14F-4D97-AF65-F5344CB8AC3E}">
        <p14:creationId xmlns:p14="http://schemas.microsoft.com/office/powerpoint/2010/main" val="2284569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repeatCount="3000" fill="hold" grpId="0" nodeType="click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4267199" y="600363"/>
            <a:ext cx="6391564" cy="452431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prstClr val="white"/>
                </a:solidFill>
                <a:effectLst/>
                <a:uLnTx/>
                <a:uFillTx/>
                <a:latin typeface="Calibri"/>
                <a:ea typeface="+mn-ea"/>
                <a:cs typeface="+mn-cs"/>
              </a:rPr>
              <a:t>Top 2 Factors influencing employers’ decision to hire: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smtClean="0">
              <a:ln>
                <a:noFill/>
              </a:ln>
              <a:solidFill>
                <a:prstClr val="white"/>
              </a:solidFill>
              <a:effectLst/>
              <a:uLnTx/>
              <a:uFillTx/>
              <a:latin typeface="Calibri"/>
              <a:ea typeface="+mn-ea"/>
              <a:cs typeface="+mn-cs"/>
            </a:endParaRPr>
          </a:p>
          <a:p>
            <a:pPr marL="742950" marR="0" lvl="0" indent="-742950" algn="ctr" defTabSz="914400" rtl="0" eaLnBrk="1" fontAlgn="auto" latinLnBrk="0" hangingPunct="1">
              <a:lnSpc>
                <a:spcPct val="100000"/>
              </a:lnSpc>
              <a:spcBef>
                <a:spcPts val="0"/>
              </a:spcBef>
              <a:spcAft>
                <a:spcPts val="0"/>
              </a:spcAft>
              <a:buClrTx/>
              <a:buSzTx/>
              <a:buFont typeface="+mj-lt"/>
              <a:buAutoNum type="arabicPeriod"/>
              <a:tabLst/>
              <a:defRPr/>
            </a:pPr>
            <a:r>
              <a:rPr kumimoji="0" lang="en-US" sz="3600" b="0" i="0" u="none" strike="noStrike" kern="1200" cap="none" spc="0" normalizeH="0" baseline="0" noProof="0" dirty="0" smtClean="0">
                <a:ln>
                  <a:noFill/>
                </a:ln>
                <a:solidFill>
                  <a:prstClr val="white"/>
                </a:solidFill>
                <a:effectLst/>
                <a:uLnTx/>
                <a:uFillTx/>
                <a:latin typeface="Calibri"/>
                <a:ea typeface="+mn-ea"/>
                <a:cs typeface="+mn-cs"/>
              </a:rPr>
              <a:t>Completed an internship with your organization</a:t>
            </a:r>
          </a:p>
          <a:p>
            <a:pPr marL="742950" marR="0" lvl="0" indent="-742950" algn="ctr" defTabSz="914400" rtl="0" eaLnBrk="1" fontAlgn="auto" latinLnBrk="0" hangingPunct="1">
              <a:lnSpc>
                <a:spcPct val="100000"/>
              </a:lnSpc>
              <a:spcBef>
                <a:spcPts val="0"/>
              </a:spcBef>
              <a:spcAft>
                <a:spcPts val="0"/>
              </a:spcAft>
              <a:buClrTx/>
              <a:buSzTx/>
              <a:buFont typeface="+mj-lt"/>
              <a:buAutoNum type="arabicPeriod"/>
              <a:tabLst/>
              <a:defRPr/>
            </a:pPr>
            <a:r>
              <a:rPr kumimoji="0" lang="en-US" sz="3600" b="0" i="0" u="none" strike="noStrike" kern="1200" cap="none" spc="0" normalizeH="0" baseline="0" noProof="0" dirty="0" smtClean="0">
                <a:ln>
                  <a:noFill/>
                </a:ln>
                <a:solidFill>
                  <a:prstClr val="white"/>
                </a:solidFill>
                <a:effectLst/>
                <a:uLnTx/>
                <a:uFillTx/>
                <a:latin typeface="Calibri"/>
                <a:ea typeface="+mn-ea"/>
                <a:cs typeface="+mn-cs"/>
              </a:rPr>
              <a:t>As an internship experience in your industry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prstClr val="white"/>
                </a:solidFill>
                <a:effectLst/>
                <a:uLnTx/>
                <a:uFillTx/>
                <a:latin typeface="Calibri"/>
                <a:ea typeface="+mn-ea"/>
                <a:cs typeface="+mn-cs"/>
              </a:rPr>
              <a:t> </a:t>
            </a:r>
            <a:endParaRPr kumimoji="0" lang="en-US" sz="3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46939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713886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496412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F6E384F5-137A-40B1-97F0-694CC6ECD59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22218"/>
            <a:ext cx="3730752" cy="4735782"/>
          </a:xfrm>
          <a:custGeom>
            <a:avLst/>
            <a:gdLst>
              <a:gd name="connsiteX0" fmla="*/ 640080 w 3730752"/>
              <a:gd name="connsiteY0" fmla="*/ 0 h 4735782"/>
              <a:gd name="connsiteX1" fmla="*/ 3730752 w 3730752"/>
              <a:gd name="connsiteY1" fmla="*/ 3090672 h 4735782"/>
              <a:gd name="connsiteX2" fmla="*/ 3357725 w 3730752"/>
              <a:gd name="connsiteY2" fmla="*/ 4563870 h 4735782"/>
              <a:gd name="connsiteX3" fmla="*/ 3253285 w 3730752"/>
              <a:gd name="connsiteY3" fmla="*/ 4735782 h 4735782"/>
              <a:gd name="connsiteX4" fmla="*/ 0 w 3730752"/>
              <a:gd name="connsiteY4" fmla="*/ 4735782 h 4735782"/>
              <a:gd name="connsiteX5" fmla="*/ 0 w 3730752"/>
              <a:gd name="connsiteY5" fmla="*/ 67215 h 4735782"/>
              <a:gd name="connsiteX6" fmla="*/ 17202 w 3730752"/>
              <a:gd name="connsiteY6" fmla="*/ 62792 h 4735782"/>
              <a:gd name="connsiteX7" fmla="*/ 640080 w 3730752"/>
              <a:gd name="connsiteY7" fmla="*/ 0 h 473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30752" h="4735782">
                <a:moveTo>
                  <a:pt x="640080" y="0"/>
                </a:moveTo>
                <a:cubicBezTo>
                  <a:pt x="2347011" y="0"/>
                  <a:pt x="3730752" y="1383741"/>
                  <a:pt x="3730752" y="3090672"/>
                </a:cubicBezTo>
                <a:cubicBezTo>
                  <a:pt x="3730752" y="3624088"/>
                  <a:pt x="3595621" y="4125943"/>
                  <a:pt x="3357725" y="4563870"/>
                </a:cubicBezTo>
                <a:lnTo>
                  <a:pt x="3253285" y="4735782"/>
                </a:lnTo>
                <a:lnTo>
                  <a:pt x="0" y="4735782"/>
                </a:lnTo>
                <a:lnTo>
                  <a:pt x="0" y="67215"/>
                </a:lnTo>
                <a:lnTo>
                  <a:pt x="17202" y="62792"/>
                </a:lnTo>
                <a:cubicBezTo>
                  <a:pt x="218397" y="21621"/>
                  <a:pt x="426714" y="0"/>
                  <a:pt x="64008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EBA87361-6D30-46E4-834B-719CF59055E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8332"/>
            <a:ext cx="3564638" cy="4569668"/>
          </a:xfrm>
          <a:custGeom>
            <a:avLst/>
            <a:gdLst>
              <a:gd name="connsiteX0" fmla="*/ 640080 w 3564638"/>
              <a:gd name="connsiteY0" fmla="*/ 0 h 4569668"/>
              <a:gd name="connsiteX1" fmla="*/ 3564638 w 3564638"/>
              <a:gd name="connsiteY1" fmla="*/ 2924558 h 4569668"/>
              <a:gd name="connsiteX2" fmla="*/ 3065170 w 3564638"/>
              <a:gd name="connsiteY2" fmla="*/ 4559707 h 4569668"/>
              <a:gd name="connsiteX3" fmla="*/ 3057720 w 3564638"/>
              <a:gd name="connsiteY3" fmla="*/ 4569668 h 4569668"/>
              <a:gd name="connsiteX4" fmla="*/ 0 w 3564638"/>
              <a:gd name="connsiteY4" fmla="*/ 4569668 h 4569668"/>
              <a:gd name="connsiteX5" fmla="*/ 0 w 3564638"/>
              <a:gd name="connsiteY5" fmla="*/ 72448 h 4569668"/>
              <a:gd name="connsiteX6" fmla="*/ 50679 w 3564638"/>
              <a:gd name="connsiteY6" fmla="*/ 59417 h 4569668"/>
              <a:gd name="connsiteX7" fmla="*/ 640080 w 3564638"/>
              <a:gd name="connsiteY7" fmla="*/ 0 h 45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4638" h="4569668">
                <a:moveTo>
                  <a:pt x="640080" y="0"/>
                </a:moveTo>
                <a:cubicBezTo>
                  <a:pt x="2255269" y="0"/>
                  <a:pt x="3564638" y="1309369"/>
                  <a:pt x="3564638" y="2924558"/>
                </a:cubicBezTo>
                <a:cubicBezTo>
                  <a:pt x="3564638" y="3530254"/>
                  <a:pt x="3380508" y="4092944"/>
                  <a:pt x="3065170" y="4559707"/>
                </a:cubicBezTo>
                <a:lnTo>
                  <a:pt x="3057720" y="4569668"/>
                </a:lnTo>
                <a:lnTo>
                  <a:pt x="0" y="4569668"/>
                </a:lnTo>
                <a:lnTo>
                  <a:pt x="0" y="72448"/>
                </a:lnTo>
                <a:lnTo>
                  <a:pt x="50679" y="59417"/>
                </a:lnTo>
                <a:cubicBezTo>
                  <a:pt x="241061" y="20459"/>
                  <a:pt x="438181" y="0"/>
                  <a:pt x="64008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9DBC4630-03DA-474F-BBCB-BA3AE6B317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1982" y="-4332"/>
            <a:ext cx="4242816" cy="2454158"/>
          </a:xfrm>
          <a:custGeom>
            <a:avLst/>
            <a:gdLst>
              <a:gd name="connsiteX0" fmla="*/ 28633 w 4242816"/>
              <a:gd name="connsiteY0" fmla="*/ 0 h 2454158"/>
              <a:gd name="connsiteX1" fmla="*/ 4214183 w 4242816"/>
              <a:gd name="connsiteY1" fmla="*/ 0 h 2454158"/>
              <a:gd name="connsiteX2" fmla="*/ 4231864 w 4242816"/>
              <a:gd name="connsiteY2" fmla="*/ 115848 h 2454158"/>
              <a:gd name="connsiteX3" fmla="*/ 4242816 w 4242816"/>
              <a:gd name="connsiteY3" fmla="*/ 332750 h 2454158"/>
              <a:gd name="connsiteX4" fmla="*/ 2121408 w 4242816"/>
              <a:gd name="connsiteY4" fmla="*/ 2454158 h 2454158"/>
              <a:gd name="connsiteX5" fmla="*/ 0 w 4242816"/>
              <a:gd name="connsiteY5" fmla="*/ 332750 h 2454158"/>
              <a:gd name="connsiteX6" fmla="*/ 10953 w 4242816"/>
              <a:gd name="connsiteY6" fmla="*/ 115848 h 245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16" h="2454158">
                <a:moveTo>
                  <a:pt x="28633" y="0"/>
                </a:moveTo>
                <a:lnTo>
                  <a:pt x="4214183" y="0"/>
                </a:lnTo>
                <a:lnTo>
                  <a:pt x="4231864" y="115848"/>
                </a:lnTo>
                <a:cubicBezTo>
                  <a:pt x="4239106" y="187164"/>
                  <a:pt x="4242816" y="259524"/>
                  <a:pt x="4242816" y="332750"/>
                </a:cubicBezTo>
                <a:cubicBezTo>
                  <a:pt x="4242816" y="1504371"/>
                  <a:pt x="3293029" y="2454158"/>
                  <a:pt x="2121408" y="2454158"/>
                </a:cubicBezTo>
                <a:cubicBezTo>
                  <a:pt x="949787" y="2454158"/>
                  <a:pt x="0" y="1504371"/>
                  <a:pt x="0" y="332750"/>
                </a:cubicBezTo>
                <a:cubicBezTo>
                  <a:pt x="0" y="259524"/>
                  <a:pt x="3710" y="187164"/>
                  <a:pt x="10953" y="115848"/>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D89DB1C0-FEEC-4CB6-88B2-F9C5562E09D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6574" y="0"/>
            <a:ext cx="3913632" cy="2285234"/>
          </a:xfrm>
          <a:custGeom>
            <a:avLst/>
            <a:gdLst>
              <a:gd name="connsiteX0" fmla="*/ 29691 w 3913632"/>
              <a:gd name="connsiteY0" fmla="*/ 0 h 2285234"/>
              <a:gd name="connsiteX1" fmla="*/ 3883942 w 3913632"/>
              <a:gd name="connsiteY1" fmla="*/ 0 h 2285234"/>
              <a:gd name="connsiteX2" fmla="*/ 3903529 w 3913632"/>
              <a:gd name="connsiteY2" fmla="*/ 128345 h 2285234"/>
              <a:gd name="connsiteX3" fmla="*/ 3913632 w 3913632"/>
              <a:gd name="connsiteY3" fmla="*/ 328418 h 2285234"/>
              <a:gd name="connsiteX4" fmla="*/ 1956816 w 3913632"/>
              <a:gd name="connsiteY4" fmla="*/ 2285234 h 2285234"/>
              <a:gd name="connsiteX5" fmla="*/ 0 w 3913632"/>
              <a:gd name="connsiteY5" fmla="*/ 328418 h 2285234"/>
              <a:gd name="connsiteX6" fmla="*/ 10103 w 3913632"/>
              <a:gd name="connsiteY6" fmla="*/ 128345 h 2285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13632" h="2285234">
                <a:moveTo>
                  <a:pt x="29691" y="0"/>
                </a:moveTo>
                <a:lnTo>
                  <a:pt x="3883942" y="0"/>
                </a:lnTo>
                <a:lnTo>
                  <a:pt x="3903529" y="128345"/>
                </a:lnTo>
                <a:cubicBezTo>
                  <a:pt x="3910210" y="194127"/>
                  <a:pt x="3913632" y="260873"/>
                  <a:pt x="3913632" y="328418"/>
                </a:cubicBezTo>
                <a:cubicBezTo>
                  <a:pt x="3913632" y="1409138"/>
                  <a:pt x="3037536" y="2285234"/>
                  <a:pt x="1956816" y="2285234"/>
                </a:cubicBezTo>
                <a:cubicBezTo>
                  <a:pt x="876096" y="2285234"/>
                  <a:pt x="0" y="1409138"/>
                  <a:pt x="0" y="328418"/>
                </a:cubicBezTo>
                <a:cubicBezTo>
                  <a:pt x="0" y="260873"/>
                  <a:pt x="3422" y="194127"/>
                  <a:pt x="10103" y="12834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Graphic 8" descr="Open Book">
            <a:extLst>
              <a:ext uri="{FF2B5EF4-FFF2-40B4-BE49-F238E27FC236}">
                <a16:creationId xmlns:a16="http://schemas.microsoft.com/office/drawing/2014/main" id="{93E427C7-0218-4592-82DA-2431E4BF875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2385250" y="164573"/>
            <a:ext cx="1636279" cy="1636279"/>
          </a:xfrm>
          <a:prstGeom prst="rect">
            <a:avLst/>
          </a:prstGeom>
        </p:spPr>
      </p:pic>
      <p:sp>
        <p:nvSpPr>
          <p:cNvPr id="37" name="Oval 36">
            <a:extLst>
              <a:ext uri="{FF2B5EF4-FFF2-40B4-BE49-F238E27FC236}">
                <a16:creationId xmlns:a16="http://schemas.microsoft.com/office/drawing/2014/main" id="{78418A25-6EAC-4140-BFE6-284E1925B5E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3117" y="615908"/>
            <a:ext cx="3182112" cy="3182112"/>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Oval 38">
            <a:extLst>
              <a:ext uri="{FF2B5EF4-FFF2-40B4-BE49-F238E27FC236}">
                <a16:creationId xmlns:a16="http://schemas.microsoft.com/office/drawing/2014/main" id="{08163D1C-ED91-4D5F-A33B-CF1256B270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67709" y="780500"/>
            <a:ext cx="2852928" cy="28529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Graphic 4" descr="Chat">
            <a:extLst>
              <a:ext uri="{FF2B5EF4-FFF2-40B4-BE49-F238E27FC236}">
                <a16:creationId xmlns:a16="http://schemas.microsoft.com/office/drawing/2014/main" id="{EB71843F-0A0B-4317-B205-4B0A0B97C0F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5980302" y="1293093"/>
            <a:ext cx="1827742" cy="1827742"/>
          </a:xfrm>
          <a:prstGeom prst="rect">
            <a:avLst/>
          </a:prstGeom>
        </p:spPr>
      </p:pic>
      <p:sp>
        <p:nvSpPr>
          <p:cNvPr id="41" name="Freeform: Shape 40">
            <a:extLst>
              <a:ext uri="{FF2B5EF4-FFF2-40B4-BE49-F238E27FC236}">
                <a16:creationId xmlns:a16="http://schemas.microsoft.com/office/drawing/2014/main" id="{31103AB2-C090-458F-B752-294F23AFA8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2568" y="-4331"/>
            <a:ext cx="3439432" cy="3785157"/>
          </a:xfrm>
          <a:custGeom>
            <a:avLst/>
            <a:gdLst>
              <a:gd name="connsiteX0" fmla="*/ 198262 w 3439432"/>
              <a:gd name="connsiteY0" fmla="*/ 0 h 3785157"/>
              <a:gd name="connsiteX1" fmla="*/ 3439432 w 3439432"/>
              <a:gd name="connsiteY1" fmla="*/ 0 h 3785157"/>
              <a:gd name="connsiteX2" fmla="*/ 3439432 w 3439432"/>
              <a:gd name="connsiteY2" fmla="*/ 3697836 h 3785157"/>
              <a:gd name="connsiteX3" fmla="*/ 3318024 w 3439432"/>
              <a:gd name="connsiteY3" fmla="*/ 3729054 h 3785157"/>
              <a:gd name="connsiteX4" fmla="*/ 2761488 w 3439432"/>
              <a:gd name="connsiteY4" fmla="*/ 3785157 h 3785157"/>
              <a:gd name="connsiteX5" fmla="*/ 0 w 3439432"/>
              <a:gd name="connsiteY5" fmla="*/ 1023669 h 3785157"/>
              <a:gd name="connsiteX6" fmla="*/ 124151 w 3439432"/>
              <a:gd name="connsiteY6" fmla="*/ 202487 h 3785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9432" h="3785157">
                <a:moveTo>
                  <a:pt x="198262" y="0"/>
                </a:moveTo>
                <a:lnTo>
                  <a:pt x="3439432" y="0"/>
                </a:lnTo>
                <a:lnTo>
                  <a:pt x="3439432" y="3697836"/>
                </a:lnTo>
                <a:lnTo>
                  <a:pt x="3318024" y="3729054"/>
                </a:lnTo>
                <a:cubicBezTo>
                  <a:pt x="3138258" y="3765839"/>
                  <a:pt x="2952129" y="3785157"/>
                  <a:pt x="2761488" y="3785157"/>
                </a:cubicBezTo>
                <a:cubicBezTo>
                  <a:pt x="1236360" y="3785157"/>
                  <a:pt x="0" y="2548797"/>
                  <a:pt x="0" y="1023669"/>
                </a:cubicBezTo>
                <a:cubicBezTo>
                  <a:pt x="0" y="737708"/>
                  <a:pt x="43466" y="461898"/>
                  <a:pt x="124151" y="20248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Freeform: Shape 42">
            <a:extLst>
              <a:ext uri="{FF2B5EF4-FFF2-40B4-BE49-F238E27FC236}">
                <a16:creationId xmlns:a16="http://schemas.microsoft.com/office/drawing/2014/main" id="{83D471F3-782A-4BA1-9CAB-FF5CDF0A75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8761" y="-4332"/>
            <a:ext cx="3273238" cy="3618965"/>
          </a:xfrm>
          <a:custGeom>
            <a:avLst/>
            <a:gdLst>
              <a:gd name="connsiteX0" fmla="*/ 210437 w 3273238"/>
              <a:gd name="connsiteY0" fmla="*/ 0 h 3618965"/>
              <a:gd name="connsiteX1" fmla="*/ 3273238 w 3273238"/>
              <a:gd name="connsiteY1" fmla="*/ 0 h 3618965"/>
              <a:gd name="connsiteX2" fmla="*/ 3273238 w 3273238"/>
              <a:gd name="connsiteY2" fmla="*/ 3526409 h 3618965"/>
              <a:gd name="connsiteX3" fmla="*/ 3118338 w 3273238"/>
              <a:gd name="connsiteY3" fmla="*/ 3566238 h 3618965"/>
              <a:gd name="connsiteX4" fmla="*/ 2595295 w 3273238"/>
              <a:gd name="connsiteY4" fmla="*/ 3618965 h 3618965"/>
              <a:gd name="connsiteX5" fmla="*/ 0 w 3273238"/>
              <a:gd name="connsiteY5" fmla="*/ 1023670 h 3618965"/>
              <a:gd name="connsiteX6" fmla="*/ 203951 w 3273238"/>
              <a:gd name="connsiteY6" fmla="*/ 13464 h 3618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3238" h="3618965">
                <a:moveTo>
                  <a:pt x="210437" y="0"/>
                </a:moveTo>
                <a:lnTo>
                  <a:pt x="3273238" y="0"/>
                </a:lnTo>
                <a:lnTo>
                  <a:pt x="3273238" y="3526409"/>
                </a:lnTo>
                <a:lnTo>
                  <a:pt x="3118338" y="3566238"/>
                </a:lnTo>
                <a:cubicBezTo>
                  <a:pt x="2949390" y="3600810"/>
                  <a:pt x="2774463" y="3618965"/>
                  <a:pt x="2595295" y="3618965"/>
                </a:cubicBezTo>
                <a:cubicBezTo>
                  <a:pt x="1161953" y="3618965"/>
                  <a:pt x="0" y="2457012"/>
                  <a:pt x="0" y="1023670"/>
                </a:cubicBezTo>
                <a:cubicBezTo>
                  <a:pt x="0" y="665335"/>
                  <a:pt x="72622" y="323961"/>
                  <a:pt x="203951" y="1346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1" name="Graphic 10" descr="Books on Shelf">
            <a:extLst>
              <a:ext uri="{FF2B5EF4-FFF2-40B4-BE49-F238E27FC236}">
                <a16:creationId xmlns:a16="http://schemas.microsoft.com/office/drawing/2014/main" id="{18A239E6-97C0-4A74-8E7A-C9FD39A8C92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9725024" y="327889"/>
            <a:ext cx="2260711" cy="2260711"/>
          </a:xfrm>
          <a:prstGeom prst="rect">
            <a:avLst/>
          </a:prstGeom>
        </p:spPr>
      </p:pic>
      <p:sp>
        <p:nvSpPr>
          <p:cNvPr id="6" name="TextBox 5"/>
          <p:cNvSpPr txBox="1"/>
          <p:nvPr/>
        </p:nvSpPr>
        <p:spPr>
          <a:xfrm>
            <a:off x="6801189" y="4299060"/>
            <a:ext cx="4555767" cy="1938992"/>
          </a:xfrm>
          <a:prstGeom prst="rect">
            <a:avLst/>
          </a:prstGeom>
          <a:noFill/>
        </p:spPr>
        <p:txBody>
          <a:bodyPr wrap="square" rtlCol="0">
            <a:spAutoFit/>
          </a:bodyPr>
          <a:lstStyle/>
          <a:p>
            <a:r>
              <a:rPr lang="en-US" sz="6000" dirty="0" smtClean="0"/>
              <a:t>Transfer Career Plan</a:t>
            </a:r>
            <a:endParaRPr lang="en-US" sz="6000" dirty="0"/>
          </a:p>
        </p:txBody>
      </p:sp>
      <p:pic>
        <p:nvPicPr>
          <p:cNvPr id="21" name="Picture 2" descr="A picture containing object&#10;&#10;Description generated with very high confidence">
            <a:extLst>
              <a:ext uri="{FF2B5EF4-FFF2-40B4-BE49-F238E27FC236}">
                <a16:creationId xmlns:a16="http://schemas.microsoft.com/office/drawing/2014/main" id="{D60FF7AB-07C9-4B66-BEEF-3AF2C993C586}"/>
              </a:ext>
            </a:extLst>
          </p:cNvPr>
          <p:cNvPicPr>
            <a:picLocks noChangeAspect="1"/>
          </p:cNvPicPr>
          <p:nvPr/>
        </p:nvPicPr>
        <p:blipFill>
          <a:blip r:embed="rId10"/>
          <a:stretch>
            <a:fillRect/>
          </a:stretch>
        </p:blipFill>
        <p:spPr>
          <a:xfrm>
            <a:off x="10141343" y="6316156"/>
            <a:ext cx="1628775" cy="457200"/>
          </a:xfrm>
          <a:prstGeom prst="rect">
            <a:avLst/>
          </a:prstGeom>
        </p:spPr>
      </p:pic>
      <p:pic>
        <p:nvPicPr>
          <p:cNvPr id="23" name="Picture 22"/>
          <p:cNvPicPr>
            <a:picLocks noChangeAspect="1"/>
          </p:cNvPicPr>
          <p:nvPr/>
        </p:nvPicPr>
        <p:blipFill rotWithShape="1">
          <a:blip r:embed="rId11"/>
          <a:srcRect b="937"/>
          <a:stretch/>
        </p:blipFill>
        <p:spPr>
          <a:xfrm>
            <a:off x="177970" y="4299060"/>
            <a:ext cx="3098408" cy="1470794"/>
          </a:xfrm>
          <a:prstGeom prst="rect">
            <a:avLst/>
          </a:prstGeom>
          <a:ln w="38100" cap="sq">
            <a:solidFill>
              <a:srgbClr val="FF9933"/>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2239897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DFDA47BC-3069-47F5-8257-24B3B1F76A0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2927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42B920A-73AD-402A-8EEF-B88E1A9398B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768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0C9EB70-BC82-414A-BF8D-AD7FC672761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6609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7AE95D8F-9825-4222-8846-E3461598CC6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561AC0E-7195-4ACF-AA0A-5E2923A987F7}"/>
              </a:ext>
            </a:extLst>
          </p:cNvPr>
          <p:cNvSpPr>
            <a:spLocks noGrp="1"/>
          </p:cNvSpPr>
          <p:nvPr>
            <p:ph type="ctrTitle"/>
          </p:nvPr>
        </p:nvSpPr>
        <p:spPr>
          <a:xfrm>
            <a:off x="527538" y="4756638"/>
            <a:ext cx="11139854" cy="930447"/>
          </a:xfrm>
        </p:spPr>
        <p:txBody>
          <a:bodyPr>
            <a:normAutofit/>
          </a:bodyPr>
          <a:lstStyle/>
          <a:p>
            <a:r>
              <a:rPr lang="en-US" sz="5400" dirty="0" smtClean="0">
                <a:solidFill>
                  <a:srgbClr val="FFFFFF"/>
                </a:solidFill>
                <a:latin typeface="Franklin Gothic Book" panose="020B0503020102020204" pitchFamily="34" charset="0"/>
                <a:cs typeface="Segoe UI" panose="020B0502040204020203" pitchFamily="34" charset="0"/>
              </a:rPr>
              <a:t>TRANSFER Career Plan</a:t>
            </a:r>
            <a:endParaRPr lang="en-US" sz="5400" dirty="0">
              <a:solidFill>
                <a:srgbClr val="FFFFFF"/>
              </a:solidFill>
              <a:latin typeface="Franklin Gothic Book" panose="020B0503020102020204" pitchFamily="34" charset="0"/>
              <a:cs typeface="Segoe UI" panose="020B0502040204020203" pitchFamily="34" charset="0"/>
            </a:endParaRPr>
          </a:p>
        </p:txBody>
      </p:sp>
      <p:cxnSp>
        <p:nvCxnSpPr>
          <p:cNvPr id="24" name="Straight Connector 23">
            <a:extLst>
              <a:ext uri="{FF2B5EF4-FFF2-40B4-BE49-F238E27FC236}">
                <a16:creationId xmlns:a16="http://schemas.microsoft.com/office/drawing/2014/main" id="{3217665F-0036-444A-8D4A-33AF36A36A42}"/>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814253EE-4FA2-4843-BE27-C7D5B08FFB81}"/>
              </a:ext>
            </a:extLst>
          </p:cNvPr>
          <p:cNvSpPr>
            <a:spLocks noGrp="1"/>
          </p:cNvSpPr>
          <p:nvPr>
            <p:ph type="subTitle" idx="1"/>
          </p:nvPr>
        </p:nvSpPr>
        <p:spPr>
          <a:xfrm>
            <a:off x="1339362" y="5815698"/>
            <a:ext cx="9144000" cy="420001"/>
          </a:xfrm>
        </p:spPr>
        <p:txBody>
          <a:bodyPr>
            <a:normAutofit/>
          </a:bodyPr>
          <a:lstStyle/>
          <a:p>
            <a:r>
              <a:rPr lang="en-US" sz="2000" dirty="0" smtClean="0">
                <a:solidFill>
                  <a:srgbClr val="E7E6E6"/>
                </a:solidFill>
                <a:latin typeface="Segoe UI" panose="020B0502040204020203" pitchFamily="34" charset="0"/>
                <a:cs typeface="Segoe UI" panose="020B0502040204020203" pitchFamily="34" charset="0"/>
              </a:rPr>
              <a:t>Your step-by-step guide to career planning success</a:t>
            </a:r>
            <a:endParaRPr lang="en-US" sz="2000" dirty="0">
              <a:solidFill>
                <a:srgbClr val="E7E6E6"/>
              </a:solidFill>
              <a:latin typeface="Segoe UI" panose="020B0502040204020203" pitchFamily="34" charset="0"/>
              <a:cs typeface="Segoe UI" panose="020B0502040204020203" pitchFamily="34" charset="0"/>
            </a:endParaRPr>
          </a:p>
        </p:txBody>
      </p:sp>
      <p:pic>
        <p:nvPicPr>
          <p:cNvPr id="34" name="Picture 2" descr="A picture containing object&#10;&#10;Description generated with very high confidence">
            <a:extLst>
              <a:ext uri="{FF2B5EF4-FFF2-40B4-BE49-F238E27FC236}">
                <a16:creationId xmlns:a16="http://schemas.microsoft.com/office/drawing/2014/main" id="{D60FF7AB-07C9-4B66-BEEF-3AF2C993C586}"/>
              </a:ext>
            </a:extLst>
          </p:cNvPr>
          <p:cNvPicPr>
            <a:picLocks noChangeAspect="1"/>
          </p:cNvPicPr>
          <p:nvPr/>
        </p:nvPicPr>
        <p:blipFill>
          <a:blip r:embed="rId3"/>
          <a:stretch>
            <a:fillRect/>
          </a:stretch>
        </p:blipFill>
        <p:spPr>
          <a:xfrm>
            <a:off x="10188086" y="6007099"/>
            <a:ext cx="1628775" cy="457200"/>
          </a:xfrm>
          <a:prstGeom prst="rect">
            <a:avLst/>
          </a:prstGeom>
        </p:spPr>
      </p:pic>
      <p:pic>
        <p:nvPicPr>
          <p:cNvPr id="39" name="Picture 38"/>
          <p:cNvPicPr>
            <a:picLocks noChangeAspect="1"/>
          </p:cNvPicPr>
          <p:nvPr/>
        </p:nvPicPr>
        <p:blipFill>
          <a:blip r:embed="rId4"/>
          <a:stretch>
            <a:fillRect/>
          </a:stretch>
        </p:blipFill>
        <p:spPr>
          <a:xfrm>
            <a:off x="228600" y="1058110"/>
            <a:ext cx="2818750" cy="2651760"/>
          </a:xfrm>
          <a:prstGeom prst="rect">
            <a:avLst/>
          </a:prstGeom>
        </p:spPr>
      </p:pic>
      <p:pic>
        <p:nvPicPr>
          <p:cNvPr id="40" name="Picture 39"/>
          <p:cNvPicPr>
            <a:picLocks noChangeAspect="1"/>
          </p:cNvPicPr>
          <p:nvPr/>
        </p:nvPicPr>
        <p:blipFill>
          <a:blip r:embed="rId5"/>
          <a:stretch>
            <a:fillRect/>
          </a:stretch>
        </p:blipFill>
        <p:spPr>
          <a:xfrm>
            <a:off x="3173348" y="1058110"/>
            <a:ext cx="2798340" cy="2743200"/>
          </a:xfrm>
          <a:prstGeom prst="rect">
            <a:avLst/>
          </a:prstGeom>
        </p:spPr>
      </p:pic>
      <p:pic>
        <p:nvPicPr>
          <p:cNvPr id="41" name="Picture 40"/>
          <p:cNvPicPr>
            <a:picLocks noChangeAspect="1"/>
          </p:cNvPicPr>
          <p:nvPr/>
        </p:nvPicPr>
        <p:blipFill rotWithShape="1">
          <a:blip r:embed="rId6"/>
          <a:srcRect b="1373"/>
          <a:stretch/>
        </p:blipFill>
        <p:spPr>
          <a:xfrm>
            <a:off x="6180992" y="1058110"/>
            <a:ext cx="2801798" cy="2743200"/>
          </a:xfrm>
          <a:prstGeom prst="rect">
            <a:avLst/>
          </a:prstGeom>
        </p:spPr>
      </p:pic>
      <p:pic>
        <p:nvPicPr>
          <p:cNvPr id="42" name="Picture 41"/>
          <p:cNvPicPr>
            <a:picLocks noChangeAspect="1"/>
          </p:cNvPicPr>
          <p:nvPr/>
        </p:nvPicPr>
        <p:blipFill>
          <a:blip r:embed="rId7"/>
          <a:stretch>
            <a:fillRect/>
          </a:stretch>
        </p:blipFill>
        <p:spPr>
          <a:xfrm>
            <a:off x="9257973" y="1058110"/>
            <a:ext cx="2775740" cy="2651760"/>
          </a:xfrm>
          <a:prstGeom prst="rect">
            <a:avLst/>
          </a:prstGeom>
        </p:spPr>
      </p:pic>
    </p:spTree>
    <p:extLst>
      <p:ext uri="{BB962C8B-B14F-4D97-AF65-F5344CB8AC3E}">
        <p14:creationId xmlns:p14="http://schemas.microsoft.com/office/powerpoint/2010/main" val="2372968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par>
                                <p:cTn id="8" presetID="10" presetClass="entr" presetSubtype="0" fill="hold"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fade">
                                      <p:cBhvr>
                                        <p:cTn id="10" dur="500"/>
                                        <p:tgtEl>
                                          <p:spTgt spid="40"/>
                                        </p:tgtEl>
                                      </p:cBhvr>
                                    </p:animEffect>
                                  </p:childTnLst>
                                </p:cTn>
                              </p:par>
                              <p:par>
                                <p:cTn id="11" presetID="10" presetClass="entr" presetSubtype="0" fill="hold" nodeType="with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fade">
                                      <p:cBhvr>
                                        <p:cTn id="13" dur="500"/>
                                        <p:tgtEl>
                                          <p:spTgt spid="41"/>
                                        </p:tgtEl>
                                      </p:cBhvr>
                                    </p:animEffect>
                                  </p:childTnLst>
                                </p:cTn>
                              </p:par>
                              <p:par>
                                <p:cTn id="14" presetID="10"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8139" y="179807"/>
            <a:ext cx="11809561" cy="6446807"/>
          </a:xfrm>
          <a:prstGeom prst="rect">
            <a:avLst/>
          </a:prstGeom>
        </p:spPr>
      </p:pic>
    </p:spTree>
    <p:extLst>
      <p:ext uri="{BB962C8B-B14F-4D97-AF65-F5344CB8AC3E}">
        <p14:creationId xmlns:p14="http://schemas.microsoft.com/office/powerpoint/2010/main" val="36233787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3"/>
          <a:stretch>
            <a:fillRect/>
          </a:stretch>
        </p:blipFill>
        <p:spPr>
          <a:xfrm>
            <a:off x="7829167" y="1779447"/>
            <a:ext cx="3613697" cy="3352464"/>
          </a:xfrm>
          <a:prstGeom prst="rect">
            <a:avLst/>
          </a:prstGeom>
        </p:spPr>
      </p:pic>
      <p:sp>
        <p:nvSpPr>
          <p:cNvPr id="21" name="TextBox 20"/>
          <p:cNvSpPr txBox="1"/>
          <p:nvPr/>
        </p:nvSpPr>
        <p:spPr>
          <a:xfrm>
            <a:off x="921070" y="3962360"/>
            <a:ext cx="3050046" cy="2339102"/>
          </a:xfrm>
          <a:prstGeom prst="rect">
            <a:avLst/>
          </a:prstGeom>
          <a:noFill/>
        </p:spPr>
        <p:txBody>
          <a:bodyPr wrap="square" rtlCol="0">
            <a:spAutoFit/>
          </a:bodyPr>
          <a:lstStyle/>
          <a:p>
            <a:r>
              <a:rPr lang="en-US" sz="2000" b="1" dirty="0">
                <a:solidFill>
                  <a:schemeClr val="accent3">
                    <a:lumMod val="75000"/>
                  </a:schemeClr>
                </a:solidFill>
              </a:rPr>
              <a:t>Campus Involvement:</a:t>
            </a:r>
          </a:p>
          <a:p>
            <a:pPr marL="285750" indent="-285750">
              <a:buFont typeface="Arial" panose="020B0604020202020204" pitchFamily="34" charset="0"/>
              <a:buChar char="•"/>
            </a:pPr>
            <a:r>
              <a:rPr lang="en-US" dirty="0">
                <a:latin typeface="Cambria" panose="02040503050406030204" pitchFamily="18" charset="0"/>
              </a:rPr>
              <a:t>Highlander link</a:t>
            </a:r>
          </a:p>
          <a:p>
            <a:pPr marL="285750" indent="-285750">
              <a:buFont typeface="Arial" panose="020B0604020202020204" pitchFamily="34" charset="0"/>
              <a:buChar char="•"/>
            </a:pPr>
            <a:r>
              <a:rPr lang="en-US" dirty="0">
                <a:latin typeface="Cambria" panose="02040503050406030204" pitchFamily="18" charset="0"/>
              </a:rPr>
              <a:t>Student Life</a:t>
            </a: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endParaRPr lang="en-US" b="1" dirty="0"/>
          </a:p>
          <a:p>
            <a:endParaRPr lang="en-US" b="1" dirty="0"/>
          </a:p>
          <a:p>
            <a:pPr marL="285750" indent="-285750">
              <a:buFont typeface="Arial" panose="020B0604020202020204" pitchFamily="34" charset="0"/>
              <a:buChar char="•"/>
            </a:pPr>
            <a:endParaRPr lang="en-US" b="1" dirty="0"/>
          </a:p>
        </p:txBody>
      </p:sp>
      <p:sp>
        <p:nvSpPr>
          <p:cNvPr id="4" name="Rectangle 3"/>
          <p:cNvSpPr/>
          <p:nvPr/>
        </p:nvSpPr>
        <p:spPr>
          <a:xfrm>
            <a:off x="742567" y="1646861"/>
            <a:ext cx="3023226" cy="1508105"/>
          </a:xfrm>
          <a:prstGeom prst="rect">
            <a:avLst/>
          </a:prstGeom>
        </p:spPr>
        <p:txBody>
          <a:bodyPr wrap="square">
            <a:spAutoFit/>
          </a:bodyPr>
          <a:lstStyle/>
          <a:p>
            <a:r>
              <a:rPr lang="en-US" sz="2000" b="1" dirty="0">
                <a:solidFill>
                  <a:schemeClr val="accent3">
                    <a:lumMod val="75000"/>
                  </a:schemeClr>
                </a:solidFill>
              </a:rPr>
              <a:t>On-Campus Resource:</a:t>
            </a:r>
          </a:p>
          <a:p>
            <a:pPr marL="285750" indent="-285750">
              <a:buFont typeface="Arial" panose="020B0604020202020204" pitchFamily="34" charset="0"/>
              <a:buChar char="•"/>
            </a:pPr>
            <a:r>
              <a:rPr lang="en-US" dirty="0">
                <a:latin typeface="Cambria" panose="02040503050406030204" pitchFamily="18" charset="0"/>
              </a:rPr>
              <a:t>Talk to your academic advisor</a:t>
            </a:r>
          </a:p>
          <a:p>
            <a:pPr marL="285750" indent="-285750">
              <a:buFont typeface="Arial" panose="020B0604020202020204" pitchFamily="34" charset="0"/>
              <a:buChar char="•"/>
            </a:pPr>
            <a:r>
              <a:rPr lang="en-US" dirty="0">
                <a:latin typeface="Cambria" panose="02040503050406030204" pitchFamily="18" charset="0"/>
              </a:rPr>
              <a:t>Visit Transfer and Commuter Lounge</a:t>
            </a:r>
          </a:p>
        </p:txBody>
      </p:sp>
      <p:sp>
        <p:nvSpPr>
          <p:cNvPr id="6" name="Rectangle 5"/>
          <p:cNvSpPr/>
          <p:nvPr/>
        </p:nvSpPr>
        <p:spPr>
          <a:xfrm>
            <a:off x="4126520" y="4003673"/>
            <a:ext cx="3391838" cy="1261884"/>
          </a:xfrm>
          <a:prstGeom prst="rect">
            <a:avLst/>
          </a:prstGeom>
        </p:spPr>
        <p:txBody>
          <a:bodyPr wrap="square">
            <a:spAutoFit/>
          </a:bodyPr>
          <a:lstStyle/>
          <a:p>
            <a:r>
              <a:rPr lang="en-US" sz="2000" b="1" dirty="0">
                <a:solidFill>
                  <a:schemeClr val="accent3">
                    <a:lumMod val="75000"/>
                  </a:schemeClr>
                </a:solidFill>
              </a:rPr>
              <a:t>On-Campus Career Center Resource:</a:t>
            </a:r>
          </a:p>
          <a:p>
            <a:pPr marL="285750" indent="-285750">
              <a:buFont typeface="Arial" panose="020B0604020202020204" pitchFamily="34" charset="0"/>
              <a:buChar char="•"/>
            </a:pPr>
            <a:r>
              <a:rPr lang="en-US" dirty="0">
                <a:latin typeface="Cambria" panose="02040503050406030204" pitchFamily="18" charset="0"/>
              </a:rPr>
              <a:t>Meet with a Career Counselor</a:t>
            </a:r>
          </a:p>
          <a:p>
            <a:pPr marL="285750" indent="-285750">
              <a:buFont typeface="Arial" panose="020B0604020202020204" pitchFamily="34" charset="0"/>
              <a:buChar char="•"/>
            </a:pPr>
            <a:r>
              <a:rPr lang="en-US" dirty="0">
                <a:latin typeface="Cambria" panose="02040503050406030204" pitchFamily="18" charset="0"/>
              </a:rPr>
              <a:t>Drop-In Vs. Appointment</a:t>
            </a:r>
          </a:p>
        </p:txBody>
      </p:sp>
      <p:sp>
        <p:nvSpPr>
          <p:cNvPr id="9" name="Rectangle 8"/>
          <p:cNvSpPr/>
          <p:nvPr/>
        </p:nvSpPr>
        <p:spPr>
          <a:xfrm>
            <a:off x="4269160" y="1646861"/>
            <a:ext cx="3620439" cy="1785104"/>
          </a:xfrm>
          <a:prstGeom prst="rect">
            <a:avLst/>
          </a:prstGeom>
        </p:spPr>
        <p:txBody>
          <a:bodyPr wrap="square">
            <a:spAutoFit/>
          </a:bodyPr>
          <a:lstStyle/>
          <a:p>
            <a:r>
              <a:rPr lang="en-US" sz="2000" b="1" dirty="0">
                <a:solidFill>
                  <a:schemeClr val="accent3">
                    <a:lumMod val="75000"/>
                  </a:schemeClr>
                </a:solidFill>
              </a:rPr>
              <a:t>Career Center Involvement:</a:t>
            </a:r>
          </a:p>
          <a:p>
            <a:pPr marL="285750" indent="-285750">
              <a:buFont typeface="Arial" panose="020B0604020202020204" pitchFamily="34" charset="0"/>
              <a:buChar char="•"/>
            </a:pPr>
            <a:r>
              <a:rPr lang="en-US" dirty="0">
                <a:latin typeface="Cambria" panose="02040503050406030204" pitchFamily="18" charset="0"/>
              </a:rPr>
              <a:t>Quarterly calendar of events</a:t>
            </a:r>
          </a:p>
          <a:p>
            <a:pPr marL="285750" indent="-285750">
              <a:buFont typeface="Arial" panose="020B0604020202020204" pitchFamily="34" charset="0"/>
              <a:buChar char="•"/>
            </a:pPr>
            <a:r>
              <a:rPr lang="en-US" dirty="0">
                <a:latin typeface="Cambria" panose="02040503050406030204" pitchFamily="18" charset="0"/>
              </a:rPr>
              <a:t>Job Discovery Employer Panels</a:t>
            </a:r>
          </a:p>
          <a:p>
            <a:pPr marL="285750" indent="-285750">
              <a:buFont typeface="Arial" panose="020B0604020202020204" pitchFamily="34" charset="0"/>
              <a:buChar char="•"/>
            </a:pPr>
            <a:r>
              <a:rPr lang="en-US" dirty="0">
                <a:latin typeface="Cambria" panose="02040503050406030204" pitchFamily="18" charset="0"/>
              </a:rPr>
              <a:t>Networking Events</a:t>
            </a:r>
          </a:p>
          <a:p>
            <a:pPr marL="285750" indent="-285750">
              <a:buFont typeface="Arial" panose="020B0604020202020204" pitchFamily="34" charset="0"/>
              <a:buChar char="•"/>
            </a:pPr>
            <a:r>
              <a:rPr lang="en-US" dirty="0">
                <a:latin typeface="Cambria" panose="02040503050406030204" pitchFamily="18" charset="0"/>
              </a:rPr>
              <a:t>Graduate and Professional School Panels</a:t>
            </a:r>
          </a:p>
        </p:txBody>
      </p:sp>
    </p:spTree>
    <p:extLst>
      <p:ext uri="{BB962C8B-B14F-4D97-AF65-F5344CB8AC3E}">
        <p14:creationId xmlns:p14="http://schemas.microsoft.com/office/powerpoint/2010/main" val="14082486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1000"/>
                                        <p:tgtEl>
                                          <p:spTgt spid="21"/>
                                        </p:tgtEl>
                                      </p:cBhvr>
                                    </p:animEffect>
                                    <p:anim calcmode="lin" valueType="num">
                                      <p:cBhvr>
                                        <p:cTn id="29" dur="1000" fill="hold"/>
                                        <p:tgtEl>
                                          <p:spTgt spid="21"/>
                                        </p:tgtEl>
                                        <p:attrNameLst>
                                          <p:attrName>ppt_x</p:attrName>
                                        </p:attrNameLst>
                                      </p:cBhvr>
                                      <p:tavLst>
                                        <p:tav tm="0">
                                          <p:val>
                                            <p:strVal val="#ppt_x"/>
                                          </p:val>
                                        </p:tav>
                                        <p:tav tm="100000">
                                          <p:val>
                                            <p:strVal val="#ppt_x"/>
                                          </p:val>
                                        </p:tav>
                                      </p:tavLst>
                                    </p:anim>
                                    <p:anim calcmode="lin" valueType="num">
                                      <p:cBhvr>
                                        <p:cTn id="3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4" grpId="0"/>
      <p:bldP spid="6"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148954" y="1263518"/>
            <a:ext cx="5908496" cy="435789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200" b="1" dirty="0" smtClean="0">
                <a:solidFill>
                  <a:schemeClr val="accent1"/>
                </a:solidFill>
              </a:rPr>
              <a:t>We Recommend</a:t>
            </a:r>
            <a:endParaRPr lang="en-US" dirty="0" smtClean="0"/>
          </a:p>
          <a:p>
            <a:pPr marL="171450" indent="-171450">
              <a:spcBef>
                <a:spcPct val="30000"/>
              </a:spcBef>
              <a:buClrTx/>
              <a:buSzTx/>
              <a:buFont typeface="Wingdings" panose="05000000000000000000" pitchFamily="2" charset="2"/>
              <a:buChar char="ü"/>
              <a:defRPr/>
            </a:pPr>
            <a:r>
              <a:rPr lang="en-US" dirty="0" smtClean="0"/>
              <a:t>Attend </a:t>
            </a:r>
            <a:r>
              <a:rPr lang="en-US" sz="2400" dirty="0"/>
              <a:t>the </a:t>
            </a:r>
            <a:r>
              <a:rPr lang="en-US" sz="2400" b="1" i="1" dirty="0"/>
              <a:t>Ace the Interview and/or Interviewing for Introverts </a:t>
            </a:r>
            <a:r>
              <a:rPr lang="en-US" sz="2400" dirty="0"/>
              <a:t>workshop.</a:t>
            </a:r>
          </a:p>
          <a:p>
            <a:pPr marL="0" indent="0">
              <a:spcBef>
                <a:spcPct val="30000"/>
              </a:spcBef>
              <a:buClrTx/>
              <a:buSzTx/>
              <a:buNone/>
              <a:defRPr/>
            </a:pPr>
            <a:endParaRPr lang="en-US" sz="2400" dirty="0"/>
          </a:p>
          <a:p>
            <a:pPr marL="171450" indent="-171450">
              <a:spcBef>
                <a:spcPct val="30000"/>
              </a:spcBef>
              <a:buClrTx/>
              <a:buSzTx/>
              <a:buFont typeface="Wingdings" panose="05000000000000000000" pitchFamily="2" charset="2"/>
              <a:buChar char="ü"/>
              <a:defRPr/>
            </a:pPr>
            <a:r>
              <a:rPr lang="en-US" sz="2400" dirty="0"/>
              <a:t>Practice your interview skills with our Mock Interview appointments</a:t>
            </a:r>
          </a:p>
          <a:p>
            <a:pPr marL="446088" lvl="1" indent="-171450">
              <a:spcBef>
                <a:spcPct val="30000"/>
              </a:spcBef>
              <a:buClrTx/>
              <a:buSzTx/>
              <a:buFont typeface="Wingdings" panose="05000000000000000000" pitchFamily="2" charset="2"/>
              <a:buChar char="ü"/>
              <a:defRPr/>
            </a:pPr>
            <a:r>
              <a:rPr lang="en-US" sz="1800" i="1" dirty="0">
                <a:solidFill>
                  <a:schemeClr val="accent1">
                    <a:lumMod val="50000"/>
                  </a:schemeClr>
                </a:solidFill>
              </a:rPr>
              <a:t>Schedule an appointment with a career counselor to get feedback!</a:t>
            </a:r>
          </a:p>
          <a:p>
            <a:pPr marL="446088" lvl="1" indent="-171450">
              <a:spcBef>
                <a:spcPct val="30000"/>
              </a:spcBef>
              <a:buClrTx/>
              <a:buSzTx/>
              <a:buFont typeface="Wingdings" panose="05000000000000000000" pitchFamily="2" charset="2"/>
              <a:buChar char="ü"/>
              <a:defRPr/>
            </a:pPr>
            <a:r>
              <a:rPr lang="en-US" sz="1800" i="1" dirty="0">
                <a:solidFill>
                  <a:schemeClr val="accent1">
                    <a:lumMod val="50000"/>
                  </a:schemeClr>
                </a:solidFill>
              </a:rPr>
              <a:t>Practice actual interview questions with a counselor</a:t>
            </a:r>
          </a:p>
          <a:p>
            <a:pPr marL="446088" lvl="1" indent="-171450">
              <a:spcBef>
                <a:spcPct val="30000"/>
              </a:spcBef>
              <a:buClrTx/>
              <a:buSzTx/>
              <a:buFont typeface="Wingdings" panose="05000000000000000000" pitchFamily="2" charset="2"/>
              <a:buChar char="ü"/>
              <a:defRPr/>
            </a:pPr>
            <a:r>
              <a:rPr lang="en-US" sz="1800" i="1" dirty="0">
                <a:solidFill>
                  <a:schemeClr val="accent1">
                    <a:lumMod val="50000"/>
                  </a:schemeClr>
                </a:solidFill>
              </a:rPr>
              <a:t>Talk interview logistics with a counselor</a:t>
            </a:r>
          </a:p>
          <a:p>
            <a:pPr marL="446088" lvl="1" indent="-171450">
              <a:spcBef>
                <a:spcPct val="30000"/>
              </a:spcBef>
              <a:buClrTx/>
              <a:buSzTx/>
              <a:buFont typeface="Wingdings" panose="05000000000000000000" pitchFamily="2" charset="2"/>
              <a:buChar char="ü"/>
              <a:defRPr/>
            </a:pPr>
            <a:r>
              <a:rPr lang="en-US" sz="1800" i="1" dirty="0">
                <a:solidFill>
                  <a:schemeClr val="accent1">
                    <a:lumMod val="50000"/>
                  </a:schemeClr>
                </a:solidFill>
              </a:rPr>
              <a:t>Bring in interview questions you anticipate for future interviews </a:t>
            </a:r>
            <a:endParaRPr lang="en-US" sz="2800" dirty="0" smtClean="0">
              <a:solidFill>
                <a:schemeClr val="accent1">
                  <a:lumMod val="50000"/>
                </a:schemeClr>
              </a:solidFill>
            </a:endParaRPr>
          </a:p>
          <a:p>
            <a:pPr marL="171450" indent="-171450">
              <a:buFont typeface="Wingdings" panose="05000000000000000000" pitchFamily="2" charset="2"/>
              <a:buChar char="ü"/>
            </a:pPr>
            <a:endParaRPr lang="en-US" dirty="0" smtClean="0"/>
          </a:p>
          <a:p>
            <a:pPr marL="0" indent="0">
              <a:buFont typeface="Arial" panose="020B0604020202020204" pitchFamily="34" charset="0"/>
              <a:buNone/>
            </a:pPr>
            <a:endParaRPr lang="en-US" dirty="0" smtClean="0"/>
          </a:p>
          <a:p>
            <a:pPr marL="0" indent="0">
              <a:buFont typeface="Arial" panose="020B0604020202020204" pitchFamily="34" charset="0"/>
              <a:buNone/>
            </a:pPr>
            <a:endParaRPr lang="en-US" dirty="0"/>
          </a:p>
        </p:txBody>
      </p:sp>
      <p:pic>
        <p:nvPicPr>
          <p:cNvPr id="3" name="Picture 2"/>
          <p:cNvPicPr>
            <a:picLocks noChangeAspect="1"/>
          </p:cNvPicPr>
          <p:nvPr/>
        </p:nvPicPr>
        <p:blipFill rotWithShape="1">
          <a:blip r:embed="rId2"/>
          <a:srcRect r="1619"/>
          <a:stretch/>
        </p:blipFill>
        <p:spPr>
          <a:xfrm>
            <a:off x="7444076" y="1475372"/>
            <a:ext cx="3530773" cy="3437942"/>
          </a:xfrm>
          <a:prstGeom prst="rect">
            <a:avLst/>
          </a:prstGeom>
        </p:spPr>
      </p:pic>
    </p:spTree>
    <p:extLst>
      <p:ext uri="{BB962C8B-B14F-4D97-AF65-F5344CB8AC3E}">
        <p14:creationId xmlns:p14="http://schemas.microsoft.com/office/powerpoint/2010/main" val="36274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44781794_Research presentation_RVA_v3" id="{DF2794B4-2314-4F87-8639-5DCB9EEE28EE}" vid="{3B969E49-204F-4FF6-BD10-D26195B8D4D7}"/>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B15A3542A99504C9A47787DB45CE46E" ma:contentTypeVersion="13" ma:contentTypeDescription="Create a new document." ma:contentTypeScope="" ma:versionID="bac615240c276607fdd394ce33f91418">
  <xsd:schema xmlns:xsd="http://www.w3.org/2001/XMLSchema" xmlns:xs="http://www.w3.org/2001/XMLSchema" xmlns:p="http://schemas.microsoft.com/office/2006/metadata/properties" xmlns:ns3="ede209e7-5ef3-4a28-b892-37f78501cbc1" xmlns:ns4="9812d860-2306-44da-a928-6a82f1a624e0" targetNamespace="http://schemas.microsoft.com/office/2006/metadata/properties" ma:root="true" ma:fieldsID="1228cbc9ef8592efc1483fa94fd65514" ns3:_="" ns4:_="">
    <xsd:import namespace="ede209e7-5ef3-4a28-b892-37f78501cbc1"/>
    <xsd:import namespace="9812d860-2306-44da-a928-6a82f1a624e0"/>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4:SharedWithUsers" minOccurs="0"/>
                <xsd:element ref="ns4:SharedWithDetails" minOccurs="0"/>
                <xsd:element ref="ns4:SharingHintHash" minOccurs="0"/>
                <xsd:element ref="ns3:MediaServiceOCR" minOccurs="0"/>
                <xsd:element ref="ns3:MediaServiceLocation"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e209e7-5ef3-4a28-b892-37f78501cbc1"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812d860-2306-44da-a928-6a82f1a624e0" elementFormDefault="qualified">
    <xsd:import namespace="http://schemas.microsoft.com/office/2006/documentManagement/types"/>
    <xsd:import namespace="http://schemas.microsoft.com/office/infopath/2007/PartnerControls"/>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description="" ma:internalName="SharedWithDetails" ma:readOnly="true">
      <xsd:simpleType>
        <xsd:restriction base="dms:Note">
          <xsd:maxLength value="255"/>
        </xsd:restriction>
      </xsd:simpleType>
    </xsd:element>
    <xsd:element name="SharingHintHash" ma:index="14"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ede209e7-5ef3-4a28-b892-37f78501cbc1"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57D0910-D561-4DDF-B819-FC6E000071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de209e7-5ef3-4a28-b892-37f78501cbc1"/>
    <ds:schemaRef ds:uri="9812d860-2306-44da-a928-6a82f1a624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3C7D9E6-B0D9-433E-BD46-EB60F64F4DA8}">
  <ds:schemaRefs>
    <ds:schemaRef ds:uri="http://schemas.microsoft.com/office/2006/documentManagement/types"/>
    <ds:schemaRef ds:uri="http://purl.org/dc/terms/"/>
    <ds:schemaRef ds:uri="http://purl.org/dc/elements/1.1/"/>
    <ds:schemaRef ds:uri="http://www.w3.org/XML/1998/namespace"/>
    <ds:schemaRef ds:uri="9812d860-2306-44da-a928-6a82f1a624e0"/>
    <ds:schemaRef ds:uri="http://schemas.microsoft.com/office/infopath/2007/PartnerControls"/>
    <ds:schemaRef ds:uri="ede209e7-5ef3-4a28-b892-37f78501cbc1"/>
    <ds:schemaRef ds:uri="http://schemas.microsoft.com/office/2006/metadata/propertie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5CA875DA-F9FD-4F83-A049-3B1027B542D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Research presentation</Template>
  <TotalTime>0</TotalTime>
  <Words>739</Words>
  <Application>Microsoft Office PowerPoint</Application>
  <PresentationFormat>Widescreen</PresentationFormat>
  <Paragraphs>81</Paragraphs>
  <Slides>15</Slides>
  <Notes>3</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15</vt:i4>
      </vt:variant>
    </vt:vector>
  </HeadingPairs>
  <TitlesOfParts>
    <vt:vector size="28" baseType="lpstr">
      <vt:lpstr>Arial</vt:lpstr>
      <vt:lpstr>Arial Narrow</vt:lpstr>
      <vt:lpstr>Calibri</vt:lpstr>
      <vt:lpstr>Calibri Light</vt:lpstr>
      <vt:lpstr>Cambria</vt:lpstr>
      <vt:lpstr>Franklin Gothic Book</vt:lpstr>
      <vt:lpstr>Gill Sans MT</vt:lpstr>
      <vt:lpstr>Segoe UI</vt:lpstr>
      <vt:lpstr>Times</vt:lpstr>
      <vt:lpstr>Wingdings</vt:lpstr>
      <vt:lpstr>Wingdings 2</vt:lpstr>
      <vt:lpstr>Office Theme</vt:lpstr>
      <vt:lpstr>1_Office Theme</vt:lpstr>
      <vt:lpstr>PowerPoint Presentation</vt:lpstr>
      <vt:lpstr>PowerPoint Presentation</vt:lpstr>
      <vt:lpstr>PowerPoint Presentation</vt:lpstr>
      <vt:lpstr>PowerPoint Presentation</vt:lpstr>
      <vt:lpstr>PowerPoint Presentation</vt:lpstr>
      <vt:lpstr>TRANSFER Career Plan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2019-08-08T23:53:08Z</dcterms:created>
  <dcterms:modified xsi:type="dcterms:W3CDTF">2019-09-11T23:24:45Z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0x010100BB15A3542A99504C9A47787DB45CE46E</vt:lpwstr>
  </property>
</Properties>
</file>