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  <p:sldMasterId id="2147483713" r:id="rId5"/>
  </p:sldMasterIdLst>
  <p:notesMasterIdLst>
    <p:notesMasterId r:id="rId31"/>
  </p:notesMasterIdLst>
  <p:sldIdLst>
    <p:sldId id="296" r:id="rId6"/>
    <p:sldId id="297" r:id="rId7"/>
    <p:sldId id="299" r:id="rId8"/>
    <p:sldId id="298" r:id="rId9"/>
    <p:sldId id="289" r:id="rId10"/>
    <p:sldId id="292" r:id="rId11"/>
    <p:sldId id="257" r:id="rId12"/>
    <p:sldId id="258" r:id="rId13"/>
    <p:sldId id="259" r:id="rId14"/>
    <p:sldId id="278" r:id="rId15"/>
    <p:sldId id="277" r:id="rId16"/>
    <p:sldId id="260" r:id="rId17"/>
    <p:sldId id="261" r:id="rId18"/>
    <p:sldId id="273" r:id="rId19"/>
    <p:sldId id="262" r:id="rId20"/>
    <p:sldId id="295" r:id="rId21"/>
    <p:sldId id="294" r:id="rId22"/>
    <p:sldId id="300" r:id="rId23"/>
    <p:sldId id="265" r:id="rId24"/>
    <p:sldId id="267" r:id="rId25"/>
    <p:sldId id="268" r:id="rId26"/>
    <p:sldId id="269" r:id="rId27"/>
    <p:sldId id="271" r:id="rId28"/>
    <p:sldId id="272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0382" autoAdjust="0"/>
  </p:normalViewPr>
  <p:slideViewPr>
    <p:cSldViewPr snapToGrid="0">
      <p:cViewPr>
        <p:scale>
          <a:sx n="100" d="100"/>
          <a:sy n="100" d="100"/>
        </p:scale>
        <p:origin x="936" y="180"/>
      </p:cViewPr>
      <p:guideLst/>
    </p:cSldViewPr>
  </p:slideViewPr>
  <p:outlineViewPr>
    <p:cViewPr>
      <p:scale>
        <a:sx n="33" d="100"/>
        <a:sy n="33" d="100"/>
      </p:scale>
      <p:origin x="0" y="-121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0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M Roberts" userId="S::kristenr@ucr.edu::a1ce3c0e-a007-4dea-bf7f-c0b0863e0620" providerId="AD" clId="Web-{F17ED4EA-20EE-537E-6FBF-7D4E22FE6239}"/>
    <pc:docChg chg="modSld">
      <pc:chgData name="Kristen M Roberts" userId="S::kristenr@ucr.edu::a1ce3c0e-a007-4dea-bf7f-c0b0863e0620" providerId="AD" clId="Web-{F17ED4EA-20EE-537E-6FBF-7D4E22FE6239}" dt="2019-08-29T17:29:42.132" v="0" actId="1076"/>
      <pc:docMkLst>
        <pc:docMk/>
      </pc:docMkLst>
      <pc:sldChg chg="modSp">
        <pc:chgData name="Kristen M Roberts" userId="S::kristenr@ucr.edu::a1ce3c0e-a007-4dea-bf7f-c0b0863e0620" providerId="AD" clId="Web-{F17ED4EA-20EE-537E-6FBF-7D4E22FE6239}" dt="2019-08-29T17:29:42.132" v="0" actId="1076"/>
        <pc:sldMkLst>
          <pc:docMk/>
          <pc:sldMk cId="1767232336" sldId="297"/>
        </pc:sldMkLst>
        <pc:picChg chg="mod">
          <ac:chgData name="Kristen M Roberts" userId="S::kristenr@ucr.edu::a1ce3c0e-a007-4dea-bf7f-c0b0863e0620" providerId="AD" clId="Web-{F17ED4EA-20EE-537E-6FBF-7D4E22FE6239}" dt="2019-08-29T17:29:42.132" v="0" actId="1076"/>
          <ac:picMkLst>
            <pc:docMk/>
            <pc:sldMk cId="1767232336" sldId="297"/>
            <ac:picMk id="4" creationId="{00000000-0000-0000-0000-000000000000}"/>
          </ac:picMkLst>
        </pc:picChg>
      </pc:sldChg>
    </pc:docChg>
  </pc:docChgLst>
  <pc:docChgLst>
    <pc:chgData name="Kristen M Roberts" userId="S::kristenr@ucr.edu::a1ce3c0e-a007-4dea-bf7f-c0b0863e0620" providerId="AD" clId="Web-{32B0D065-038C-A4DE-5324-9939B2C6448D}"/>
    <pc:docChg chg="modSld">
      <pc:chgData name="Kristen M Roberts" userId="S::kristenr@ucr.edu::a1ce3c0e-a007-4dea-bf7f-c0b0863e0620" providerId="AD" clId="Web-{32B0D065-038C-A4DE-5324-9939B2C6448D}" dt="2019-08-30T20:27:10.682" v="62" actId="1076"/>
      <pc:docMkLst>
        <pc:docMk/>
      </pc:docMkLst>
      <pc:sldChg chg="modSp">
        <pc:chgData name="Kristen M Roberts" userId="S::kristenr@ucr.edu::a1ce3c0e-a007-4dea-bf7f-c0b0863e0620" providerId="AD" clId="Web-{32B0D065-038C-A4DE-5324-9939B2C6448D}" dt="2019-08-30T20:27:10.682" v="62" actId="1076"/>
        <pc:sldMkLst>
          <pc:docMk/>
          <pc:sldMk cId="3948416091" sldId="258"/>
        </pc:sldMkLst>
        <pc:spChg chg="mod">
          <ac:chgData name="Kristen M Roberts" userId="S::kristenr@ucr.edu::a1ce3c0e-a007-4dea-bf7f-c0b0863e0620" providerId="AD" clId="Web-{32B0D065-038C-A4DE-5324-9939B2C6448D}" dt="2019-08-30T20:26:54.791" v="56" actId="20577"/>
          <ac:spMkLst>
            <pc:docMk/>
            <pc:sldMk cId="3948416091" sldId="258"/>
            <ac:spMk id="17" creationId="{00000000-0000-0000-0000-000000000000}"/>
          </ac:spMkLst>
        </pc:spChg>
        <pc:spChg chg="mod">
          <ac:chgData name="Kristen M Roberts" userId="S::kristenr@ucr.edu::a1ce3c0e-a007-4dea-bf7f-c0b0863e0620" providerId="AD" clId="Web-{32B0D065-038C-A4DE-5324-9939B2C6448D}" dt="2019-08-30T20:27:10.682" v="62" actId="1076"/>
          <ac:spMkLst>
            <pc:docMk/>
            <pc:sldMk cId="3948416091" sldId="258"/>
            <ac:spMk id="18" creationId="{00000000-0000-0000-0000-000000000000}"/>
          </ac:spMkLst>
        </pc:spChg>
      </pc:sldChg>
      <pc:sldChg chg="addSp delSp modSp">
        <pc:chgData name="Kristen M Roberts" userId="S::kristenr@ucr.edu::a1ce3c0e-a007-4dea-bf7f-c0b0863e0620" providerId="AD" clId="Web-{32B0D065-038C-A4DE-5324-9939B2C6448D}" dt="2019-08-30T20:25:09.305" v="10" actId="1076"/>
        <pc:sldMkLst>
          <pc:docMk/>
          <pc:sldMk cId="2736641101" sldId="271"/>
        </pc:sldMkLst>
        <pc:picChg chg="del">
          <ac:chgData name="Kristen M Roberts" userId="S::kristenr@ucr.edu::a1ce3c0e-a007-4dea-bf7f-c0b0863e0620" providerId="AD" clId="Web-{32B0D065-038C-A4DE-5324-9939B2C6448D}" dt="2019-08-30T20:24:33.149" v="5"/>
          <ac:picMkLst>
            <pc:docMk/>
            <pc:sldMk cId="2736641101" sldId="271"/>
            <ac:picMk id="4" creationId="{00000000-0000-0000-0000-000000000000}"/>
          </ac:picMkLst>
        </pc:picChg>
        <pc:picChg chg="add mod">
          <ac:chgData name="Kristen M Roberts" userId="S::kristenr@ucr.edu::a1ce3c0e-a007-4dea-bf7f-c0b0863e0620" providerId="AD" clId="Web-{32B0D065-038C-A4DE-5324-9939B2C6448D}" dt="2019-08-30T20:25:09.305" v="10" actId="1076"/>
          <ac:picMkLst>
            <pc:docMk/>
            <pc:sldMk cId="2736641101" sldId="271"/>
            <ac:picMk id="5" creationId="{52D78B8C-3A78-482D-BD75-655EADF9B46F}"/>
          </ac:picMkLst>
        </pc:picChg>
        <pc:picChg chg="del">
          <ac:chgData name="Kristen M Roberts" userId="S::kristenr@ucr.edu::a1ce3c0e-a007-4dea-bf7f-c0b0863e0620" providerId="AD" clId="Web-{32B0D065-038C-A4DE-5324-9939B2C6448D}" dt="2019-08-30T20:24:35.133" v="6"/>
          <ac:picMkLst>
            <pc:docMk/>
            <pc:sldMk cId="2736641101" sldId="271"/>
            <ac:picMk id="7" creationId="{00000000-0000-0000-0000-000000000000}"/>
          </ac:picMkLst>
        </pc:picChg>
      </pc:sldChg>
      <pc:sldChg chg="addSp delSp modSp">
        <pc:chgData name="Kristen M Roberts" userId="S::kristenr@ucr.edu::a1ce3c0e-a007-4dea-bf7f-c0b0863e0620" providerId="AD" clId="Web-{32B0D065-038C-A4DE-5324-9939B2C6448D}" dt="2019-08-30T20:22:10.101" v="4" actId="1076"/>
        <pc:sldMkLst>
          <pc:docMk/>
          <pc:sldMk cId="1528156201" sldId="298"/>
        </pc:sldMkLst>
        <pc:picChg chg="del">
          <ac:chgData name="Kristen M Roberts" userId="S::kristenr@ucr.edu::a1ce3c0e-a007-4dea-bf7f-c0b0863e0620" providerId="AD" clId="Web-{32B0D065-038C-A4DE-5324-9939B2C6448D}" dt="2019-08-30T20:22:01.085" v="3"/>
          <ac:picMkLst>
            <pc:docMk/>
            <pc:sldMk cId="1528156201" sldId="298"/>
            <ac:picMk id="2" creationId="{00000000-0000-0000-0000-000000000000}"/>
          </ac:picMkLst>
        </pc:picChg>
        <pc:picChg chg="add mod">
          <ac:chgData name="Kristen M Roberts" userId="S::kristenr@ucr.edu::a1ce3c0e-a007-4dea-bf7f-c0b0863e0620" providerId="AD" clId="Web-{32B0D065-038C-A4DE-5324-9939B2C6448D}" dt="2019-08-30T20:22:10.101" v="4" actId="1076"/>
          <ac:picMkLst>
            <pc:docMk/>
            <pc:sldMk cId="1528156201" sldId="298"/>
            <ac:picMk id="3" creationId="{FFC0BF0A-AF60-462B-8572-75E6DBFAF645}"/>
          </ac:picMkLst>
        </pc:picChg>
      </pc:sldChg>
      <pc:sldChg chg="modSp">
        <pc:chgData name="Kristen M Roberts" userId="S::kristenr@ucr.edu::a1ce3c0e-a007-4dea-bf7f-c0b0863e0620" providerId="AD" clId="Web-{32B0D065-038C-A4DE-5324-9939B2C6448D}" dt="2019-08-30T20:26:08.806" v="55" actId="14100"/>
        <pc:sldMkLst>
          <pc:docMk/>
          <pc:sldMk cId="2784473668" sldId="300"/>
        </pc:sldMkLst>
        <pc:spChg chg="mod">
          <ac:chgData name="Kristen M Roberts" userId="S::kristenr@ucr.edu::a1ce3c0e-a007-4dea-bf7f-c0b0863e0620" providerId="AD" clId="Web-{32B0D065-038C-A4DE-5324-9939B2C6448D}" dt="2019-08-30T20:26:08.806" v="55" actId="14100"/>
          <ac:spMkLst>
            <pc:docMk/>
            <pc:sldMk cId="2784473668" sldId="300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CE514-9520-4C25-BA18-B65C84A1E0A2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3F79B-5B93-460C-A71B-C7890505F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1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582E2-FCD2-46AA-A7F6-0434D4856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29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21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16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aseline="0" dirty="0"/>
              <a:t>Those with advanced degrees tend to make more; For new grads, completing internships or relevant work experience tends to make you more qualified, and worth more.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77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Salaries</a:t>
            </a:r>
            <a:r>
              <a:rPr lang="en-US" baseline="0" dirty="0"/>
              <a:t> in Texas are different from those in California, which are different from Georgia or New York – keep that in mind!</a:t>
            </a:r>
          </a:p>
          <a:p>
            <a:r>
              <a:rPr lang="en-US" baseline="0" dirty="0"/>
              <a:t>An accountant working for Disney will likely not have the same salary as one working for Target or Riverside Community Hospital</a:t>
            </a:r>
          </a:p>
          <a:p>
            <a:r>
              <a:rPr lang="en-US" baseline="0" dirty="0"/>
              <a:t>CNN money calculator – cost of living if you plan to move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26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Application: leave it blank, or write in that it is negotiable,</a:t>
            </a:r>
            <a:r>
              <a:rPr lang="en-US" baseline="0" dirty="0"/>
              <a:t> or give a range</a:t>
            </a:r>
          </a:p>
          <a:p>
            <a:r>
              <a:rPr lang="en-US" baseline="0" dirty="0"/>
              <a:t>Interview: I’ll consider any reasonable offer; I’d like to discuss the job first. I need to know whether I’m the right fit and that you’re offering me the job; I’m very interested in the job and the company, but it depends on the offer – I’d be glad to respond to a specific offer.</a:t>
            </a:r>
          </a:p>
          <a:p>
            <a:r>
              <a:rPr lang="en-US" baseline="0" dirty="0"/>
              <a:t>After the offer: You know better than I what this job is worth; My research tells me that someone with my skills, education, and qualifications doing this job earns between ____ and ____ with a median salary of ___. What’s your offer?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65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71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99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n-US" baseline="0" dirty="0"/>
              <a:t> you do not have hard evidence to support your request, it could be a reason not to negotiate</a:t>
            </a:r>
          </a:p>
          <a:p>
            <a:r>
              <a:rPr lang="en-US" baseline="0" dirty="0"/>
              <a:t>Know the difference between a target (want) salary and what you need 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your expenses</a:t>
            </a:r>
          </a:p>
          <a:p>
            <a:pPr lvl="3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Rent, school loans, food costs, transportation, insurance, clothing, entertainment, utilities, child care</a:t>
            </a:r>
          </a:p>
          <a:p>
            <a:pPr lvl="3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in mind needs vs. wants (entertainment)</a:t>
            </a:r>
          </a:p>
          <a:p>
            <a:pPr lvl="3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SAVINGS!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32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Remember: You will potentially</a:t>
            </a:r>
            <a:r>
              <a:rPr lang="en-US" baseline="0" dirty="0"/>
              <a:t> be working with this person, and you do not want to start off on the wrong foot; show that you’ve done your research and are prepared – these same skills ultimately make you a more desirable candidate.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76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582E2-FCD2-46AA-A7F6-0434D4856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521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0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n-US" baseline="0" dirty="0"/>
              <a:t> you are open with the employer, you are also able to gauge their intentions: employer who has offered you the position will hopefully give you more time, also gives more room for salary negotiation; in the interview, employer may be able to speed up their process or tell you immediately if other candidates are priority.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55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Reneging on an Acceptance: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Career Center does not endorse this behavior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sure that the new offer is of enough significance that it is worth it to potentially burn a bridge/hurt your reputation. Think about the brand you are building for yourself, and have worked hard to convey to your potential employer.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 it isn’t that you renege, but how you renege: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just not show up on the first day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receive one offer and have another interview, it is okay to communicate that you have another offer in the second interview – if they want you, they may be able to speed up the process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 reneging on an offer is okay: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Internship conversion – if you are offered a job in September and don’t hear back from them again until April or May, it is acceptable to renege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 Line: You should never accept one offer with the intention of reneging if a better opportunity comes along.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9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information we gather is used anonymously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95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72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9142-5CD2-494B-B4C9-DF5130E63F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582E2-FCD2-46AA-A7F6-0434D4856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137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582E2-FCD2-46AA-A7F6-0434D4856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831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DE388-297E-4949-BA5A-D410B82088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DF95-D91E-4FB4-BBFF-14C35541AF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21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7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8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Although</a:t>
            </a:r>
            <a:r>
              <a:rPr lang="en-US" baseline="0" dirty="0"/>
              <a:t> salary is the most common monetary aspect of your job that you see, your employer is financially investing in you more than you think! Benefits can add up to 30% to your total compensation.</a:t>
            </a:r>
          </a:p>
          <a:p>
            <a:r>
              <a:rPr lang="en-US" baseline="0" dirty="0"/>
              <a:t>Retirement Plans: Pension/401(k) – Employer may match your contributions to a retirement plan, you may have to work with the company for a certain period of time before being fully “vested” in the plan</a:t>
            </a:r>
          </a:p>
          <a:p>
            <a:r>
              <a:rPr lang="en-US" baseline="0" dirty="0"/>
              <a:t>Vacation Days: may be able to negotiate for more</a:t>
            </a:r>
          </a:p>
          <a:p>
            <a:r>
              <a:rPr lang="en-US" baseline="0" dirty="0"/>
              <a:t>Profit Sharing/Stock Options – bonuses based on success of the company; purchasing company stock options at below-market prices</a:t>
            </a:r>
          </a:p>
          <a:p>
            <a:r>
              <a:rPr lang="en-US" baseline="0" dirty="0"/>
              <a:t>Tuition Reimbursement – some employers may provide assistance for employees seeking advanced degrees</a:t>
            </a:r>
          </a:p>
          <a:p>
            <a:r>
              <a:rPr lang="en-US" baseline="0" dirty="0"/>
              <a:t>Commuting/Parking Reimbursement – some companies may reimburse for public transit or parking fees</a:t>
            </a:r>
          </a:p>
          <a:p>
            <a:r>
              <a:rPr lang="en-US" baseline="0" dirty="0"/>
              <a:t>Work-Life Balance – working from home some days, working 4 10 hour days instead of 5 eight hour days</a:t>
            </a:r>
          </a:p>
          <a:p>
            <a:r>
              <a:rPr lang="en-US" baseline="0" dirty="0"/>
              <a:t>Technology – equipment needed for the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F79B-5B93-460C-A71B-C7890505F9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50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59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64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42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08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45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8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19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95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3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29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35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16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4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40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5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0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99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2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2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AA160AC-63CD-4059-A1E6-0402C75D4629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BFCE2B3-32AA-4E29-8BC0-72D665E81E1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31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34724111-AF3F-154F-B263-B8BE4340B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8/30/2019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1A66D095-1563-C242-889C-9782E9368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9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0092" y="379979"/>
            <a:ext cx="84268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320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609585"/>
            <a:r>
              <a:rPr lang="en-US" sz="3200" dirty="0">
                <a:solidFill>
                  <a:prstClr val="white"/>
                </a:solidFill>
                <a:latin typeface="Arial"/>
                <a:cs typeface="Arial"/>
              </a:rPr>
              <a:t>YOUR CONTENT CAN GO</a:t>
            </a:r>
          </a:p>
          <a:p>
            <a:pPr algn="ctr" defTabSz="609585"/>
            <a:r>
              <a:rPr lang="en-US" sz="3200" dirty="0">
                <a:solidFill>
                  <a:prstClr val="white"/>
                </a:solidFill>
                <a:latin typeface="Arial"/>
                <a:cs typeface="Arial"/>
              </a:rPr>
              <a:t>IN THIS AREA</a:t>
            </a: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891" y="458938"/>
            <a:ext cx="8955109" cy="43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63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Knowing when to negotiate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Do you </a:t>
            </a:r>
            <a:r>
              <a:rPr lang="en-US" sz="2800" i="1" dirty="0"/>
              <a:t>need </a:t>
            </a:r>
            <a:r>
              <a:rPr lang="en-US" sz="2800" dirty="0"/>
              <a:t>to negotiate?</a:t>
            </a:r>
          </a:p>
          <a:p>
            <a:pPr lvl="1"/>
            <a:r>
              <a:rPr lang="en-US" sz="2400" dirty="0"/>
              <a:t>Are you completely entry level?</a:t>
            </a:r>
          </a:p>
          <a:p>
            <a:pPr lvl="1"/>
            <a:r>
              <a:rPr lang="en-US" sz="2400" dirty="0"/>
              <a:t>Is the offer reasonable?</a:t>
            </a:r>
          </a:p>
          <a:p>
            <a:r>
              <a:rPr lang="en-US" sz="2800" dirty="0"/>
              <a:t>When NOT to Negotiate</a:t>
            </a:r>
          </a:p>
          <a:p>
            <a:pPr lvl="1"/>
            <a:r>
              <a:rPr lang="en-US" sz="2400" dirty="0"/>
              <a:t>Highly structured jobs</a:t>
            </a:r>
          </a:p>
          <a:p>
            <a:pPr lvl="1"/>
            <a:r>
              <a:rPr lang="en-US" sz="2400" dirty="0"/>
              <a:t>Jobs with a known salary</a:t>
            </a:r>
          </a:p>
          <a:p>
            <a:pPr lvl="1"/>
            <a:r>
              <a:rPr lang="en-US" sz="2400" dirty="0"/>
              <a:t>Jobs with an undifferentiated applicant supply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780" y="4997897"/>
            <a:ext cx="4076700" cy="112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515" y="2467416"/>
            <a:ext cx="3239165" cy="23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Compensation types you might see in the job description/application: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200" dirty="0"/>
              <a:t>TBD</a:t>
            </a:r>
          </a:p>
          <a:p>
            <a:pPr lvl="1"/>
            <a:r>
              <a:rPr lang="en-US" sz="3200" dirty="0"/>
              <a:t>DOQ</a:t>
            </a:r>
          </a:p>
          <a:p>
            <a:pPr lvl="1"/>
            <a:r>
              <a:rPr lang="en-US" sz="3200" dirty="0"/>
              <a:t>Base + Commission</a:t>
            </a:r>
          </a:p>
          <a:p>
            <a:pPr lvl="1"/>
            <a:r>
              <a:rPr lang="en-US" sz="3200" dirty="0"/>
              <a:t>Commensurate with Experience</a:t>
            </a:r>
          </a:p>
          <a:p>
            <a:pPr lvl="1"/>
            <a:r>
              <a:rPr lang="en-US" sz="3200" dirty="0"/>
              <a:t>Monthly Stipend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02" y="2624051"/>
            <a:ext cx="4851927" cy="281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67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 of Salary Negotiation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Do Your Research</a:t>
            </a:r>
          </a:p>
          <a:p>
            <a:r>
              <a:rPr lang="en-US" dirty="0"/>
              <a:t>Step 2: Let the Employer Make the First Offer</a:t>
            </a:r>
          </a:p>
          <a:p>
            <a:r>
              <a:rPr lang="en-US" dirty="0"/>
              <a:t>Step 3: Review the Offer</a:t>
            </a:r>
          </a:p>
          <a:p>
            <a:r>
              <a:rPr lang="en-US" dirty="0"/>
              <a:t>Step 4: Prepare a Counter Offer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676" y="242866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25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Your Research: Know Your Worth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Use online resources to find salary ranges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algn="ctr"/>
            <a:r>
              <a:rPr lang="en-US" dirty="0"/>
              <a:t>Think about your education, unique skills, and experiences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434019"/>
            <a:ext cx="2382001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834" y="2434019"/>
            <a:ext cx="2319129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196" y="2434019"/>
            <a:ext cx="22860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429" y="2434019"/>
            <a:ext cx="2041270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945" y="4271219"/>
            <a:ext cx="1795844" cy="1257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949" y="4271219"/>
            <a:ext cx="1718802" cy="1257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911" y="4271219"/>
            <a:ext cx="1889386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8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Your Research: Know Your Worth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position, location, size, and industry of the company</a:t>
            </a:r>
          </a:p>
          <a:p>
            <a:r>
              <a:rPr lang="en-US" sz="1400" dirty="0"/>
              <a:t>Industries with the highest levels of employment in accountancy:</a:t>
            </a:r>
          </a:p>
          <a:p>
            <a:endParaRPr lang="en-US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693982"/>
              </p:ext>
            </p:extLst>
          </p:nvPr>
        </p:nvGraphicFramePr>
        <p:xfrm>
          <a:off x="425934" y="2757948"/>
          <a:ext cx="5488169" cy="306118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538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1162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Industry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Employment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Percent of industry employment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Annual mean wage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438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Accounting, Tax Preparation, Bookkeeping, and Payroll Services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325,930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33.97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$83,710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955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Management of Companies and Enterprises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97,500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4.11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$80,020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981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Local Government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46,170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0.84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$68,030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905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State Government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41,520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1.91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$63,920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194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Management, Scientific, and Technical Consulting Services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40,370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2.80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/>
                        <a:t>$82,410</a:t>
                      </a:r>
                      <a:endParaRPr 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961" marR="22961" marT="22961" marB="2296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1948" y="5869094"/>
            <a:ext cx="498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Bureau of Labor Statistics, bls.gov</a:t>
            </a:r>
          </a:p>
        </p:txBody>
      </p:sp>
      <p:pic>
        <p:nvPicPr>
          <p:cNvPr id="2052" name="Picture 4" descr="https://www.bls.gov/oes/2018/may/sw132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35" y="2223876"/>
            <a:ext cx="5812791" cy="435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75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the Employer Provide the First Offer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538" y="4389954"/>
            <a:ext cx="2524125" cy="180975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5485017" y="1845734"/>
            <a:ext cx="5397909" cy="2435846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Leave it blank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“Negotiable”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Provide range</a:t>
            </a:r>
          </a:p>
        </p:txBody>
      </p:sp>
    </p:spTree>
    <p:extLst>
      <p:ext uri="{BB962C8B-B14F-4D97-AF65-F5344CB8AC3E}">
        <p14:creationId xmlns:p14="http://schemas.microsoft.com/office/powerpoint/2010/main" val="73853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the Interview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92" y="2619023"/>
            <a:ext cx="5359189" cy="3569558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6271708" y="2019002"/>
            <a:ext cx="5458285" cy="3763788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“I’ll consider any reasonable offer.”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“I’d like to discuss the job first. I need to know whether I’m the right fit and that you’re offering me the job.”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“I’m very interested in the job and the company, but it depends on the offer – I’d be glad to respond to a specific offer.”</a:t>
            </a:r>
          </a:p>
        </p:txBody>
      </p:sp>
    </p:spTree>
    <p:extLst>
      <p:ext uri="{BB962C8B-B14F-4D97-AF65-F5344CB8AC3E}">
        <p14:creationId xmlns:p14="http://schemas.microsoft.com/office/powerpoint/2010/main" val="328028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the Offer</a:t>
            </a:r>
          </a:p>
        </p:txBody>
      </p:sp>
      <p:sp>
        <p:nvSpPr>
          <p:cNvPr id="4" name="Rectangular Callout 3"/>
          <p:cNvSpPr/>
          <p:nvPr/>
        </p:nvSpPr>
        <p:spPr>
          <a:xfrm flipH="1">
            <a:off x="899652" y="1853718"/>
            <a:ext cx="9983274" cy="1866382"/>
          </a:xfrm>
          <a:prstGeom prst="wedge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“You know better than I what this job is worth.”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“My research tells me that someone with my skills, education, and qualifications doing this job earns between ____ and ____ with a median salary of ____. What’s your offer?”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321" y="3857414"/>
            <a:ext cx="40481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7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a Counter Offer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764140" cy="4462630"/>
          </a:xfrm>
        </p:spPr>
        <p:txBody>
          <a:bodyPr vert="horz" lIns="0" tIns="45720" rIns="0" bIns="45720" rtlCol="0" anchor="t">
            <a:normAutofit fontScale="77500" lnSpcReduction="20000"/>
          </a:bodyPr>
          <a:lstStyle/>
          <a:p>
            <a:r>
              <a:rPr lang="en-US" sz="2800" dirty="0"/>
              <a:t>Aim for a target salary that is realistic</a:t>
            </a:r>
          </a:p>
          <a:p>
            <a:r>
              <a:rPr lang="en-US" sz="2800" dirty="0"/>
              <a:t>Be explicit in your request</a:t>
            </a:r>
          </a:p>
          <a:p>
            <a:r>
              <a:rPr lang="en-US" sz="2800" dirty="0"/>
              <a:t>Use the research you have done and have hard evidence to support your request</a:t>
            </a:r>
          </a:p>
          <a:p>
            <a:r>
              <a:rPr lang="en-US" sz="2800" dirty="0"/>
              <a:t>Consider non-monetary benefits when negotiating</a:t>
            </a:r>
          </a:p>
          <a:p>
            <a:r>
              <a:rPr lang="en-US" sz="2800" dirty="0"/>
              <a:t>Know your bottom line, and be prepared to say no if the employer cannot meet your needs</a:t>
            </a:r>
          </a:p>
          <a:p>
            <a:r>
              <a:rPr lang="en-US" sz="2800" dirty="0"/>
              <a:t>Remember to consider gross vs. net income</a:t>
            </a:r>
          </a:p>
          <a:p>
            <a:r>
              <a:rPr lang="en-US" sz="2800" dirty="0"/>
              <a:t>Financial Wellness Program</a:t>
            </a:r>
          </a:p>
        </p:txBody>
      </p:sp>
      <p:pic>
        <p:nvPicPr>
          <p:cNvPr id="6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DC140C7-5A91-4A74-B3B3-AB7BA98162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4663" y="1807153"/>
            <a:ext cx="5143716" cy="4553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411" y="196065"/>
            <a:ext cx="1203978" cy="1203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FED8C8-1F2C-4DCE-BE17-95E24FEFF11F}"/>
              </a:ext>
            </a:extLst>
          </p:cNvPr>
          <p:cNvSpPr/>
          <p:nvPr/>
        </p:nvSpPr>
        <p:spPr>
          <a:xfrm>
            <a:off x="6719100" y="1845734"/>
            <a:ext cx="846881" cy="152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EDD0D-D0BF-4CA0-A728-B694CDFD60D9}"/>
              </a:ext>
            </a:extLst>
          </p:cNvPr>
          <p:cNvSpPr/>
          <p:nvPr/>
        </p:nvSpPr>
        <p:spPr>
          <a:xfrm>
            <a:off x="10432647" y="2301433"/>
            <a:ext cx="441768" cy="210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E6AC0D-0EBD-4529-89F6-4EEED7367C54}"/>
              </a:ext>
            </a:extLst>
          </p:cNvPr>
          <p:cNvSpPr/>
          <p:nvPr/>
        </p:nvSpPr>
        <p:spPr>
          <a:xfrm>
            <a:off x="9911787" y="2735483"/>
            <a:ext cx="711843" cy="133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332173-6680-40B2-80FC-13307216446C}"/>
              </a:ext>
            </a:extLst>
          </p:cNvPr>
          <p:cNvSpPr/>
          <p:nvPr/>
        </p:nvSpPr>
        <p:spPr>
          <a:xfrm>
            <a:off x="6940950" y="5050419"/>
            <a:ext cx="1415970" cy="133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38332A-B558-42F5-B919-538C8CBE56F3}"/>
              </a:ext>
            </a:extLst>
          </p:cNvPr>
          <p:cNvSpPr/>
          <p:nvPr/>
        </p:nvSpPr>
        <p:spPr>
          <a:xfrm>
            <a:off x="7596848" y="3468545"/>
            <a:ext cx="2177969" cy="133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DFE2A5-7330-43BA-9159-720DDA784825}"/>
              </a:ext>
            </a:extLst>
          </p:cNvPr>
          <p:cNvSpPr/>
          <p:nvPr/>
        </p:nvSpPr>
        <p:spPr>
          <a:xfrm>
            <a:off x="10394063" y="3632520"/>
            <a:ext cx="576806" cy="133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BB82BD-B1C5-4D30-89B8-C2176B39EF30}"/>
              </a:ext>
            </a:extLst>
          </p:cNvPr>
          <p:cNvSpPr/>
          <p:nvPr/>
        </p:nvSpPr>
        <p:spPr>
          <a:xfrm>
            <a:off x="8889354" y="4259482"/>
            <a:ext cx="1473843" cy="133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392092-413C-4BC1-B4CC-AD61361C0D0F}"/>
              </a:ext>
            </a:extLst>
          </p:cNvPr>
          <p:cNvSpPr/>
          <p:nvPr/>
        </p:nvSpPr>
        <p:spPr>
          <a:xfrm>
            <a:off x="10316898" y="4134089"/>
            <a:ext cx="952983" cy="133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236B37-842D-47B6-BE54-94CDD9C633E8}"/>
              </a:ext>
            </a:extLst>
          </p:cNvPr>
          <p:cNvSpPr/>
          <p:nvPr/>
        </p:nvSpPr>
        <p:spPr>
          <a:xfrm>
            <a:off x="6468316" y="4259482"/>
            <a:ext cx="1097665" cy="133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51E353-0063-45C0-98BE-70FF86919E33}"/>
              </a:ext>
            </a:extLst>
          </p:cNvPr>
          <p:cNvSpPr/>
          <p:nvPr/>
        </p:nvSpPr>
        <p:spPr>
          <a:xfrm>
            <a:off x="6429733" y="3796494"/>
            <a:ext cx="1705337" cy="133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07E8A9-35F2-4826-A7A7-B3C7EDF01080}"/>
              </a:ext>
            </a:extLst>
          </p:cNvPr>
          <p:cNvSpPr txBox="1"/>
          <p:nvPr/>
        </p:nvSpPr>
        <p:spPr>
          <a:xfrm>
            <a:off x="8783776" y="4200644"/>
            <a:ext cx="1942618" cy="2462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title in student organization</a:t>
            </a:r>
          </a:p>
        </p:txBody>
      </p:sp>
    </p:spTree>
    <p:extLst>
      <p:ext uri="{BB962C8B-B14F-4D97-AF65-F5344CB8AC3E}">
        <p14:creationId xmlns:p14="http://schemas.microsoft.com/office/powerpoint/2010/main" val="2784473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Do’s and Don’ts in Negotiating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en-US" sz="2800" dirty="0"/>
              <a:t>Do</a:t>
            </a:r>
          </a:p>
          <a:p>
            <a:pPr lvl="1"/>
            <a:r>
              <a:rPr lang="en-US" sz="2400" dirty="0"/>
              <a:t>Be positive</a:t>
            </a:r>
          </a:p>
          <a:p>
            <a:pPr lvl="1"/>
            <a:r>
              <a:rPr lang="en-US" sz="2400" dirty="0"/>
              <a:t>Be persuasive</a:t>
            </a:r>
          </a:p>
          <a:p>
            <a:pPr lvl="1"/>
            <a:r>
              <a:rPr lang="en-US" sz="2400" dirty="0"/>
              <a:t>Be flexible</a:t>
            </a:r>
          </a:p>
          <a:p>
            <a:pPr lvl="1"/>
            <a:r>
              <a:rPr lang="en-US" sz="2400" dirty="0"/>
              <a:t>Be confident</a:t>
            </a:r>
          </a:p>
          <a:p>
            <a:pPr lvl="1"/>
            <a:r>
              <a:rPr lang="en-US" sz="2400" dirty="0"/>
              <a:t>Base your negotiation on competitive market value</a:t>
            </a:r>
          </a:p>
          <a:p>
            <a:pPr lvl="1"/>
            <a:r>
              <a:rPr lang="en-US" sz="2400" dirty="0"/>
              <a:t>Explain how you will contribute to the employer’s profitability 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Don’t</a:t>
            </a:r>
          </a:p>
          <a:p>
            <a:pPr lvl="1"/>
            <a:r>
              <a:rPr lang="en-US" sz="2400" dirty="0"/>
              <a:t>Be the first to name a figure</a:t>
            </a:r>
          </a:p>
          <a:p>
            <a:pPr lvl="1"/>
            <a:r>
              <a:rPr lang="en-US" sz="2400" dirty="0"/>
              <a:t>Assume the first offer is the final offer</a:t>
            </a:r>
          </a:p>
          <a:p>
            <a:pPr lvl="1"/>
            <a:r>
              <a:rPr lang="en-US" sz="2400" dirty="0"/>
              <a:t>Be demanding</a:t>
            </a:r>
          </a:p>
          <a:p>
            <a:pPr lvl="1"/>
            <a:r>
              <a:rPr lang="en-US" sz="2400" dirty="0"/>
              <a:t>Be pushy</a:t>
            </a:r>
          </a:p>
          <a:p>
            <a:pPr lvl="1"/>
            <a:r>
              <a:rPr lang="en-US" sz="2400" dirty="0"/>
              <a:t>Be unrealistic</a:t>
            </a:r>
          </a:p>
          <a:p>
            <a:pPr lvl="1"/>
            <a:r>
              <a:rPr lang="en-US" sz="2400" dirty="0"/>
              <a:t>Share personal information</a:t>
            </a:r>
          </a:p>
          <a:p>
            <a:pPr lvl="1"/>
            <a:r>
              <a:rPr lang="en-US" sz="2400" dirty="0"/>
              <a:t>Forget to consider other benefits in the negotiation process</a:t>
            </a:r>
          </a:p>
        </p:txBody>
      </p:sp>
    </p:spTree>
    <p:extLst>
      <p:ext uri="{BB962C8B-B14F-4D97-AF65-F5344CB8AC3E}">
        <p14:creationId xmlns:p14="http://schemas.microsoft.com/office/powerpoint/2010/main" val="335865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0092" y="379979"/>
            <a:ext cx="84268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320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609585"/>
            <a:r>
              <a:rPr lang="en-US" sz="3200" dirty="0">
                <a:solidFill>
                  <a:prstClr val="white"/>
                </a:solidFill>
                <a:latin typeface="Arial"/>
                <a:cs typeface="Arial"/>
              </a:rPr>
              <a:t>YOUR CONTENT CAN GO</a:t>
            </a:r>
          </a:p>
          <a:p>
            <a:pPr algn="ctr" defTabSz="609585"/>
            <a:r>
              <a:rPr lang="en-US" sz="3200" dirty="0">
                <a:solidFill>
                  <a:prstClr val="white"/>
                </a:solidFill>
                <a:latin typeface="Arial"/>
                <a:cs typeface="Arial"/>
              </a:rPr>
              <a:t>IN THIS AREA</a:t>
            </a: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6721" t="39714" r="34480" b="28286"/>
          <a:stretch/>
        </p:blipFill>
        <p:spPr>
          <a:xfrm>
            <a:off x="4467624" y="1135611"/>
            <a:ext cx="6302829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32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Offers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Think about your values and interests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Company</a:t>
            </a:r>
          </a:p>
          <a:p>
            <a:pPr lvl="1"/>
            <a:r>
              <a:rPr lang="en-US" dirty="0"/>
              <a:t>Industry</a:t>
            </a:r>
          </a:p>
          <a:p>
            <a:r>
              <a:rPr lang="en-US" dirty="0"/>
              <a:t>Consider all options to make the best decision for you</a:t>
            </a:r>
          </a:p>
          <a:p>
            <a:pPr lvl="1"/>
            <a:r>
              <a:rPr lang="en-US" dirty="0"/>
              <a:t>Salary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Work-Life Balance</a:t>
            </a:r>
          </a:p>
          <a:p>
            <a:pPr lvl="1"/>
            <a:r>
              <a:rPr lang="en-US" dirty="0"/>
              <a:t>Company Culture</a:t>
            </a:r>
          </a:p>
          <a:p>
            <a:pPr lvl="1"/>
            <a:r>
              <a:rPr lang="en-US" dirty="0"/>
              <a:t>Long-Term Goals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26" y="1845734"/>
            <a:ext cx="3809385" cy="37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4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More Time to Consider an Offer?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Ask to meet with other key colleagues you didn’t meet in the interview</a:t>
            </a:r>
          </a:p>
          <a:p>
            <a:r>
              <a:rPr lang="en-US" dirty="0"/>
              <a:t>Ask for time to discuss the offer with your family and friends so that you can make the best decision for you</a:t>
            </a:r>
          </a:p>
          <a:p>
            <a:r>
              <a:rPr lang="en-US" dirty="0"/>
              <a:t>Be open with employers when given one offer and in the interview process for another position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890" y="3362701"/>
            <a:ext cx="3694496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19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Reneging on an Acceptance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Career Center does NOT endorse reneging</a:t>
            </a:r>
          </a:p>
          <a:p>
            <a:r>
              <a:rPr lang="en-US" sz="2400" dirty="0"/>
              <a:t>Make sure that the new offer is of enough significance that it is worth potentially burning a bridge</a:t>
            </a:r>
          </a:p>
          <a:p>
            <a:r>
              <a:rPr lang="en-US" sz="2400" dirty="0"/>
              <a:t>If you choose to renege, do so respectfully – don’t ghost the employer</a:t>
            </a:r>
          </a:p>
          <a:p>
            <a:r>
              <a:rPr lang="en-US" sz="2400" dirty="0"/>
              <a:t>There are situations where it is acceptable to renege</a:t>
            </a:r>
          </a:p>
          <a:p>
            <a:endParaRPr lang="en-US" sz="2400" dirty="0"/>
          </a:p>
          <a:p>
            <a:r>
              <a:rPr lang="en-US" sz="2400" dirty="0"/>
              <a:t>Bottom Line: You should </a:t>
            </a:r>
            <a:r>
              <a:rPr lang="en-US" sz="2400" dirty="0">
                <a:solidFill>
                  <a:srgbClr val="FF0000"/>
                </a:solidFill>
              </a:rPr>
              <a:t>never</a:t>
            </a:r>
            <a:r>
              <a:rPr lang="en-US" sz="2400" dirty="0"/>
              <a:t> accept one offer with the </a:t>
            </a:r>
            <a:r>
              <a:rPr lang="en-US" sz="2400" i="1" dirty="0"/>
              <a:t>intention</a:t>
            </a:r>
            <a:r>
              <a:rPr lang="en-US" sz="2400" dirty="0"/>
              <a:t> of reneging if a better opportunity comes along.</a:t>
            </a:r>
          </a:p>
        </p:txBody>
      </p:sp>
    </p:spTree>
    <p:extLst>
      <p:ext uri="{BB962C8B-B14F-4D97-AF65-F5344CB8AC3E}">
        <p14:creationId xmlns:p14="http://schemas.microsoft.com/office/powerpoint/2010/main" val="258994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Leave Your Mark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484142" cy="4023360"/>
          </a:xfrm>
        </p:spPr>
        <p:txBody>
          <a:bodyPr>
            <a:noAutofit/>
          </a:bodyPr>
          <a:lstStyle/>
          <a:p>
            <a:r>
              <a:rPr lang="en-US" sz="2400" dirty="0"/>
              <a:t>Tell us about your post-grad plans!</a:t>
            </a:r>
          </a:p>
          <a:p>
            <a:r>
              <a:rPr lang="en-US" sz="2400" dirty="0"/>
              <a:t>The Career Center uses information like job title, company, location, and salary to</a:t>
            </a:r>
          </a:p>
          <a:p>
            <a:pPr lvl="1"/>
            <a:r>
              <a:rPr lang="en-US" sz="2000" dirty="0"/>
              <a:t>Show the overall value of a UCR degree</a:t>
            </a:r>
          </a:p>
          <a:p>
            <a:pPr lvl="1"/>
            <a:r>
              <a:rPr lang="en-US" sz="2000" dirty="0"/>
              <a:t>Show your professors, deans, and advisors what you are up to after graduation</a:t>
            </a:r>
          </a:p>
          <a:p>
            <a:pPr lvl="1"/>
            <a:r>
              <a:rPr lang="en-US" sz="2000" dirty="0"/>
              <a:t>Compile information used in a national snapshot of recent graduates’ activity and prospects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2D78B8C-3A78-482D-BD75-655EADF9B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265" y="820052"/>
            <a:ext cx="4453053" cy="44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1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054600" y="1417638"/>
            <a:ext cx="208280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46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075597"/>
          </a:xfrm>
        </p:spPr>
        <p:txBody>
          <a:bodyPr>
            <a:noAutofit/>
          </a:bodyPr>
          <a:lstStyle/>
          <a:p>
            <a:b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</a:b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Where Can You Find Us?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5423441" cy="45276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Location: </a:t>
            </a:r>
            <a:r>
              <a:rPr lang="en-US" dirty="0"/>
              <a:t>We are located in the Career Center Plaza. Our entrance is the University Lecture Hall and the Surge Building, behind the UCR Campus Store.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Hours: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Mon. - Fri. 8 am to 5 pm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except Wed. 9 am to 5 pm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Web Site:</a:t>
            </a:r>
            <a:r>
              <a:rPr lang="en-US" dirty="0"/>
              <a:t> careers.ucr.edu</a:t>
            </a:r>
          </a:p>
          <a:p>
            <a:pPr>
              <a:buNone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Individual counseling appointments available by calling: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(951) 827-3631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E65D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Drop-In Hours: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Mon. - Thurs. 10 am-3pm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Fri. 10 am-12 pm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822" y="1845733"/>
            <a:ext cx="4704156" cy="441693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8270900">
            <a:off x="9128482" y="2997704"/>
            <a:ext cx="567715" cy="45992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rgbClr val="E65D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50941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09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5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0092" y="379979"/>
            <a:ext cx="842689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320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609585"/>
            <a:r>
              <a:rPr lang="en-US" sz="3200" b="1" dirty="0">
                <a:ln w="11430"/>
                <a:solidFill>
                  <a:srgbClr val="F1AB4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Calibri"/>
              </a:rPr>
              <a:t>778 STUDENTS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Calibri"/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/>
              </a:rPr>
              <a:t>were selected for 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/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/>
              </a:rPr>
              <a:t>on-campus</a:t>
            </a:r>
            <a:b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/>
              </a:rPr>
            </a:b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/>
              </a:rPr>
              <a:t>interviews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612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0092" y="379979"/>
            <a:ext cx="84268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320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609585"/>
            <a:r>
              <a:rPr lang="en-US" sz="3200" dirty="0">
                <a:solidFill>
                  <a:prstClr val="white"/>
                </a:solidFill>
                <a:latin typeface="Arial"/>
                <a:cs typeface="Arial"/>
              </a:rPr>
              <a:t>YOUR CONTENT CAN GO</a:t>
            </a:r>
          </a:p>
          <a:p>
            <a:pPr algn="ctr" defTabSz="609585"/>
            <a:r>
              <a:rPr lang="en-US" sz="3200" dirty="0">
                <a:solidFill>
                  <a:prstClr val="white"/>
                </a:solidFill>
                <a:latin typeface="Arial"/>
                <a:cs typeface="Arial"/>
              </a:rPr>
              <a:t>IN THIS AREA</a:t>
            </a: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defTabSz="609585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FC0BF0A-AF60-462B-8572-75E6DBFAF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534" y="294675"/>
            <a:ext cx="5280101" cy="475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6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8" y="0"/>
            <a:ext cx="12167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3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7603" y="2136338"/>
            <a:ext cx="78167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Franklin Gothic Heavy" panose="020B0903020102020204" pitchFamily="34" charset="0"/>
              </a:rPr>
              <a:t>What’s My Worth?</a:t>
            </a:r>
          </a:p>
          <a:p>
            <a:pPr algn="ctr"/>
            <a:r>
              <a:rPr lang="en-US" sz="5400" dirty="0">
                <a:solidFill>
                  <a:srgbClr val="FFC000"/>
                </a:solidFill>
                <a:latin typeface="Franklin Gothic Heavy" panose="020B0903020102020204" pitchFamily="34" charset="0"/>
              </a:rPr>
              <a:t>Evaluating Job Offers and Salary Negotiation</a:t>
            </a:r>
          </a:p>
        </p:txBody>
      </p:sp>
    </p:spTree>
    <p:extLst>
      <p:ext uri="{BB962C8B-B14F-4D97-AF65-F5344CB8AC3E}">
        <p14:creationId xmlns:p14="http://schemas.microsoft.com/office/powerpoint/2010/main" val="37295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Parts of an Offer Letter</a:t>
            </a:r>
          </a:p>
          <a:p>
            <a:r>
              <a:rPr lang="en-US" dirty="0"/>
              <a:t>Benefits</a:t>
            </a:r>
          </a:p>
          <a:p>
            <a:r>
              <a:rPr lang="en-US" dirty="0"/>
              <a:t>The Process of Salary Negotiation</a:t>
            </a:r>
          </a:p>
          <a:p>
            <a:r>
              <a:rPr lang="en-US" dirty="0"/>
              <a:t>Multiple Offers</a:t>
            </a:r>
          </a:p>
          <a:p>
            <a:r>
              <a:rPr lang="en-US" dirty="0"/>
              <a:t>Reneging on an Offer</a:t>
            </a:r>
          </a:p>
          <a:p>
            <a:r>
              <a:rPr lang="en-US" dirty="0"/>
              <a:t>The Impact of Your Job</a:t>
            </a:r>
          </a:p>
          <a:p>
            <a:r>
              <a:rPr lang="en-US" dirty="0"/>
              <a:t>Leave Your Mark</a:t>
            </a:r>
          </a:p>
          <a:p>
            <a:r>
              <a:rPr lang="en-US" dirty="0"/>
              <a:t>Demo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719176"/>
            <a:ext cx="38481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7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22044" r="10226" b="31655"/>
          <a:stretch/>
        </p:blipFill>
        <p:spPr>
          <a:xfrm>
            <a:off x="781665" y="390144"/>
            <a:ext cx="7731318" cy="574518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2267712" y="2694432"/>
            <a:ext cx="731520" cy="292608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8135031" y="3639312"/>
            <a:ext cx="438912" cy="2194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187435" y="4433549"/>
            <a:ext cx="2621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>
            <a:off x="7363968" y="2901696"/>
            <a:ext cx="170688" cy="7376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851392" y="1414272"/>
            <a:ext cx="3133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Position Title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51392" y="193243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Date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51392" y="2438400"/>
            <a:ext cx="260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Salary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51392" y="2956560"/>
            <a:ext cx="246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Benefits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51392" y="3474720"/>
            <a:ext cx="23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51392" y="3992880"/>
            <a:ext cx="251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Response deadline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51775" y="405679"/>
            <a:ext cx="690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to Look for in an Offer Letter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3541" y="559566"/>
            <a:ext cx="9663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Arial" panose="020B0604020202020204" pitchFamily="34" charset="0"/>
              </a:rPr>
              <a:t>June 1, 2016</a:t>
            </a:r>
            <a:endParaRPr lang="en-US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76680" y="2162561"/>
            <a:ext cx="5745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 dirty="0">
                <a:latin typeface="Calibri"/>
                <a:cs typeface="Arial"/>
              </a:rPr>
              <a:t>2019.</a:t>
            </a:r>
            <a:endParaRPr lang="en-US" dirty="0">
              <a:latin typeface="Calibri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3540" y="559566"/>
            <a:ext cx="9663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 dirty="0">
                <a:latin typeface="Calibri"/>
                <a:cs typeface="Arial"/>
              </a:rPr>
              <a:t>June 1, 2019</a:t>
            </a:r>
            <a:endParaRPr lang="en-US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795507" y="2210267"/>
            <a:ext cx="2013208" cy="17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Arrow 7"/>
          <p:cNvSpPr/>
          <p:nvPr/>
        </p:nvSpPr>
        <p:spPr>
          <a:xfrm>
            <a:off x="7534656" y="2182368"/>
            <a:ext cx="438912" cy="2194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0" grpId="0" animBg="1"/>
      <p:bldP spid="22" grpId="0"/>
      <p:bldP spid="23" grpId="0"/>
      <p:bldP spid="24" grpId="0"/>
      <p:bldP spid="25" grpId="0"/>
      <p:bldP spid="26" grpId="0"/>
      <p:bldP spid="2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Parts of a Job Offer -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/>
              <a:t>Sign-on Bonus</a:t>
            </a:r>
          </a:p>
          <a:p>
            <a:r>
              <a:rPr lang="en-US" dirty="0"/>
              <a:t>Relocation Expenses</a:t>
            </a:r>
          </a:p>
          <a:p>
            <a:r>
              <a:rPr lang="en-US" dirty="0"/>
              <a:t>Salary Progression</a:t>
            </a:r>
          </a:p>
          <a:p>
            <a:r>
              <a:rPr lang="en-US" dirty="0"/>
              <a:t>Medical/Dental/Optical Insurance</a:t>
            </a:r>
          </a:p>
          <a:p>
            <a:r>
              <a:rPr lang="en-US" dirty="0"/>
              <a:t>Life/Disability Insurance</a:t>
            </a:r>
          </a:p>
          <a:p>
            <a:r>
              <a:rPr lang="en-US" dirty="0"/>
              <a:t>Vacation/Sick/Personal Days</a:t>
            </a:r>
          </a:p>
          <a:p>
            <a:r>
              <a:rPr lang="en-US" dirty="0"/>
              <a:t>Retirement Plans</a:t>
            </a:r>
          </a:p>
          <a:p>
            <a:r>
              <a:rPr lang="en-US" dirty="0"/>
              <a:t>Profit Sharing/Stock Options</a:t>
            </a:r>
          </a:p>
          <a:p>
            <a:endParaRPr lang="en-US" dirty="0"/>
          </a:p>
          <a:p>
            <a:r>
              <a:rPr lang="en-US"/>
              <a:t>Tuition/Student Loan </a:t>
            </a:r>
            <a:r>
              <a:rPr lang="en-US" dirty="0"/>
              <a:t>Reimbursement</a:t>
            </a:r>
          </a:p>
          <a:p>
            <a:r>
              <a:rPr lang="en-US" dirty="0"/>
              <a:t>Overtime</a:t>
            </a:r>
          </a:p>
          <a:p>
            <a:r>
              <a:rPr lang="en-US" dirty="0"/>
              <a:t>Commuting/Parking Reimbursement</a:t>
            </a:r>
          </a:p>
          <a:p>
            <a:r>
              <a:rPr lang="en-US" dirty="0"/>
              <a:t>Employee Perks</a:t>
            </a:r>
          </a:p>
          <a:p>
            <a:r>
              <a:rPr lang="en-US" dirty="0"/>
              <a:t>Flexible Hours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Technology</a:t>
            </a:r>
          </a:p>
          <a:p>
            <a:r>
              <a:rPr lang="en-US" dirty="0"/>
              <a:t>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21707521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Retrospec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CA72677B-2F8C-4192-8EBE-D360BE3B2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3761E23F04AA4F98B4E70CBD5B1BF0" ma:contentTypeVersion="0" ma:contentTypeDescription="Create a new document." ma:contentTypeScope="" ma:versionID="dc0edabc3ffa3766eb2bbb8e3eb8fba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F01F52-1872-463A-A553-A1E105C58788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4AA0F4D-9DF3-4214-909E-14FA74F38F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CC84BE5-9CEE-45E5-A042-25DE28DE25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2170</TotalTime>
  <Words>1587</Words>
  <Application>Microsoft Office PowerPoint</Application>
  <PresentationFormat>Widescreen</PresentationFormat>
  <Paragraphs>264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Retrospect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The Parts of a Job Offer - Benefits</vt:lpstr>
      <vt:lpstr>Knowing when to negotiate</vt:lpstr>
      <vt:lpstr>Compensation types you might see in the job description/application:</vt:lpstr>
      <vt:lpstr>The Art of Salary Negotiation</vt:lpstr>
      <vt:lpstr>Do Your Research: Know Your Worth</vt:lpstr>
      <vt:lpstr>Do Your Research: Know Your Worth</vt:lpstr>
      <vt:lpstr>Let the Employer Provide the First Offer</vt:lpstr>
      <vt:lpstr>During the Interview</vt:lpstr>
      <vt:lpstr>During the Offer</vt:lpstr>
      <vt:lpstr>Prepare a Counter Offer</vt:lpstr>
      <vt:lpstr>Do’s and Don’ts in Negotiating</vt:lpstr>
      <vt:lpstr>Multiple Offers</vt:lpstr>
      <vt:lpstr>Need More Time to Consider an Offer?</vt:lpstr>
      <vt:lpstr>Reneging on an Acceptance</vt:lpstr>
      <vt:lpstr>Leave Your Mark</vt:lpstr>
      <vt:lpstr>PowerPoint Presentation</vt:lpstr>
      <vt:lpstr> Where Can You Find Us? </vt:lpstr>
    </vt:vector>
  </TitlesOfParts>
  <Company>UC Riverside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My Worth?</dc:title>
  <dc:creator>Kristen Roberts</dc:creator>
  <cp:lastModifiedBy>Kristen Roberts</cp:lastModifiedBy>
  <cp:revision>115</cp:revision>
  <dcterms:created xsi:type="dcterms:W3CDTF">2015-07-16T20:30:03Z</dcterms:created>
  <dcterms:modified xsi:type="dcterms:W3CDTF">2019-08-30T20:27:12Z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0x010100383761E23F04AA4F98B4E70CBD5B1BF0</vt:lpwstr>
  </property>
</Properties>
</file>