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498D17-0804-4B74-AD76-3B0D6F27561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</p14:sldIdLst>
        </p14:section>
        <p14:section name="Untitled Section" id="{580C2CA0-AB8F-4A28-895C-8CC1A1F1DE3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0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25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2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1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4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90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9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03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3D03306-8367-459D-8C79-E1FB0D4849D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D7C9888-342F-45B7-AB96-498C32FF960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4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10327" r="-486"/>
          <a:stretch/>
        </p:blipFill>
        <p:spPr bwMode="auto">
          <a:xfrm>
            <a:off x="129309" y="120074"/>
            <a:ext cx="11970327" cy="6493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8558876" y="431107"/>
            <a:ext cx="1915160" cy="108204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 in to the patient portal at (link)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will need your </a:t>
            </a:r>
            <a:r>
              <a:rPr lang="en-US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NetID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log in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278" t="11029" r="-569"/>
          <a:stretch/>
        </p:blipFill>
        <p:spPr bwMode="auto">
          <a:xfrm>
            <a:off x="184728" y="138544"/>
            <a:ext cx="12007272" cy="6576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8618393" y="2753589"/>
            <a:ext cx="2787650" cy="134620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 All communication regarding immunization compliance is through the health portal in your secure messages. If additional information is needed or there are questions regarding compliance, you will receive a message.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83" y="520562"/>
            <a:ext cx="9720072" cy="1499616"/>
          </a:xfrm>
        </p:spPr>
        <p:txBody>
          <a:bodyPr/>
          <a:lstStyle/>
          <a:p>
            <a:pPr algn="ctr"/>
            <a:r>
              <a:rPr lang="en-US" dirty="0" smtClean="0"/>
              <a:t>Required Immunizations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2267527"/>
            <a:ext cx="9720071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MMR</a:t>
            </a:r>
            <a:r>
              <a:rPr lang="en-US" sz="1800" dirty="0" smtClean="0"/>
              <a:t>- Measles, Mumps and Rubella: 2 doses ON OR AFTER first birthday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Varicella</a:t>
            </a:r>
            <a:r>
              <a:rPr lang="en-US" sz="1800" dirty="0" smtClean="0"/>
              <a:t>: 2 doses ON OR AFTER first birthday</a:t>
            </a:r>
          </a:p>
          <a:p>
            <a:pPr>
              <a:lnSpc>
                <a:spcPct val="150000"/>
              </a:lnSpc>
            </a:pPr>
            <a:r>
              <a:rPr lang="en-US" sz="1800" b="1" dirty="0" err="1" smtClean="0"/>
              <a:t>Tdap</a:t>
            </a:r>
            <a:r>
              <a:rPr lang="en-US" sz="1800" dirty="0" err="1"/>
              <a:t>:</a:t>
            </a:r>
            <a:r>
              <a:rPr lang="en-US" sz="1800" dirty="0" err="1" smtClean="0"/>
              <a:t>Tetanus</a:t>
            </a:r>
            <a:r>
              <a:rPr lang="en-US" sz="1800" dirty="0" smtClean="0"/>
              <a:t>, diphtheria, pertussis: Given ON OR AFTER seventh birthday. **Pertussis component is necessary. Td, childhood </a:t>
            </a:r>
            <a:r>
              <a:rPr lang="en-US" sz="1800" dirty="0" err="1" smtClean="0"/>
              <a:t>Dtap</a:t>
            </a:r>
            <a:r>
              <a:rPr lang="en-US" sz="1800" dirty="0" smtClean="0"/>
              <a:t> does NOT meet compliance. </a:t>
            </a:r>
            <a:r>
              <a:rPr lang="en-US" sz="1800" i="1" dirty="0" smtClean="0"/>
              <a:t>Brand names are </a:t>
            </a:r>
            <a:r>
              <a:rPr lang="en-US" sz="1800" i="1" dirty="0" err="1" smtClean="0"/>
              <a:t>Adacel</a:t>
            </a:r>
            <a:r>
              <a:rPr lang="en-US" sz="1800" i="1" dirty="0" smtClean="0"/>
              <a:t> or </a:t>
            </a:r>
            <a:r>
              <a:rPr lang="en-US" sz="1800" i="1" dirty="0" err="1" smtClean="0"/>
              <a:t>Boostrix</a:t>
            </a:r>
            <a:endParaRPr lang="en-US" sz="1800" i="1" dirty="0" smtClean="0"/>
          </a:p>
          <a:p>
            <a:pPr>
              <a:lnSpc>
                <a:spcPct val="150000"/>
              </a:lnSpc>
            </a:pPr>
            <a:r>
              <a:rPr lang="en-US" sz="1800" b="1" dirty="0" smtClean="0"/>
              <a:t>Meningococcal ACYW-135</a:t>
            </a:r>
            <a:r>
              <a:rPr lang="en-US" sz="1800" dirty="0" smtClean="0"/>
              <a:t>: required for students between the ages of 16-21 years of age. </a:t>
            </a:r>
            <a:r>
              <a:rPr lang="en-US" sz="1800" i="1" dirty="0" smtClean="0"/>
              <a:t>Brand names are </a:t>
            </a:r>
            <a:r>
              <a:rPr lang="en-US" sz="1800" i="1" dirty="0" err="1" smtClean="0"/>
              <a:t>Menveo</a:t>
            </a:r>
            <a:r>
              <a:rPr lang="en-US" sz="1800" i="1" dirty="0" smtClean="0"/>
              <a:t> or </a:t>
            </a:r>
            <a:r>
              <a:rPr lang="en-US" sz="1800" i="1" dirty="0" err="1" smtClean="0"/>
              <a:t>Menactra</a:t>
            </a:r>
            <a:endParaRPr lang="en-US" sz="1800" i="1" dirty="0" smtClean="0"/>
          </a:p>
          <a:p>
            <a:pPr>
              <a:lnSpc>
                <a:spcPct val="150000"/>
              </a:lnSpc>
            </a:pPr>
            <a:r>
              <a:rPr lang="en-US" sz="1800" i="1" dirty="0" smtClean="0">
                <a:solidFill>
                  <a:srgbClr val="FF0000"/>
                </a:solidFill>
              </a:rPr>
              <a:t>New Requirement: </a:t>
            </a:r>
            <a:r>
              <a:rPr lang="en-US" sz="1800" b="1" dirty="0" smtClean="0"/>
              <a:t>Influenza (flu):</a:t>
            </a:r>
            <a:r>
              <a:rPr lang="en-US" sz="1800" dirty="0" smtClean="0"/>
              <a:t> required </a:t>
            </a:r>
            <a:r>
              <a:rPr lang="en-US" sz="1800" dirty="0" smtClean="0"/>
              <a:t>for students who are </a:t>
            </a:r>
            <a:r>
              <a:rPr lang="en-US" sz="1800" dirty="0" smtClean="0">
                <a:solidFill>
                  <a:srgbClr val="FF0000"/>
                </a:solidFill>
              </a:rPr>
              <a:t>living, learning or working </a:t>
            </a:r>
            <a:r>
              <a:rPr lang="en-US" sz="1800" smtClean="0">
                <a:solidFill>
                  <a:srgbClr val="FF0000"/>
                </a:solidFill>
              </a:rPr>
              <a:t>on campus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i="1" dirty="0"/>
          </a:p>
          <a:p>
            <a:pPr>
              <a:lnSpc>
                <a:spcPct val="150000"/>
              </a:lnSpc>
            </a:pP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4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416" t="10588" r="-1"/>
          <a:stretch/>
        </p:blipFill>
        <p:spPr bwMode="auto">
          <a:xfrm>
            <a:off x="138546" y="138546"/>
            <a:ext cx="11859491" cy="6511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2055784" y="2786812"/>
            <a:ext cx="982980" cy="52197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Click on Forms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368945" y="2888730"/>
            <a:ext cx="439420" cy="31813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138" t="11111" r="-70"/>
          <a:stretch/>
        </p:blipFill>
        <p:spPr bwMode="auto">
          <a:xfrm>
            <a:off x="147783" y="83127"/>
            <a:ext cx="11896436" cy="6493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510635" y="5512953"/>
            <a:ext cx="1622425" cy="49530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Click on Student Immunization Records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10635" y="6111297"/>
            <a:ext cx="1633855" cy="3619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347" t="11291" r="-823"/>
          <a:stretch/>
        </p:blipFill>
        <p:spPr bwMode="auto">
          <a:xfrm>
            <a:off x="83128" y="64656"/>
            <a:ext cx="12108872" cy="6493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04868" y="2253874"/>
            <a:ext cx="977900" cy="48450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Line Callout 1 5"/>
          <p:cNvSpPr/>
          <p:nvPr/>
        </p:nvSpPr>
        <p:spPr>
          <a:xfrm>
            <a:off x="8554027" y="3050309"/>
            <a:ext cx="2768600" cy="81280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Please compare your original immunization record to this form and ensure the dates meet all requirements.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416" t="10637" r="-570"/>
          <a:stretch/>
        </p:blipFill>
        <p:spPr bwMode="auto">
          <a:xfrm>
            <a:off x="0" y="83127"/>
            <a:ext cx="12192000" cy="6705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328911" y="4469951"/>
            <a:ext cx="1659255" cy="107061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After inputting your dates you will need to upload your immunization record here.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99471" y="3858692"/>
            <a:ext cx="988695" cy="43370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416" t="10745" r="-570"/>
          <a:stretch/>
        </p:blipFill>
        <p:spPr bwMode="auto">
          <a:xfrm>
            <a:off x="221674" y="145471"/>
            <a:ext cx="11970326" cy="6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387706" y="2998468"/>
            <a:ext cx="2182495" cy="86106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Records will show here once added. When you have added all necessary documents click Submit Final.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37031" y="3217862"/>
            <a:ext cx="756920" cy="42227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08456" y="4519020"/>
            <a:ext cx="785495" cy="44513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70" t="11018" r="-506"/>
          <a:stretch/>
        </p:blipFill>
        <p:spPr bwMode="auto">
          <a:xfrm>
            <a:off x="92365" y="110836"/>
            <a:ext cx="12099635" cy="6613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322820" y="3095578"/>
            <a:ext cx="1099185" cy="65913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Click on Immunization record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322820" y="3802666"/>
            <a:ext cx="781050" cy="44513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1713345" y="4937008"/>
            <a:ext cx="1242060" cy="671195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Confirmed completion (no action required)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03870" y="5701028"/>
            <a:ext cx="873125" cy="47434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347" t="10625" r="-126"/>
          <a:stretch/>
        </p:blipFill>
        <p:spPr bwMode="auto">
          <a:xfrm>
            <a:off x="64655" y="64655"/>
            <a:ext cx="12025745" cy="66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7157662" y="681528"/>
            <a:ext cx="1903730" cy="72898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can keep track of your compliance here. 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469159" y="4119619"/>
            <a:ext cx="977900" cy="48450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929409" y="4682157"/>
            <a:ext cx="2057400" cy="673100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Click here if you need to submit additional records for immunization compliance.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486" t="11160" r="-569"/>
          <a:stretch/>
        </p:blipFill>
        <p:spPr bwMode="auto">
          <a:xfrm>
            <a:off x="1" y="101601"/>
            <a:ext cx="12192000" cy="6677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996816" y="4759470"/>
            <a:ext cx="1099185" cy="682625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 Add your records and click Save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500707" y="4284029"/>
            <a:ext cx="844550" cy="48006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CA64248A450040BE350A768DF19A1D" ma:contentTypeVersion="12" ma:contentTypeDescription="Create a new document." ma:contentTypeScope="" ma:versionID="65d548ef968dfb92490766104e982efc">
  <xsd:schema xmlns:xsd="http://www.w3.org/2001/XMLSchema" xmlns:xs="http://www.w3.org/2001/XMLSchema" xmlns:p="http://schemas.microsoft.com/office/2006/metadata/properties" xmlns:ns3="43eae489-9383-447d-a6ab-341b9abafa4c" xmlns:ns4="fae8303c-0495-4e1e-b075-68a31f6700b3" targetNamespace="http://schemas.microsoft.com/office/2006/metadata/properties" ma:root="true" ma:fieldsID="8f663a3e38357f5d097edb22c9a86d6c" ns3:_="" ns4:_="">
    <xsd:import namespace="43eae489-9383-447d-a6ab-341b9abafa4c"/>
    <xsd:import namespace="fae8303c-0495-4e1e-b075-68a31f6700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ae489-9383-447d-a6ab-341b9abaf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8303c-0495-4e1e-b075-68a31f670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19DF6-BB91-4EF3-B2BF-AA684B2DA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eae489-9383-447d-a6ab-341b9abafa4c"/>
    <ds:schemaRef ds:uri="fae8303c-0495-4e1e-b075-68a31f670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6C2D6E-76D2-4046-B4E5-9C4C20A79655}">
  <ds:schemaRefs>
    <ds:schemaRef ds:uri="http://schemas.microsoft.com/office/2006/documentManagement/types"/>
    <ds:schemaRef ds:uri="http://schemas.microsoft.com/office/infopath/2007/PartnerControls"/>
    <ds:schemaRef ds:uri="43eae489-9383-447d-a6ab-341b9abafa4c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fae8303c-0495-4e1e-b075-68a31f6700b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3CAAE20-543D-4439-BCE1-747F10ACE1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1631</TotalTime>
  <Words>264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Required Immunizations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Rulloda</dc:creator>
  <cp:lastModifiedBy>Tanya B Rulloda</cp:lastModifiedBy>
  <cp:revision>18</cp:revision>
  <dcterms:created xsi:type="dcterms:W3CDTF">2020-07-09T16:09:02Z</dcterms:created>
  <dcterms:modified xsi:type="dcterms:W3CDTF">2020-11-12T16:30:00Z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0x0101004FCA64248A450040BE350A768DF19A1D</vt:lpwstr>
  </property>
</Properties>
</file>